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12192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234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28.03.2024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Click to edit Master text styles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28.03.2024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28.03.2024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28.03.2024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 noChangeAspect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Click icon to add picture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28.03.2024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Click to edit Master text styles</a:t>
            </a:r>
            <a:endParaRPr/>
          </a:p>
          <a:p>
            <a:pPr lvl="1">
              <a:defRPr/>
            </a:pPr>
            <a:r>
              <a:rPr lang="ru-RU"/>
              <a:t>Second level</a:t>
            </a:r>
            <a:endParaRPr/>
          </a:p>
          <a:p>
            <a:pPr lvl="2">
              <a:defRPr/>
            </a:pPr>
            <a:r>
              <a:rPr lang="ru-RU"/>
              <a:t>Third level</a:t>
            </a:r>
            <a:endParaRPr/>
          </a:p>
          <a:p>
            <a:pPr lvl="3">
              <a:defRPr/>
            </a:pPr>
            <a:r>
              <a:rPr lang="ru-RU"/>
              <a:t>Fourth level</a:t>
            </a:r>
            <a:endParaRPr/>
          </a:p>
          <a:p>
            <a:pPr lvl="4">
              <a:defRPr/>
            </a:pPr>
            <a:r>
              <a:rPr lang="ru-RU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C18F51-09EC-435C-A3BA-64A766E099C0}" type="datetimeFigureOut">
              <a:rPr lang="ru-RU"/>
              <a:pPr>
                <a:defRPr/>
              </a:pPr>
              <a:t>28.03.2024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395586-F03A-48D1-94DF-16B239DF4F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386538" y="2057033"/>
            <a:ext cx="11484951" cy="2387599"/>
          </a:xfrm>
        </p:spPr>
        <p:txBody>
          <a:bodyPr vertOverflow="overflow" horzOverflow="clip" vert="horz" wrap="square" lIns="91440" tIns="45720" rIns="91440" bIns="45720" numCol="1" spcCol="0" rtlCol="0" fromWordArt="0" anchor="b" anchorCtr="0" forceAA="0" compatLnSpc="0">
            <a:normAutofit fontScale="95000"/>
          </a:bodyPr>
          <a:lstStyle/>
          <a:p>
            <a:pPr>
              <a:defRPr/>
            </a:pPr>
            <a:r>
              <a:rPr lang="ru-RU" sz="6000" b="1" i="0" u="none" strike="noStrike" cap="none" spc="0">
                <a:solidFill>
                  <a:schemeClr val="accent5">
                    <a:lumMod val="50000"/>
                  </a:schemeClr>
                </a:solidFill>
                <a:latin typeface="Arial"/>
                <a:ea typeface="Arial"/>
                <a:cs typeface="Arial"/>
              </a:rPr>
              <a:t>«Психологические основы патриотического воспитания </a:t>
            </a:r>
            <a:br>
              <a:rPr lang="ru-RU" sz="6000" b="1" i="0" u="none" strike="noStrike" cap="none" spc="0">
                <a:solidFill>
                  <a:schemeClr val="accent5">
                    <a:lumMod val="50000"/>
                  </a:schemeClr>
                </a:solidFill>
                <a:latin typeface="Arial"/>
                <a:ea typeface="Arial"/>
                <a:cs typeface="Arial"/>
              </a:rPr>
            </a:br>
            <a:r>
              <a:rPr lang="ru-RU" sz="6000" b="1" i="0" u="none" strike="noStrike" cap="none" spc="0">
                <a:solidFill>
                  <a:schemeClr val="accent5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в дошкольном возрасте»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8770413" y="4988230"/>
            <a:ext cx="3101076" cy="1087192"/>
          </a:xfrm>
        </p:spPr>
        <p:txBody>
          <a:bodyPr/>
          <a:lstStyle/>
          <a:p>
            <a:pPr algn="r">
              <a:defRPr/>
            </a:pPr>
            <a:r>
              <a:rPr lang="ru-RU" sz="2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Педагог-психолог</a:t>
            </a:r>
          </a:p>
          <a:p>
            <a:pPr algn="r">
              <a:defRPr/>
            </a:pPr>
            <a:r>
              <a:rPr lang="ru-RU" sz="24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Свинцова Е. Ф.</a:t>
            </a:r>
          </a:p>
        </p:txBody>
      </p:sp>
      <p:sp>
        <p:nvSpPr>
          <p:cNvPr id="46113567" name="TextBox 46113566"/>
          <p:cNvSpPr txBox="1"/>
          <p:nvPr/>
        </p:nvSpPr>
        <p:spPr bwMode="auto">
          <a:xfrm>
            <a:off x="716249" y="604470"/>
            <a:ext cx="10917331" cy="64011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ru-RU" sz="1800" b="0" i="0" u="none" strike="noStrike" cap="none" spc="0">
                <a:solidFill>
                  <a:schemeClr val="tx1"/>
                </a:solidFill>
                <a:latin typeface="Arial"/>
                <a:ea typeface="Arial"/>
                <a:cs typeface="Arial"/>
              </a:rPr>
              <a:t>Муниципальное автономное дошкольное образовательное учреждение  детский сад ст. Плавица Добринского муниципального района  Липецкой области</a:t>
            </a:r>
          </a:p>
        </p:txBody>
      </p:sp>
      <p:sp>
        <p:nvSpPr>
          <p:cNvPr id="918039304" name="TextBox 918039303"/>
          <p:cNvSpPr txBox="1"/>
          <p:nvPr/>
        </p:nvSpPr>
        <p:spPr bwMode="auto">
          <a:xfrm>
            <a:off x="4361393" y="6246201"/>
            <a:ext cx="3278869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/>
              <a:t>ж/д ст. Плавица 2024 год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2">
            <a:alphaModFix amt="65000"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81426409" name="TextBox 981426408"/>
          <p:cNvSpPr txBox="1"/>
          <p:nvPr/>
        </p:nvSpPr>
        <p:spPr bwMode="auto">
          <a:xfrm>
            <a:off x="239999" y="5110528"/>
            <a:ext cx="11686514" cy="365795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1229752423" name="Заголовок 1"/>
          <p:cNvSpPr>
            <a:spLocks noGrp="1"/>
          </p:cNvSpPr>
          <p:nvPr>
            <p:ph type="title"/>
          </p:nvPr>
        </p:nvSpPr>
        <p:spPr bwMode="auto">
          <a:xfrm>
            <a:off x="2592749" y="2837961"/>
            <a:ext cx="6991349" cy="1325562"/>
          </a:xfrm>
        </p:spPr>
        <p:txBody>
          <a:bodyPr/>
          <a:lstStyle/>
          <a:p>
            <a:pPr>
              <a:defRPr/>
            </a:pPr>
            <a:r>
              <a:rPr b="1">
                <a:solidFill>
                  <a:schemeClr val="accent5">
                    <a:lumMod val="50000"/>
                  </a:schemeClr>
                </a:solidFill>
              </a:rPr>
              <a:t>Спасибо за внимание!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spd="slow" p14:dur="2000" advClick="1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52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1229752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7524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2">
            <a:alphaModFix amt="65000"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96992195" name="Заголовок 1"/>
          <p:cNvSpPr>
            <a:spLocks noGrp="1"/>
          </p:cNvSpPr>
          <p:nvPr>
            <p:ph type="title"/>
          </p:nvPr>
        </p:nvSpPr>
        <p:spPr bwMode="auto">
          <a:xfrm>
            <a:off x="838199" y="365124"/>
            <a:ext cx="10515600" cy="6076409"/>
          </a:xfrm>
        </p:spPr>
        <p:txBody>
          <a:bodyPr vertOverflow="overflow" horzOverflow="clip" vert="horz" wrap="square" lIns="91440" tIns="45720" rIns="91440" bIns="45720" numCol="1" spcCol="0" rtlCol="0" fromWordArt="0" anchor="ctr" anchorCtr="0" forceAA="0" compatLnSpc="0">
            <a:normAutofit/>
          </a:bodyPr>
          <a:lstStyle/>
          <a:p>
            <a:pPr algn="ctr">
              <a:defRPr/>
            </a:pPr>
            <a:r>
              <a:rPr lang="ru-RU" sz="4400" b="1" i="0" u="none" strike="noStrike" cap="none" spc="0" dirty="0">
                <a:solidFill>
                  <a:schemeClr val="tx1"/>
                </a:solidFill>
                <a:latin typeface="Arial"/>
                <a:ea typeface="Arial"/>
                <a:cs typeface="Arial"/>
              </a:rPr>
              <a:t> </a:t>
            </a:r>
            <a:r>
              <a:rPr lang="ru-RU" sz="4400" b="1" i="0" u="none" strike="noStrike" cap="none" spc="0" dirty="0">
                <a:solidFill>
                  <a:schemeClr val="accent5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Актуальность</a:t>
            </a:r>
            <a:r>
              <a:rPr lang="ru-RU" sz="4400" b="0" i="0" u="none" strike="noStrike" cap="none" spc="0" dirty="0">
                <a:solidFill>
                  <a:schemeClr val="accent5">
                    <a:lumMod val="50000"/>
                  </a:schemeClr>
                </a:solidFill>
                <a:latin typeface="Arial"/>
                <a:ea typeface="Arial"/>
                <a:cs typeface="Arial"/>
              </a:rPr>
              <a:t> темы обусловлена тем, что уровень развитости патриотизма у граждан любой страны имеет большое влияние на развитие всех сфер данного государства, что обуславливает необходимость воспитания указанного качества у подрастающего поколения.</a:t>
            </a:r>
            <a:endParaRPr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spd="slow" p14:dur="3000" advClick="1">
        <p:fade thruBlk="0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2">
            <a:alphaModFix amt="65000"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20583992" name="Shape 1120583991"/>
          <p:cNvSpPr/>
          <p:nvPr/>
        </p:nvSpPr>
        <p:spPr bwMode="auto">
          <a:xfrm>
            <a:off x="11591973" y="3743284"/>
            <a:ext cx="514962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719561378" name="Рисунок 171956137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623413" y="451444"/>
            <a:ext cx="6156490" cy="6156490"/>
          </a:xfrm>
          <a:prstGeom prst="rect">
            <a:avLst/>
          </a:prstGeom>
        </p:spPr>
      </p:pic>
      <p:sp>
        <p:nvSpPr>
          <p:cNvPr id="1323898589" name="TextBox 1323898588"/>
          <p:cNvSpPr txBox="1"/>
          <p:nvPr/>
        </p:nvSpPr>
        <p:spPr bwMode="auto">
          <a:xfrm>
            <a:off x="313269" y="572859"/>
            <a:ext cx="5128917" cy="603507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3000">
                <a:solidFill>
                  <a:schemeClr val="accent5">
                    <a:lumMod val="50000"/>
                  </a:schemeClr>
                </a:solidFill>
              </a:rPr>
              <a:t>Внутренняя свобода, уважение к государственной власти, любовь к семье, краю, Родине и стремление к миру.</a:t>
            </a:r>
          </a:p>
          <a:p>
            <a:pPr>
              <a:defRPr/>
            </a:pPr>
            <a:r>
              <a:rPr lang="ru-RU" sz="3000" b="0" i="0" u="none" strike="noStrike" cap="none" spc="0" dirty="0">
                <a:solidFill>
                  <a:schemeClr val="accent5">
                    <a:lumMod val="50000"/>
                  </a:schemeClr>
                </a:solidFill>
                <a:latin typeface="Arial"/>
                <a:ea typeface="Arial"/>
                <a:cs typeface="Arial"/>
              </a:rPr>
              <a:t>Чувства собственного достоинства, гармоничное проявление патриотических чувств и культуры межнационального общения.</a:t>
            </a:r>
            <a:endParaRPr sz="300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spd="slow" p14:dur="3000" advClick="1">
        <p:fade thruBlk="0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956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71956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2">
            <a:alphaModFix amt="65000"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13483656" name="Рисунок 121348365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99317" y="879230"/>
            <a:ext cx="5275384" cy="3469298"/>
          </a:xfrm>
          <a:prstGeom prst="rect">
            <a:avLst/>
          </a:prstGeom>
        </p:spPr>
      </p:pic>
      <p:pic>
        <p:nvPicPr>
          <p:cNvPr id="475645237" name="Рисунок 475645236"/>
          <p:cNvPicPr>
            <a:picLocks noChangeAspect="1"/>
          </p:cNvPicPr>
          <p:nvPr/>
        </p:nvPicPr>
        <p:blipFill>
          <a:blip r:embed="rId4"/>
          <a:srcRect t="11246"/>
          <a:stretch/>
        </p:blipFill>
        <p:spPr bwMode="auto">
          <a:xfrm>
            <a:off x="5949461" y="879230"/>
            <a:ext cx="5883594" cy="3469298"/>
          </a:xfrm>
          <a:prstGeom prst="rect">
            <a:avLst/>
          </a:prstGeom>
        </p:spPr>
      </p:pic>
      <p:sp>
        <p:nvSpPr>
          <p:cNvPr id="673209845" name="TextBox 673209844"/>
          <p:cNvSpPr txBox="1"/>
          <p:nvPr/>
        </p:nvSpPr>
        <p:spPr bwMode="auto">
          <a:xfrm>
            <a:off x="1119230" y="4909038"/>
            <a:ext cx="10056273" cy="146307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ru-RU" sz="3000" b="0" i="0" u="none" strike="noStrike" cap="none" spc="0">
                <a:solidFill>
                  <a:schemeClr val="accent5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Податливость, известная внушаемость, доверчивость, склонность к подражанию и огромный авторитет взрослого, это останется с ними на всю жизнь.</a:t>
            </a:r>
            <a:endParaRPr sz="300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3483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213483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64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475645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2">
            <a:alphaModFix amt="65000"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81929022" name="TextBox 981929021"/>
          <p:cNvSpPr txBox="1"/>
          <p:nvPr/>
        </p:nvSpPr>
        <p:spPr bwMode="auto">
          <a:xfrm>
            <a:off x="368220" y="348028"/>
            <a:ext cx="11505537" cy="594363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lang="ru-RU" sz="2400" b="1" i="0" u="none" strike="noStrike" cap="none" spc="0">
                <a:solidFill>
                  <a:schemeClr val="accent5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Компоненты патриотизма по мнению В. А. Сластёнина:</a:t>
            </a:r>
            <a:endParaRPr sz="2400" b="0" i="0" u="none" strike="noStrike" cap="none" spc="0">
              <a:solidFill>
                <a:schemeClr val="accent5">
                  <a:lumMod val="50000"/>
                </a:schemeClr>
              </a:solidFill>
              <a:latin typeface="Arial"/>
              <a:ea typeface="Arial"/>
              <a:cs typeface="Arial"/>
            </a:endParaRPr>
          </a:p>
          <a:p>
            <a:pPr algn="just">
              <a:defRPr/>
            </a:pPr>
            <a:r>
              <a:rPr lang="ru-RU" sz="2400" b="0" i="0" u="none" strike="noStrike" cap="none" spc="0">
                <a:solidFill>
                  <a:schemeClr val="accent5">
                    <a:lumMod val="50000"/>
                  </a:schemeClr>
                </a:solidFill>
                <a:latin typeface="Arial"/>
                <a:ea typeface="Arial"/>
                <a:cs typeface="Arial"/>
              </a:rPr>
              <a:t>1) </a:t>
            </a:r>
            <a:r>
              <a:rPr lang="ru-RU" sz="2400" b="1" i="0" u="none" strike="noStrike" cap="none" spc="0">
                <a:solidFill>
                  <a:schemeClr val="accent5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когнитивный</a:t>
            </a:r>
            <a:r>
              <a:rPr lang="ru-RU" sz="2400" b="0" i="0" u="none" strike="noStrike" cap="none" spc="0">
                <a:solidFill>
                  <a:schemeClr val="accent5">
                    <a:lumMod val="50000"/>
                  </a:schemeClr>
                </a:solidFill>
                <a:latin typeface="Arial"/>
                <a:ea typeface="Arial"/>
                <a:cs typeface="Arial"/>
              </a:rPr>
              <a:t> компонент – овладение детьми доступным их возрасту объёмом представлений и понятий о Родине (большой и малой), о жизни народа, истории страны, природе родного края, Вооруженных силах России, выработку правильных взглядов на факты общественной жизни страны;</a:t>
            </a:r>
            <a:endParaRPr sz="2400" b="0" i="0" u="none" strike="noStrike" cap="none" spc="0">
              <a:solidFill>
                <a:schemeClr val="accent5">
                  <a:lumMod val="50000"/>
                </a:schemeClr>
              </a:solidFill>
              <a:latin typeface="Arial"/>
              <a:ea typeface="Arial"/>
              <a:cs typeface="Arial"/>
            </a:endParaRPr>
          </a:p>
          <a:p>
            <a:pPr algn="just">
              <a:defRPr/>
            </a:pPr>
            <a:r>
              <a:rPr lang="ru-RU" sz="2400" b="0" i="0" u="none" strike="noStrike" cap="none" spc="0">
                <a:solidFill>
                  <a:schemeClr val="accent5">
                    <a:lumMod val="50000"/>
                  </a:schemeClr>
                </a:solidFill>
                <a:latin typeface="Arial"/>
                <a:ea typeface="Arial"/>
                <a:cs typeface="Arial"/>
              </a:rPr>
              <a:t>2) </a:t>
            </a:r>
            <a:r>
              <a:rPr lang="ru-RU" sz="2400" b="1" i="0" u="none" strike="noStrike" cap="none" spc="0">
                <a:solidFill>
                  <a:schemeClr val="accent5">
                    <a:lumMod val="50000"/>
                  </a:schemeClr>
                </a:solidFill>
                <a:latin typeface="Arial"/>
                <a:ea typeface="Arial"/>
                <a:cs typeface="Arial"/>
              </a:rPr>
              <a:t>эмоциональный</a:t>
            </a:r>
            <a:r>
              <a:rPr lang="ru-RU" sz="2400" b="0" i="0" u="none" strike="noStrike" cap="none" spc="0">
                <a:solidFill>
                  <a:schemeClr val="accent5">
                    <a:lumMod val="50000"/>
                  </a:schemeClr>
                </a:solidFill>
                <a:latin typeface="Arial"/>
                <a:ea typeface="Arial"/>
                <a:cs typeface="Arial"/>
              </a:rPr>
              <a:t> компонент – переживание личностью положительных эмоциональных чувств и эмоционального отношения к своей стране, краю, родному городу (селу), гордость за трудовые и боевые успехи народа, уважение к историческому прошлому родной страны, восхищение природой родного края, стремления участвовать в общественно полезном труде;</a:t>
            </a:r>
            <a:endParaRPr sz="2400" b="0" i="0" u="none" strike="noStrike" cap="none" spc="0">
              <a:solidFill>
                <a:schemeClr val="accent5">
                  <a:lumMod val="50000"/>
                </a:schemeClr>
              </a:solidFill>
              <a:latin typeface="Arial"/>
              <a:ea typeface="Arial"/>
              <a:cs typeface="Arial"/>
            </a:endParaRPr>
          </a:p>
          <a:p>
            <a:pPr algn="just">
              <a:defRPr/>
            </a:pPr>
            <a:r>
              <a:rPr lang="ru-RU" sz="2400" b="0" i="0" u="none" strike="noStrike" cap="none" spc="0">
                <a:solidFill>
                  <a:schemeClr val="accent5">
                    <a:lumMod val="50000"/>
                  </a:schemeClr>
                </a:solidFill>
                <a:latin typeface="Arial"/>
                <a:ea typeface="Arial"/>
                <a:cs typeface="Arial"/>
              </a:rPr>
              <a:t>3) </a:t>
            </a:r>
            <a:r>
              <a:rPr lang="ru-RU" sz="2400" b="1" i="0" u="none" strike="noStrike" cap="none" spc="0">
                <a:solidFill>
                  <a:schemeClr val="accent5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поведенческий</a:t>
            </a:r>
            <a:r>
              <a:rPr lang="ru-RU" sz="2400" b="0" i="0" u="none" strike="noStrike" cap="none" spc="0">
                <a:solidFill>
                  <a:schemeClr val="accent5">
                    <a:lumMod val="50000"/>
                  </a:schemeClr>
                </a:solidFill>
                <a:latin typeface="Arial"/>
                <a:ea typeface="Arial"/>
                <a:cs typeface="Arial"/>
              </a:rPr>
              <a:t> компонент – осознанное поведение в разных видах деятельности, демонстрирующее чувство патриотизма у ребенка (оказание помощи взрослым, проявление заботы о них, готовность выполнить задание взрослого, умение отразить полученные знания в творческих продуктивных видах деятельности), наличие комплекса нравственно-волевых качеств, развитие которых обеспечивает действенное отношение к окружающему.</a:t>
            </a:r>
            <a:endParaRPr sz="2400" b="0" i="0" u="none" strike="noStrike" cap="none" spc="0">
              <a:solidFill>
                <a:schemeClr val="accent5">
                  <a:lumMod val="50000"/>
                </a:schemeClr>
              </a:solidFill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spd="slow" p14:dur="3000" advClick="1">
        <p:fade thruBlk="0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2">
            <a:alphaModFix amt="65000"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53935896" name="Shape 1653935895"/>
          <p:cNvSpPr/>
          <p:nvPr/>
        </p:nvSpPr>
        <p:spPr bwMode="auto">
          <a:xfrm>
            <a:off x="4832886" y="3520462"/>
            <a:ext cx="127530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420975582" name="Shape 420975581"/>
          <p:cNvSpPr/>
          <p:nvPr/>
        </p:nvSpPr>
        <p:spPr bwMode="auto">
          <a:xfrm>
            <a:off x="6661966" y="326937"/>
            <a:ext cx="129417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027" name="Picture 3" descr="C:\Users\Admin\Desktop\доклад педсавет 21.03.24\картинки\1663265669_56-mykaleidoscope-ru-p-druzhba-mezhdu-detmi-krasivo-61.jpg"/>
          <p:cNvPicPr>
            <a:picLocks noChangeAspect="1" noChangeArrowheads="1"/>
          </p:cNvPicPr>
          <p:nvPr/>
        </p:nvPicPr>
        <p:blipFill>
          <a:blip r:embed="rId3"/>
          <a:srcRect l="32161"/>
          <a:stretch>
            <a:fillRect/>
          </a:stretch>
        </p:blipFill>
        <p:spPr bwMode="auto">
          <a:xfrm>
            <a:off x="1381092" y="571480"/>
            <a:ext cx="4071966" cy="3376370"/>
          </a:xfrm>
          <a:prstGeom prst="rect">
            <a:avLst/>
          </a:prstGeom>
          <a:noFill/>
        </p:spPr>
      </p:pic>
      <p:pic>
        <p:nvPicPr>
          <p:cNvPr id="1028" name="Picture 4" descr="C:\Users\Admin\Desktop\доклад педсавет 21.03.24\картинки\1331791_original.jpg"/>
          <p:cNvPicPr>
            <a:picLocks noChangeAspect="1" noChangeArrowheads="1"/>
          </p:cNvPicPr>
          <p:nvPr/>
        </p:nvPicPr>
        <p:blipFill>
          <a:blip r:embed="rId4"/>
          <a:srcRect l="8889" t="7111"/>
          <a:stretch>
            <a:fillRect/>
          </a:stretch>
        </p:blipFill>
        <p:spPr bwMode="auto">
          <a:xfrm>
            <a:off x="6381752" y="571480"/>
            <a:ext cx="5633690" cy="3589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9" name="Picture 5" descr="C:\Users\Admin\Desktop\доклад педсавет 21.03.24\картинки\fullsiz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6646" y="3571876"/>
            <a:ext cx="4465732" cy="3091946"/>
          </a:xfrm>
          <a:prstGeom prst="rect">
            <a:avLst/>
          </a:prstGeom>
          <a:noFill/>
        </p:spPr>
      </p:pic>
      <p:pic>
        <p:nvPicPr>
          <p:cNvPr id="1030" name="Picture 6" descr="C:\Users\Admin\Desktop\доклад педсавет 21.03.24\картинки\pomosch-rebenk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81554" y="3643314"/>
            <a:ext cx="4405290" cy="300661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2">
            <a:alphaModFix amt="65000"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92949601" name="Shape 1792949600"/>
          <p:cNvSpPr/>
          <p:nvPr/>
        </p:nvSpPr>
        <p:spPr bwMode="auto">
          <a:xfrm>
            <a:off x="-34439382" y="-1192786"/>
            <a:ext cx="133552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576555154" name="Shape 576555153"/>
          <p:cNvSpPr/>
          <p:nvPr/>
        </p:nvSpPr>
        <p:spPr bwMode="auto">
          <a:xfrm>
            <a:off x="6487984" y="122349"/>
            <a:ext cx="12022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sp>
        <p:nvSpPr>
          <p:cNvPr id="2065450191" name="Shape 2065450190"/>
          <p:cNvSpPr/>
          <p:nvPr/>
        </p:nvSpPr>
        <p:spPr bwMode="auto">
          <a:xfrm>
            <a:off x="6939377" y="3282779"/>
            <a:ext cx="105408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050718077" name="Рисунок 1050718076"/>
          <p:cNvPicPr>
            <a:picLocks noChangeAspect="1"/>
          </p:cNvPicPr>
          <p:nvPr/>
        </p:nvPicPr>
        <p:blipFill>
          <a:blip r:embed="rId3"/>
          <a:srcRect t="18298"/>
          <a:stretch/>
        </p:blipFill>
        <p:spPr bwMode="auto">
          <a:xfrm>
            <a:off x="1238216" y="3714752"/>
            <a:ext cx="4841995" cy="2966980"/>
          </a:xfrm>
          <a:prstGeom prst="rect">
            <a:avLst/>
          </a:prstGeom>
        </p:spPr>
      </p:pic>
      <p:sp>
        <p:nvSpPr>
          <p:cNvPr id="815434283" name="Shape 815434282"/>
          <p:cNvSpPr/>
          <p:nvPr/>
        </p:nvSpPr>
        <p:spPr bwMode="auto">
          <a:xfrm>
            <a:off x="4983419" y="-93837"/>
            <a:ext cx="127529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2050" name="Picture 2" descr="C:\Users\Admin\Desktop\доклад педсавет 21.03.24\картинки\2d2a5d34-90aa-50a9-a7ad-9e18f940681d.jf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67438" y="214290"/>
            <a:ext cx="5000620" cy="3521270"/>
          </a:xfrm>
          <a:prstGeom prst="rect">
            <a:avLst/>
          </a:prstGeom>
          <a:noFill/>
        </p:spPr>
      </p:pic>
      <p:pic>
        <p:nvPicPr>
          <p:cNvPr id="2051" name="Picture 3" descr="C:\Users\Admin\Desktop\доклад педсавет 21.03.24\картинки\90726_origina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2398" y="214290"/>
            <a:ext cx="4576835" cy="3375417"/>
          </a:xfrm>
          <a:prstGeom prst="rect">
            <a:avLst/>
          </a:prstGeom>
          <a:noFill/>
        </p:spPr>
      </p:pic>
      <p:pic>
        <p:nvPicPr>
          <p:cNvPr id="2052" name="Picture 4" descr="C:\Users\Admin\Desktop\доклад педсавет 21.03.24\картинки\maxresdefaul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81818" y="3786189"/>
            <a:ext cx="5095868" cy="28664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718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1050718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2">
            <a:alphaModFix amt="65000"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22206159" name="Рисунок 1622206158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205903" y="250307"/>
            <a:ext cx="5207653" cy="3471769"/>
          </a:xfrm>
          <a:prstGeom prst="rect">
            <a:avLst/>
          </a:prstGeom>
        </p:spPr>
      </p:pic>
      <p:sp>
        <p:nvSpPr>
          <p:cNvPr id="303022111" name="Shape 303022110"/>
          <p:cNvSpPr/>
          <p:nvPr/>
        </p:nvSpPr>
        <p:spPr bwMode="auto">
          <a:xfrm>
            <a:off x="5968559" y="3291840"/>
            <a:ext cx="137384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42628090" name="Рисунок 142628089"/>
          <p:cNvPicPr>
            <a:picLocks noChangeAspect="1"/>
          </p:cNvPicPr>
          <p:nvPr/>
        </p:nvPicPr>
        <p:blipFill>
          <a:blip r:embed="rId4"/>
          <a:srcRect t="9033"/>
          <a:stretch/>
        </p:blipFill>
        <p:spPr bwMode="auto">
          <a:xfrm>
            <a:off x="349903" y="311393"/>
            <a:ext cx="5041618" cy="3058990"/>
          </a:xfrm>
          <a:prstGeom prst="rect">
            <a:avLst/>
          </a:prstGeom>
        </p:spPr>
      </p:pic>
      <p:pic>
        <p:nvPicPr>
          <p:cNvPr id="1774263014" name="Рисунок 1774263013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205903" y="3824792"/>
            <a:ext cx="4936470" cy="2776764"/>
          </a:xfrm>
          <a:prstGeom prst="rect">
            <a:avLst/>
          </a:prstGeom>
        </p:spPr>
      </p:pic>
      <p:pic>
        <p:nvPicPr>
          <p:cNvPr id="354142479" name="Рисунок 354142478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592747" y="3194241"/>
            <a:ext cx="4354799" cy="3557883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628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42628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20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62220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14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54142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426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177426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2">
            <a:alphaModFix amt="65000"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941132560" name="Рисунок 1941132559"/>
          <p:cNvPicPr>
            <a:picLocks noChangeAspect="1"/>
          </p:cNvPicPr>
          <p:nvPr/>
        </p:nvPicPr>
        <p:blipFill>
          <a:blip r:embed="rId3" cstate="print"/>
          <a:stretch/>
        </p:blipFill>
        <p:spPr bwMode="auto">
          <a:xfrm>
            <a:off x="2181634" y="111153"/>
            <a:ext cx="7317721" cy="4557724"/>
          </a:xfrm>
          <a:prstGeom prst="rect">
            <a:avLst/>
          </a:prstGeom>
        </p:spPr>
      </p:pic>
      <p:sp>
        <p:nvSpPr>
          <p:cNvPr id="1773217255" name="TextBox 1773217254"/>
          <p:cNvSpPr txBox="1"/>
          <p:nvPr/>
        </p:nvSpPr>
        <p:spPr bwMode="auto">
          <a:xfrm>
            <a:off x="239999" y="4668878"/>
            <a:ext cx="11686766" cy="2103156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just">
              <a:spcAft>
                <a:spcPts val="0"/>
              </a:spcAft>
              <a:defRPr/>
            </a:pPr>
            <a:r>
              <a:rPr sz="2200">
                <a:solidFill>
                  <a:schemeClr val="accent5">
                    <a:lumMod val="50000"/>
                  </a:schemeClr>
                </a:solidFill>
                <a:latin typeface="Times New Roman"/>
                <a:ea typeface="Times New Roman"/>
                <a:cs typeface="Times New Roman"/>
              </a:rPr>
              <a:t>Ребёнок  ­ частица большого коллектива ­ детского сада,  класса,  школы,  а  затем  и  всей  нашей  страны.  Общественная  направленность поступков  постепенно  становиться  основой  воспитания  гражданских  чувств  и патриотизма. Но чтобы закрепить эту основу, нужно постоянно пополнять опыт участия детей в общих делах, упражнять их в нравственных поступках.  Нужно чтобы у дошкольника формировалось представление о том, что главным  богатством и ценностью нашей жизни является ЧЕЛОВЕК.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113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941132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3217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" dur="2000"/>
                                        <p:tgtEl>
                                          <p:spTgt spid="1773217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3217255" grpId="0"/>
    </p:bldLst>
  </p:timing>
</p:sld>
</file>

<file path=ppt/theme/theme1.xml><?xml version="1.0" encoding="utf-8"?>
<a:theme xmlns:a="http://schemas.openxmlformats.org/drawingml/2006/main" name="Office Theme">
  <a:themeElements>
    <a:clrScheme name="New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360</Words>
  <Application>Р7-Офис/7.0.1.62</Application>
  <DocSecurity>0</DocSecurity>
  <PresentationFormat>Произвольный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«Психологические основы патриотического воспитания  в дошкольном возрасте»</vt:lpstr>
      <vt:lpstr> Актуальность темы обусловлена тем, что уровень развитости патриотизма у граждан любой страны имеет большое влияние на развитие всех сфер данного государства, что обуславливает необходимость воспитания указанного качества у подрастающего поколения.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Спасибо за внимание!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«Психологические основы патриотического воспитания  в дошкольном возрасте»</dc:title>
  <dc:subject/>
  <dc:creator/>
  <cp:keywords/>
  <dc:description/>
  <cp:lastModifiedBy>Admin</cp:lastModifiedBy>
  <cp:revision>15</cp:revision>
  <dcterms:created xsi:type="dcterms:W3CDTF">2012-12-03T06:56:55Z</dcterms:created>
  <dcterms:modified xsi:type="dcterms:W3CDTF">2024-03-28T06:37:57Z</dcterms:modified>
  <cp:category/>
  <dc:identifier/>
  <cp:contentStatus/>
  <dc:language/>
  <cp:version/>
</cp:coreProperties>
</file>