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0" r:id="rId4"/>
    <p:sldId id="259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36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5036636045494431E-2"/>
          <c:y val="4.0089363829521371E-2"/>
          <c:w val="0.75748760571595153"/>
          <c:h val="0.7786176727909013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не могут обойтись без гаджетов</c:v>
                </c:pt>
                <c:pt idx="1">
                  <c:v>скрывают от родителей</c:v>
                </c:pt>
                <c:pt idx="2">
                  <c:v>имеют страницу</c:v>
                </c:pt>
                <c:pt idx="3">
                  <c:v>проводят всё свободное время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не могут обойтись без гаджетов</c:v>
                </c:pt>
                <c:pt idx="1">
                  <c:v>скрывают от родителей</c:v>
                </c:pt>
                <c:pt idx="2">
                  <c:v>имеют страницу</c:v>
                </c:pt>
                <c:pt idx="3">
                  <c:v>проводят всё свободное время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Столбец4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не могут обойтись без гаджетов</c:v>
                </c:pt>
                <c:pt idx="1">
                  <c:v>скрывают от родителей</c:v>
                </c:pt>
                <c:pt idx="2">
                  <c:v>имеют страницу</c:v>
                </c:pt>
                <c:pt idx="3">
                  <c:v>проводят всё свободное время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axId val="139061120"/>
        <c:axId val="139062656"/>
      </c:barChart>
      <c:catAx>
        <c:axId val="139061120"/>
        <c:scaling>
          <c:orientation val="minMax"/>
        </c:scaling>
        <c:axPos val="b"/>
        <c:numFmt formatCode="General" sourceLinked="1"/>
        <c:tickLblPos val="nextTo"/>
        <c:crossAx val="139062656"/>
        <c:crosses val="autoZero"/>
        <c:auto val="1"/>
        <c:lblAlgn val="ctr"/>
        <c:lblOffset val="100"/>
      </c:catAx>
      <c:valAx>
        <c:axId val="139062656"/>
        <c:scaling>
          <c:orientation val="minMax"/>
        </c:scaling>
        <c:axPos val="l"/>
        <c:majorGridlines/>
        <c:numFmt formatCode="General" sourceLinked="1"/>
        <c:tickLblPos val="nextTo"/>
        <c:crossAx val="139061120"/>
        <c:crosses val="autoZero"/>
        <c:crossBetween val="between"/>
      </c:valAx>
    </c:plotArea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25AE1-8105-4362-9E14-80925ED307AE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C97FF-7980-4754-948B-3C5C96136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FDD216-B18C-4F7A-91C3-E6C7F0FB2278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8984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FDD216-B18C-4F7A-91C3-E6C7F0FB2278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898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em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С</a:t>
            </a:r>
            <a:r>
              <a:rPr lang="ru-RU" sz="4000" b="1" dirty="0" smtClean="0"/>
              <a:t>тат</a:t>
            </a:r>
            <a:r>
              <a:rPr lang="ru-RU" sz="4000" b="1" dirty="0" smtClean="0"/>
              <a:t>истика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 открытому уроку 4\диагр мобильник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75167"/>
            <a:ext cx="8328025" cy="124882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Увлечённость гаджетами</a:t>
            </a:r>
            <a:br>
              <a:rPr lang="ru-RU" sz="3200" dirty="0" smtClean="0"/>
            </a:br>
            <a:r>
              <a:rPr lang="ru-RU" sz="3200" dirty="0" smtClean="0"/>
              <a:t>учащихся 4 класса</a:t>
            </a:r>
            <a:endParaRPr lang="ru-RU" sz="3200" dirty="0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xmlns="" id="{4AD99F59-442B-4206-87F3-F21886784923}"/>
              </a:ext>
            </a:extLst>
          </p:cNvPr>
          <p:cNvSpPr txBox="1">
            <a:spLocks/>
          </p:cNvSpPr>
          <p:nvPr/>
        </p:nvSpPr>
        <p:spPr>
          <a:xfrm>
            <a:off x="1157504" y="1045813"/>
            <a:ext cx="7986497" cy="26161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ru-RU"/>
            </a:defPPr>
            <a:lvl1pPr marL="0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5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0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5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41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26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11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96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81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9</a:t>
            </a:r>
            <a:endParaRPr lang="ru-RU" sz="11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658E6BF-E849-457D-BF98-A7BF14547971}"/>
              </a:ext>
            </a:extLst>
          </p:cNvPr>
          <p:cNvSpPr txBox="1">
            <a:spLocks/>
          </p:cNvSpPr>
          <p:nvPr/>
        </p:nvSpPr>
        <p:spPr>
          <a:xfrm>
            <a:off x="4834922" y="1996082"/>
            <a:ext cx="4201574" cy="242374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125" b="1" dirty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</a:rPr>
              <a:t>Почти </a:t>
            </a:r>
            <a:r>
              <a:rPr lang="ru-RU" sz="1125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</a:rPr>
              <a:t>6половина 6</a:t>
            </a:r>
            <a:endParaRPr lang="ru-RU" sz="1125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B26DFCD-08F7-4A4C-AC86-97275E9A56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780" y="1144207"/>
            <a:ext cx="673510" cy="9274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86FB1F5-184D-4508-8031-3C67EE1A2A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6183" y="2214554"/>
            <a:ext cx="642942" cy="571504"/>
          </a:xfrm>
          <a:prstGeom prst="rect">
            <a:avLst/>
          </a:prstGeom>
        </p:spPr>
      </p:pic>
      <p:grpSp>
        <p:nvGrpSpPr>
          <p:cNvPr id="3" name="Group 7">
            <a:extLst>
              <a:ext uri="{FF2B5EF4-FFF2-40B4-BE49-F238E27FC236}">
                <a16:creationId xmlns:a16="http://schemas.microsoft.com/office/drawing/2014/main" xmlns="" id="{0CC1FCDC-2375-4CD1-B53E-110C553B6BCB}"/>
              </a:ext>
            </a:extLst>
          </p:cNvPr>
          <p:cNvGrpSpPr/>
          <p:nvPr/>
        </p:nvGrpSpPr>
        <p:grpSpPr>
          <a:xfrm>
            <a:off x="634828" y="2244984"/>
            <a:ext cx="3800355" cy="3996975"/>
            <a:chOff x="423219" y="2146590"/>
            <a:chExt cx="5067140" cy="399697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301BE837-8972-41C1-9B3A-5DB4A227D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7234" y="2146590"/>
              <a:ext cx="4786286" cy="3915744"/>
            </a:xfrm>
            <a:prstGeom prst="rect">
              <a:avLst/>
            </a:prstGeom>
          </p:spPr>
        </p:pic>
        <p:pic>
          <p:nvPicPr>
            <p:cNvPr id="10" name="Graphic 17">
              <a:extLst>
                <a:ext uri="{FF2B5EF4-FFF2-40B4-BE49-F238E27FC236}">
                  <a16:creationId xmlns:a16="http://schemas.microsoft.com/office/drawing/2014/main" xmlns="" id="{81407FA2-B566-424B-9547-422A56AA5A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96DAC541-7B7A-43D3-8B79-37D633B846F1}">
                  <asvg:svgBlip xmlns="" xmlns:asvg="http://schemas.microsoft.com/office/drawing/2016/SVG/main" r:embed=""/>
                </a:ext>
              </a:extLst>
            </a:blip>
            <a:srcRect l="1571" t="-8213" b="-1"/>
            <a:stretch/>
          </p:blipFill>
          <p:spPr>
            <a:xfrm>
              <a:off x="423219" y="6038850"/>
              <a:ext cx="5067140" cy="104715"/>
            </a:xfrm>
            <a:prstGeom prst="rect">
              <a:avLst/>
            </a:prstGeom>
          </p:spPr>
        </p:pic>
      </p:grp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75E4E58C-3D0A-4988-BC7A-72C72571D987}"/>
              </a:ext>
            </a:extLst>
          </p:cNvPr>
          <p:cNvSpPr txBox="1">
            <a:spLocks/>
          </p:cNvSpPr>
          <p:nvPr/>
        </p:nvSpPr>
        <p:spPr>
          <a:xfrm>
            <a:off x="4357686" y="3786190"/>
            <a:ext cx="4572063" cy="65402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37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90000"/>
              <a:buFontTx/>
              <a:buNone/>
              <a:defRPr lang="en-US" sz="1125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91437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100000"/>
              <a:buFontTx/>
              <a:buNone/>
              <a:defRPr sz="1900" b="1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455572" indent="-227787" algn="l" defTabSz="91437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Tx/>
              <a:buBlip>
                <a:blip r:embed="rId7"/>
              </a:buBlip>
              <a:defRPr sz="15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149" indent="-228593" algn="l" defTabSz="9143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34" indent="-228593" algn="l" defTabSz="9143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19" indent="-228593" algn="l" defTabSz="914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04" indent="-228593" algn="l" defTabSz="914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89" indent="-228593" algn="l" defTabSz="914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74" indent="-228593" algn="l" defTabSz="9143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Имеют страницу  в социальных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сетях -</a:t>
            </a:r>
            <a:r>
              <a:rPr lang="ru-RU" sz="2000" b="1" dirty="0" smtClean="0">
                <a:solidFill>
                  <a:srgbClr val="FF0000"/>
                </a:solidFill>
                <a:latin typeface="+mj-lt"/>
              </a:rPr>
              <a:t>5 учеников</a:t>
            </a:r>
            <a:r>
              <a:rPr lang="ru-RU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A155AE9-FBD2-4636-BB7B-F4F4639385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0430" y="3929066"/>
            <a:ext cx="663686" cy="56038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F17B0F24-3CB1-4D20-BA4E-32CB86BC5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5565" y="5185265"/>
            <a:ext cx="432679" cy="58804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28728" y="1643050"/>
            <a:ext cx="5493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Не могут обойтись без гаджетов  </a:t>
            </a:r>
            <a:r>
              <a:rPr lang="ru-RU" sz="2000" b="1" dirty="0" smtClean="0">
                <a:solidFill>
                  <a:srgbClr val="FF0000"/>
                </a:solidFill>
              </a:rPr>
              <a:t>- 9 учеников.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43438" y="2357430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Скрывают от родителей , что им интересно в интернете - </a:t>
            </a:r>
            <a:r>
              <a:rPr lang="ru-RU" sz="2000" b="1" dirty="0" smtClean="0">
                <a:solidFill>
                  <a:srgbClr val="FF0000"/>
                </a:solidFill>
              </a:rPr>
              <a:t>6 учеников.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0628" y="5143512"/>
            <a:ext cx="3929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Проводят в интернете всё свободное время – </a:t>
            </a:r>
            <a:r>
              <a:rPr lang="ru-RU" sz="2000" b="1" dirty="0" smtClean="0">
                <a:solidFill>
                  <a:srgbClr val="FF0000"/>
                </a:solidFill>
              </a:rPr>
              <a:t>2 ученика.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957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328025" cy="124882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Увлечённость гаджетами</a:t>
            </a:r>
            <a:br>
              <a:rPr lang="ru-RU" sz="3200" dirty="0" smtClean="0"/>
            </a:br>
            <a:r>
              <a:rPr lang="ru-RU" sz="3200" dirty="0" smtClean="0"/>
              <a:t>учащихся 4 класса</a:t>
            </a:r>
            <a:br>
              <a:rPr lang="ru-RU" sz="3200" dirty="0" smtClean="0"/>
            </a:br>
            <a:r>
              <a:rPr lang="ru-RU" sz="5300" dirty="0" smtClean="0">
                <a:solidFill>
                  <a:srgbClr val="FF0000"/>
                </a:solidFill>
              </a:rPr>
              <a:t>Проверка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xmlns="" id="{4AD99F59-442B-4206-87F3-F21886784923}"/>
              </a:ext>
            </a:extLst>
          </p:cNvPr>
          <p:cNvSpPr txBox="1">
            <a:spLocks/>
          </p:cNvSpPr>
          <p:nvPr/>
        </p:nvSpPr>
        <p:spPr>
          <a:xfrm>
            <a:off x="1157504" y="1045813"/>
            <a:ext cx="7986497" cy="26161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ru-RU"/>
            </a:defPPr>
            <a:lvl1pPr marL="0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5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0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5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41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26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11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96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81" algn="l" defTabSz="91437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9</a:t>
            </a:r>
            <a:endParaRPr lang="ru-RU" sz="110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658E6BF-E849-457D-BF98-A7BF14547971}"/>
              </a:ext>
            </a:extLst>
          </p:cNvPr>
          <p:cNvSpPr txBox="1">
            <a:spLocks/>
          </p:cNvSpPr>
          <p:nvPr/>
        </p:nvSpPr>
        <p:spPr>
          <a:xfrm>
            <a:off x="4834922" y="1996082"/>
            <a:ext cx="4201574" cy="242374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125" b="1" dirty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</a:rPr>
              <a:t>Почти </a:t>
            </a:r>
            <a:r>
              <a:rPr lang="ru-RU" sz="1125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+mj-lt"/>
              </a:rPr>
              <a:t>6половина 6</a:t>
            </a:r>
            <a:endParaRPr lang="ru-RU" sz="1125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214414" y="1571612"/>
          <a:ext cx="7072362" cy="4957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47957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56</Words>
  <PresentationFormat>Экран (4:3)</PresentationFormat>
  <Paragraphs>14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Увлечённость гаджетами учащихся 4 класса</vt:lpstr>
      <vt:lpstr>Увлечённость гаджетами учащихся 4 класса Проверка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18</cp:revision>
  <dcterms:created xsi:type="dcterms:W3CDTF">2018-09-17T12:01:20Z</dcterms:created>
  <dcterms:modified xsi:type="dcterms:W3CDTF">2018-09-24T13:01:31Z</dcterms:modified>
</cp:coreProperties>
</file>