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4"/>
  </p:notesMasterIdLst>
  <p:handoutMasterIdLst>
    <p:handoutMasterId r:id="rId35"/>
  </p:handoutMasterIdLst>
  <p:sldIdLst>
    <p:sldId id="289" r:id="rId2"/>
    <p:sldId id="329" r:id="rId3"/>
    <p:sldId id="287" r:id="rId4"/>
    <p:sldId id="346" r:id="rId5"/>
    <p:sldId id="345" r:id="rId6"/>
    <p:sldId id="344" r:id="rId7"/>
    <p:sldId id="326" r:id="rId8"/>
    <p:sldId id="292" r:id="rId9"/>
    <p:sldId id="300" r:id="rId10"/>
    <p:sldId id="306" r:id="rId11"/>
    <p:sldId id="257" r:id="rId12"/>
    <p:sldId id="331" r:id="rId13"/>
    <p:sldId id="332" r:id="rId14"/>
    <p:sldId id="333" r:id="rId15"/>
    <p:sldId id="334" r:id="rId16"/>
    <p:sldId id="343" r:id="rId17"/>
    <p:sldId id="336" r:id="rId18"/>
    <p:sldId id="335" r:id="rId19"/>
    <p:sldId id="307" r:id="rId20"/>
    <p:sldId id="337" r:id="rId21"/>
    <p:sldId id="338" r:id="rId22"/>
    <p:sldId id="340" r:id="rId23"/>
    <p:sldId id="339" r:id="rId24"/>
    <p:sldId id="341" r:id="rId25"/>
    <p:sldId id="342" r:id="rId26"/>
    <p:sldId id="309" r:id="rId27"/>
    <p:sldId id="310" r:id="rId28"/>
    <p:sldId id="311" r:id="rId29"/>
    <p:sldId id="312" r:id="rId30"/>
    <p:sldId id="286" r:id="rId31"/>
    <p:sldId id="324" r:id="rId32"/>
    <p:sldId id="325" r:id="rId33"/>
  </p:sldIdLst>
  <p:sldSz cx="9144000" cy="6858000" type="screen4x3"/>
  <p:notesSz cx="6888163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38B7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2" d="100"/>
          <a:sy n="102" d="100"/>
        </p:scale>
        <p:origin x="-898" y="13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5F328-5D5F-4DC6-A395-A5978B46A320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2075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89A3A2-7EF0-4638-9139-DEA490B8A4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4261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E341F7-811A-4990-ABE1-4C18837DC97A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11737" cy="3759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60913"/>
            <a:ext cx="5510213" cy="45100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8323C-239E-4026-8936-D779797C9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882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8323C-239E-4026-8936-D779797C9DB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059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8A1F0-F2AB-429A-8AB0-A0CCDE04120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AD35-47C4-46B4-85D4-5784B7395B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14678" y="-24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</a:t>
            </a:r>
            <a:endParaRPr 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8A1F0-F2AB-429A-8AB0-A0CCDE04120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AD35-47C4-46B4-85D4-5784B7395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8A1F0-F2AB-429A-8AB0-A0CCDE04120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AD35-47C4-46B4-85D4-5784B7395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8A1F0-F2AB-429A-8AB0-A0CCDE04120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AD35-47C4-46B4-85D4-5784B7395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8A1F0-F2AB-429A-8AB0-A0CCDE04120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AD35-47C4-46B4-85D4-5784B7395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8A1F0-F2AB-429A-8AB0-A0CCDE04120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AD35-47C4-46B4-85D4-5784B7395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788974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1500174"/>
            <a:ext cx="3854478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88974"/>
            <a:ext cx="37846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3784627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8A1F0-F2AB-429A-8AB0-A0CCDE04120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AD35-47C4-46B4-85D4-5784B7395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8A1F0-F2AB-429A-8AB0-A0CCDE04120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AD35-47C4-46B4-85D4-5784B7395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8A1F0-F2AB-429A-8AB0-A0CCDE04120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AD35-47C4-46B4-85D4-5784B7395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2751165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4854602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1435100"/>
            <a:ext cx="27511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8A1F0-F2AB-429A-8AB0-A0CCDE04120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AD35-47C4-46B4-85D4-5784B7395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14355"/>
            <a:ext cx="5486400" cy="4013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8A1F0-F2AB-429A-8AB0-A0CCDE04120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1AD35-47C4-46B4-85D4-5784B7395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-24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48" y="831863"/>
            <a:ext cx="7715304" cy="5311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8A1F0-F2AB-429A-8AB0-A0CCDE04120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1AD35-47C4-46B4-85D4-5784B7395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665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r>
              <a:rPr lang="ru-RU" b="1" dirty="0" smtClean="0"/>
              <a:t>Сформулируйте определение </a:t>
            </a:r>
            <a:r>
              <a:rPr lang="ru-RU" b="1" dirty="0" smtClean="0"/>
              <a:t>логарифмического </a:t>
            </a:r>
            <a:r>
              <a:rPr lang="ru-RU" b="1" dirty="0" smtClean="0"/>
              <a:t>уравнения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4658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Определение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538B7"/>
                </a:solidFill>
                <a:latin typeface="Times New Roman" pitchFamily="18" charset="0"/>
                <a:cs typeface="Times New Roman" pitchFamily="18" charset="0"/>
              </a:rPr>
              <a:t>Логарифмическими </a:t>
            </a:r>
            <a:r>
              <a:rPr lang="ru-RU" b="1" dirty="0">
                <a:solidFill>
                  <a:srgbClr val="0538B7"/>
                </a:solidFill>
                <a:latin typeface="Times New Roman" pitchFamily="18" charset="0"/>
                <a:cs typeface="Times New Roman" pitchFamily="18" charset="0"/>
              </a:rPr>
              <a:t>называются </a:t>
            </a:r>
            <a:endParaRPr lang="ru-RU" b="1" dirty="0" smtClean="0">
              <a:solidFill>
                <a:srgbClr val="0538B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538B7"/>
                </a:solidFill>
                <a:latin typeface="Times New Roman" pitchFamily="18" charset="0"/>
                <a:cs typeface="Times New Roman" pitchFamily="18" charset="0"/>
              </a:rPr>
              <a:t>уравнения</a:t>
            </a:r>
            <a:r>
              <a:rPr lang="ru-RU" b="1" dirty="0">
                <a:solidFill>
                  <a:srgbClr val="0538B7"/>
                </a:solidFill>
                <a:latin typeface="Times New Roman" pitchFamily="18" charset="0"/>
                <a:cs typeface="Times New Roman" pitchFamily="18" charset="0"/>
              </a:rPr>
              <a:t>, в которых переменная </a:t>
            </a:r>
            <a:endParaRPr lang="ru-RU" b="1" dirty="0" smtClean="0">
              <a:solidFill>
                <a:srgbClr val="0538B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538B7"/>
                </a:solidFill>
                <a:latin typeface="Times New Roman" pitchFamily="18" charset="0"/>
                <a:cs typeface="Times New Roman" pitchFamily="18" charset="0"/>
              </a:rPr>
              <a:t>содержится </a:t>
            </a:r>
            <a:r>
              <a:rPr lang="ru-RU" b="1" dirty="0">
                <a:solidFill>
                  <a:srgbClr val="0538B7"/>
                </a:solidFill>
                <a:latin typeface="Times New Roman" pitchFamily="18" charset="0"/>
                <a:cs typeface="Times New Roman" pitchFamily="18" charset="0"/>
              </a:rPr>
              <a:t>под знаком </a:t>
            </a:r>
            <a:r>
              <a:rPr lang="ru-RU" b="1" dirty="0" smtClean="0">
                <a:solidFill>
                  <a:srgbClr val="0538B7"/>
                </a:solidFill>
                <a:latin typeface="Times New Roman" pitchFamily="18" charset="0"/>
                <a:cs typeface="Times New Roman" pitchFamily="18" charset="0"/>
              </a:rPr>
              <a:t>логарифма.</a:t>
            </a:r>
            <a:endParaRPr lang="ru-RU" b="1" dirty="0" smtClean="0">
              <a:solidFill>
                <a:srgbClr val="0538B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Определение, свойства логарифма</a:t>
            </a:r>
            <a:endParaRPr lang="ru-RU" b="1" dirty="0"/>
          </a:p>
        </p:txBody>
      </p:sp>
      <p:pic>
        <p:nvPicPr>
          <p:cNvPr id="604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8240003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54379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Определение, свойства логарифма</a:t>
            </a:r>
            <a:endParaRPr lang="ru-RU" b="1" dirty="0"/>
          </a:p>
        </p:txBody>
      </p:sp>
      <p:pic>
        <p:nvPicPr>
          <p:cNvPr id="614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0728"/>
            <a:ext cx="7344816" cy="5622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632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624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624"/>
            <a:ext cx="8682269" cy="6696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63743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6000" b="1" dirty="0" smtClean="0"/>
          </a:p>
          <a:p>
            <a:pPr marL="0" indent="0" algn="ctr">
              <a:buNone/>
            </a:pPr>
            <a:r>
              <a:rPr lang="ru-RU" sz="6000" b="1" dirty="0" smtClean="0"/>
              <a:t>Решение простейших логарифмических уравнений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30726380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Необходимо найти значения х.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Записать </a:t>
            </a:r>
            <a:r>
              <a:rPr lang="ru-RU" dirty="0"/>
              <a:t>их в таблицу, а потом </a:t>
            </a:r>
            <a:r>
              <a:rPr lang="ru-RU" dirty="0" smtClean="0"/>
              <a:t>найти </a:t>
            </a:r>
            <a:r>
              <a:rPr lang="ru-RU" dirty="0"/>
              <a:t>букву, соответствующую вашему ответу.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Из </a:t>
            </a:r>
            <a:r>
              <a:rPr lang="ru-RU" dirty="0"/>
              <a:t>полученных слов составить слово.  Место буквы соответствует номеру задания</a:t>
            </a:r>
            <a:r>
              <a:rPr lang="ru-RU" dirty="0" smtClean="0"/>
              <a:t>.</a:t>
            </a:r>
          </a:p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dirty="0"/>
              <a:t>Эти слова являются </a:t>
            </a:r>
            <a:r>
              <a:rPr lang="ru-RU" b="1" dirty="0"/>
              <a:t>составляющими урока.</a:t>
            </a:r>
            <a:r>
              <a:rPr lang="ru-RU" b="1" i="1" dirty="0"/>
              <a:t>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269931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634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-27384"/>
            <a:ext cx="8738669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64513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645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707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0461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 smtClean="0"/>
              <a:t>Способы решения </a:t>
            </a:r>
            <a:r>
              <a:rPr lang="ru-RU" sz="7200" b="1" dirty="0" smtClean="0"/>
              <a:t>логарифмических </a:t>
            </a:r>
            <a:r>
              <a:rPr lang="ru-RU" sz="7200" b="1" dirty="0" smtClean="0"/>
              <a:t>уравнений:</a:t>
            </a:r>
          </a:p>
          <a:p>
            <a:pPr marL="0" indent="0" algn="ctr">
              <a:buNone/>
            </a:pPr>
            <a:r>
              <a:rPr lang="ru-RU" sz="6600" b="1" dirty="0" smtClean="0"/>
              <a:t>(алгоритм решения)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281225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583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775"/>
            <a:ext cx="8676456" cy="6507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51143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655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280"/>
            <a:ext cx="7416824" cy="6334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16646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24"/>
            <a:ext cx="8229600" cy="6093320"/>
          </a:xfrm>
        </p:spPr>
        <p:txBody>
          <a:bodyPr>
            <a:normAutofit/>
          </a:bodyPr>
          <a:lstStyle/>
          <a:p>
            <a:r>
              <a:rPr lang="ru-RU" b="1" dirty="0" smtClean="0"/>
              <a:t>Алгоритм решения логарифмического уравнения</a:t>
            </a:r>
            <a:r>
              <a:rPr lang="ru-RU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0246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3307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675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598" y="188640"/>
            <a:ext cx="9201597" cy="6557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54757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686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59" cy="6480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75561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8570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3116"/>
            <a:ext cx="8229600" cy="93610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Иррациональные </a:t>
            </a:r>
          </a:p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уравнения на ЕГЭ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(самостоятельная работа)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61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9361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Логарифмические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уравнения на ЕГЭ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3934" t="11440" r="42047" b="60000"/>
          <a:stretch>
            <a:fillRect/>
          </a:stretch>
        </p:blipFill>
        <p:spPr bwMode="auto">
          <a:xfrm>
            <a:off x="179513" y="1196752"/>
            <a:ext cx="864096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 l="1176" t="29840" r="83333" b="59240"/>
          <a:stretch>
            <a:fillRect/>
          </a:stretch>
        </p:blipFill>
        <p:spPr bwMode="auto">
          <a:xfrm>
            <a:off x="0" y="2852936"/>
            <a:ext cx="255577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079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255192"/>
            <a:ext cx="6398600" cy="6414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596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Проверка теста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913196"/>
              </p:ext>
            </p:extLst>
          </p:nvPr>
        </p:nvGraphicFramePr>
        <p:xfrm>
          <a:off x="1524000" y="1397000"/>
          <a:ext cx="6096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Ответ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-124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-12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-42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235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25.02.2025г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ctr">
              <a:buNone/>
            </a:pPr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Классная работа</a:t>
            </a:r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/>
            </a:r>
            <a:br>
              <a:rPr lang="ru-RU" sz="4000" b="1" dirty="0" smtClean="0">
                <a:solidFill>
                  <a:srgbClr val="C00000"/>
                </a:solidFill>
              </a:rPr>
            </a:b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9155" name="Picture 3" descr="C:\Documents and Settings\Я\Рабочий стол\c5119ed71378c337395bd69d7b814e53_w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719194"/>
            <a:ext cx="4000502" cy="3312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Домашнее задание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Calibri" pitchFamily="34" charset="0"/>
              </a:rPr>
              <a:t>Ссылка на задание с сайта Решу ЕГЭ в ВШ</a:t>
            </a:r>
            <a:br>
              <a:rPr lang="ru-RU" dirty="0" smtClean="0">
                <a:latin typeface="Calibri" pitchFamily="34" charset="0"/>
              </a:rPr>
            </a:br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- </a:t>
            </a:r>
            <a:r>
              <a:rPr lang="ru-RU" dirty="0"/>
              <a:t>Что такое </a:t>
            </a:r>
            <a:r>
              <a:rPr lang="ru-RU" dirty="0" smtClean="0"/>
              <a:t>логарифмическое  </a:t>
            </a:r>
            <a:r>
              <a:rPr lang="ru-RU" dirty="0"/>
              <a:t>уравнение?</a:t>
            </a:r>
          </a:p>
          <a:p>
            <a:r>
              <a:rPr lang="ru-RU" dirty="0"/>
              <a:t>-Какие методы решения </a:t>
            </a:r>
            <a:r>
              <a:rPr lang="ru-RU" dirty="0" smtClean="0"/>
              <a:t>логарифмических</a:t>
            </a:r>
            <a:r>
              <a:rPr lang="ru-RU" dirty="0" smtClean="0"/>
              <a:t> </a:t>
            </a:r>
            <a:r>
              <a:rPr lang="ru-RU" dirty="0"/>
              <a:t>уравнений вы знаете?</a:t>
            </a:r>
          </a:p>
          <a:p>
            <a:r>
              <a:rPr lang="ru-RU" dirty="0"/>
              <a:t>- Что необходимо обязательно сделать при решении </a:t>
            </a:r>
            <a:r>
              <a:rPr lang="ru-RU" dirty="0" smtClean="0"/>
              <a:t>логарифмических </a:t>
            </a:r>
            <a:r>
              <a:rPr lang="ru-RU" dirty="0"/>
              <a:t>уравнений?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71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348" y="1628800"/>
            <a:ext cx="7715304" cy="4514844"/>
          </a:xfrm>
        </p:spPr>
        <p:txBody>
          <a:bodyPr/>
          <a:lstStyle/>
          <a:p>
            <a:pPr lvl="0"/>
            <a:r>
              <a:rPr lang="ru-RU" dirty="0"/>
              <a:t>Сегодня на уроке…</a:t>
            </a:r>
          </a:p>
          <a:p>
            <a:pPr lvl="0"/>
            <a:r>
              <a:rPr lang="ru-RU" dirty="0"/>
              <a:t>Я повторил…</a:t>
            </a:r>
          </a:p>
          <a:p>
            <a:pPr lvl="0"/>
            <a:r>
              <a:rPr lang="ru-RU" dirty="0"/>
              <a:t>Теперь я знаю…</a:t>
            </a:r>
          </a:p>
          <a:p>
            <a:pPr lvl="0"/>
            <a:r>
              <a:rPr lang="ru-RU" dirty="0"/>
              <a:t>Было сложно (не сложно), потому что…</a:t>
            </a:r>
          </a:p>
          <a:p>
            <a:pPr lvl="0"/>
            <a:r>
              <a:rPr lang="ru-RU" dirty="0"/>
              <a:t>Я узнал…</a:t>
            </a:r>
          </a:p>
          <a:p>
            <a:pPr lvl="0"/>
            <a:r>
              <a:rPr lang="ru-RU" dirty="0"/>
              <a:t>Я научился…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492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716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6716"/>
            <a:ext cx="662473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5887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691"/>
            <a:ext cx="6768752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560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696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604448" cy="645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6602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3371"/>
            <a:ext cx="8856984" cy="664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3429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Candara" panose="020E0502030303020204" pitchFamily="34" charset="0"/>
              </a:rPr>
              <a:t>Определить тему урока</a:t>
            </a:r>
            <a:endParaRPr lang="ru-RU" b="1" dirty="0">
              <a:latin typeface="Candara" panose="020E0502030303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913" y="666750"/>
            <a:ext cx="5972175" cy="552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110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Логарифмические уравнения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057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1205</TotalTime>
  <Words>180</Words>
  <Application>Microsoft Office PowerPoint</Application>
  <PresentationFormat>Экран (4:3)</PresentationFormat>
  <Paragraphs>60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Определить тему урока</vt:lpstr>
      <vt:lpstr>Логарифмические уравнения</vt:lpstr>
      <vt:lpstr>Презентация PowerPoint</vt:lpstr>
      <vt:lpstr>Определение </vt:lpstr>
      <vt:lpstr>Определение, свойства логарифма</vt:lpstr>
      <vt:lpstr>Определение, свойства логарифма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Алгоритм решения логарифмического уравнения: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Проверка теста</vt:lpstr>
      <vt:lpstr>Домашнее задание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Иррациональные уравнения</dc:title>
  <dc:creator>Пользователь</dc:creator>
  <cp:lastModifiedBy>Administrator</cp:lastModifiedBy>
  <cp:revision>99</cp:revision>
  <cp:lastPrinted>2025-02-25T02:53:17Z</cp:lastPrinted>
  <dcterms:created xsi:type="dcterms:W3CDTF">2010-10-26T17:23:02Z</dcterms:created>
  <dcterms:modified xsi:type="dcterms:W3CDTF">2025-02-25T03:36:30Z</dcterms:modified>
</cp:coreProperties>
</file>