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74" r:id="rId3"/>
    <p:sldId id="261" r:id="rId4"/>
    <p:sldId id="280" r:id="rId5"/>
    <p:sldId id="257" r:id="rId6"/>
    <p:sldId id="282" r:id="rId7"/>
    <p:sldId id="258" r:id="rId8"/>
    <p:sldId id="259" r:id="rId9"/>
    <p:sldId id="266" r:id="rId10"/>
    <p:sldId id="275" r:id="rId11"/>
    <p:sldId id="265" r:id="rId12"/>
    <p:sldId id="267" r:id="rId13"/>
    <p:sldId id="268" r:id="rId14"/>
    <p:sldId id="269" r:id="rId15"/>
    <p:sldId id="270" r:id="rId16"/>
    <p:sldId id="281" r:id="rId17"/>
    <p:sldId id="260" r:id="rId18"/>
    <p:sldId id="283" r:id="rId19"/>
    <p:sldId id="278" r:id="rId20"/>
    <p:sldId id="272" r:id="rId21"/>
    <p:sldId id="284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F632A"/>
    <a:srgbClr val="339966"/>
    <a:srgbClr val="006666"/>
    <a:srgbClr val="008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94" autoAdjust="0"/>
    <p:restoredTop sz="94658" autoAdjust="0"/>
  </p:normalViewPr>
  <p:slideViewPr>
    <p:cSldViewPr>
      <p:cViewPr varScale="1">
        <p:scale>
          <a:sx n="118" d="100"/>
          <a:sy n="118" d="100"/>
        </p:scale>
        <p:origin x="-13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79" d="100"/>
          <a:sy n="79" d="100"/>
        </p:scale>
        <p:origin x="-3056" y="-5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5933C3-1EB0-44CC-981D-D672F89DB4BC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2A32D7-AA35-456E-A3B1-F62BA17CF23D}">
      <dgm:prSet phldrT="[Текст]"/>
      <dgm:spPr>
        <a:solidFill>
          <a:schemeClr val="bg2">
            <a:lumMod val="50000"/>
            <a:alpha val="33000"/>
          </a:schemeClr>
        </a:solidFill>
        <a:ln>
          <a:noFill/>
        </a:ln>
      </dgm:spPr>
      <dgm:t>
        <a:bodyPr tIns="216000"/>
        <a:lstStyle/>
        <a:p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Учебный</a:t>
          </a:r>
        </a:p>
        <a:p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вопрос</a:t>
          </a:r>
          <a:endParaRPr lang="ru-RU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7A61B7-CE1E-454F-A060-782DAD048673}" type="parTrans" cxnId="{4ED9667E-9A3D-4B56-B7B9-40AD3B2CF413}">
      <dgm:prSet/>
      <dgm:spPr/>
      <dgm:t>
        <a:bodyPr/>
        <a:lstStyle/>
        <a:p>
          <a:endParaRPr lang="ru-RU"/>
        </a:p>
      </dgm:t>
    </dgm:pt>
    <dgm:pt modelId="{7C1B542D-BE91-41CC-94BA-1AED6870F0E2}" type="sibTrans" cxnId="{4ED9667E-9A3D-4B56-B7B9-40AD3B2CF413}">
      <dgm:prSet/>
      <dgm:spPr/>
      <dgm:t>
        <a:bodyPr/>
        <a:lstStyle/>
        <a:p>
          <a:endParaRPr lang="ru-RU"/>
        </a:p>
      </dgm:t>
    </dgm:pt>
    <dgm:pt modelId="{82C07767-9BA2-40A1-8358-F9FCB8527340}">
      <dgm:prSet custT="1"/>
      <dgm:spPr>
        <a:solidFill>
          <a:schemeClr val="bg2">
            <a:lumMod val="50000"/>
            <a:alpha val="33000"/>
          </a:schemeClr>
        </a:solidFill>
        <a:ln>
          <a:noFill/>
        </a:ln>
      </dgm:spPr>
      <dgm:t>
        <a:bodyPr/>
        <a:lstStyle/>
        <a:p>
          <a:r>
            <a:rPr lang="ru-RU" sz="2800" b="1" dirty="0" smtClean="0"/>
            <a:t>Можно ли через названия улиц узнать о партизанском движении в Курской области в годы   Великой Отечественной войны и его участниках?</a:t>
          </a:r>
          <a:endParaRPr lang="ru-RU" sz="2800" b="1" dirty="0"/>
        </a:p>
      </dgm:t>
    </dgm:pt>
    <dgm:pt modelId="{702B46A5-6EF8-4991-931A-659238C1F8A4}" type="parTrans" cxnId="{52B49DB4-BA02-4E44-9AF9-D1C30BED92CE}">
      <dgm:prSet/>
      <dgm:spPr/>
      <dgm:t>
        <a:bodyPr/>
        <a:lstStyle/>
        <a:p>
          <a:endParaRPr lang="ru-RU"/>
        </a:p>
      </dgm:t>
    </dgm:pt>
    <dgm:pt modelId="{288787E4-BC21-426F-967C-9CDC75E2170F}" type="sibTrans" cxnId="{52B49DB4-BA02-4E44-9AF9-D1C30BED92CE}">
      <dgm:prSet/>
      <dgm:spPr/>
      <dgm:t>
        <a:bodyPr/>
        <a:lstStyle/>
        <a:p>
          <a:endParaRPr lang="ru-RU"/>
        </a:p>
      </dgm:t>
    </dgm:pt>
    <dgm:pt modelId="{D7262E5A-6BB8-4112-898F-E32596639C16}">
      <dgm:prSet custT="1"/>
      <dgm:spPr>
        <a:solidFill>
          <a:schemeClr val="bg2">
            <a:lumMod val="50000"/>
            <a:alpha val="33000"/>
          </a:schemeClr>
        </a:solidFill>
        <a:ln>
          <a:noFill/>
        </a:ln>
      </dgm:spPr>
      <dgm:t>
        <a:bodyPr/>
        <a:lstStyle/>
        <a:p>
          <a:pPr algn="l"/>
          <a:r>
            <a:rPr lang="ru-RU" sz="2800" b="1" dirty="0" smtClean="0"/>
            <a:t>Можно ли сделать вывод о героизме народа и вкладе наших земляков-партизан в Великую Победу?</a:t>
          </a:r>
          <a:endParaRPr lang="ru-RU" sz="2800" b="1" dirty="0"/>
        </a:p>
      </dgm:t>
    </dgm:pt>
    <dgm:pt modelId="{CC108E6A-B17C-4B97-BB0E-789427DF3B7B}" type="parTrans" cxnId="{5A239A9B-AE5E-4B02-994E-81996380D8C2}">
      <dgm:prSet/>
      <dgm:spPr/>
      <dgm:t>
        <a:bodyPr/>
        <a:lstStyle/>
        <a:p>
          <a:endParaRPr lang="ru-RU"/>
        </a:p>
      </dgm:t>
    </dgm:pt>
    <dgm:pt modelId="{02CDDF82-4CD9-41EC-9E82-A926C3A21110}" type="sibTrans" cxnId="{5A239A9B-AE5E-4B02-994E-81996380D8C2}">
      <dgm:prSet/>
      <dgm:spPr/>
      <dgm:t>
        <a:bodyPr/>
        <a:lstStyle/>
        <a:p>
          <a:endParaRPr lang="ru-RU"/>
        </a:p>
      </dgm:t>
    </dgm:pt>
    <dgm:pt modelId="{466F94C1-CF94-4AAB-A7F3-D0BA3298E61A}">
      <dgm:prSet phldrT="[Текст]" custT="1"/>
      <dgm:spPr>
        <a:solidFill>
          <a:schemeClr val="bg2">
            <a:lumMod val="50000"/>
            <a:alpha val="33000"/>
          </a:schemeClr>
        </a:solidFill>
        <a:ln>
          <a:noFill/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Как и почему</a:t>
          </a:r>
          <a:r>
            <a:rPr lang="ru-RU" sz="2800" b="1" dirty="0" smtClean="0">
              <a:solidFill>
                <a:srgbClr val="FF0000"/>
              </a:solidFill>
            </a:rPr>
            <a:t> </a:t>
          </a:r>
          <a:r>
            <a:rPr lang="ru-RU" sz="2800" b="1" dirty="0" smtClean="0"/>
            <a:t>улицы города получили свои названия?</a:t>
          </a:r>
          <a:endParaRPr lang="ru-RU" sz="2800" b="1" dirty="0"/>
        </a:p>
      </dgm:t>
    </dgm:pt>
    <dgm:pt modelId="{4D88F84B-23FF-4645-88C5-5F2C51DC933D}" type="parTrans" cxnId="{DE2686E6-6333-419D-947B-2016EB16F09D}">
      <dgm:prSet/>
      <dgm:spPr/>
      <dgm:t>
        <a:bodyPr/>
        <a:lstStyle/>
        <a:p>
          <a:endParaRPr lang="ru-RU"/>
        </a:p>
      </dgm:t>
    </dgm:pt>
    <dgm:pt modelId="{0F414D06-36D5-41B5-A7D5-34F805F59A0C}" type="sibTrans" cxnId="{DE2686E6-6333-419D-947B-2016EB16F09D}">
      <dgm:prSet/>
      <dgm:spPr/>
      <dgm:t>
        <a:bodyPr/>
        <a:lstStyle/>
        <a:p>
          <a:endParaRPr lang="ru-RU"/>
        </a:p>
      </dgm:t>
    </dgm:pt>
    <dgm:pt modelId="{3837F710-96A9-4E5C-8F3E-D4C264C50DF6}">
      <dgm:prSet phldrT="[Текст]"/>
      <dgm:spPr>
        <a:solidFill>
          <a:schemeClr val="bg2">
            <a:lumMod val="50000"/>
            <a:alpha val="33000"/>
          </a:schemeClr>
        </a:solidFill>
        <a:ln>
          <a:noFill/>
        </a:ln>
      </dgm:spPr>
      <dgm:t>
        <a:bodyPr tIns="216000"/>
        <a:lstStyle/>
        <a:p>
          <a:endParaRPr lang="ru-RU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Проблемны</a:t>
          </a:r>
          <a:r>
            <a:rPr lang="ru-RU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й</a:t>
          </a:r>
        </a:p>
        <a:p>
          <a:r>
            <a:rPr lang="ru-RU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вопрос</a:t>
          </a:r>
          <a:endParaRPr lang="ru-RU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5CDA4BD-D972-4EC0-9251-C136EA961467}" type="sibTrans" cxnId="{BF321C28-305B-4F26-B16C-6173DB4297C8}">
      <dgm:prSet/>
      <dgm:spPr/>
      <dgm:t>
        <a:bodyPr/>
        <a:lstStyle/>
        <a:p>
          <a:endParaRPr lang="ru-RU"/>
        </a:p>
      </dgm:t>
    </dgm:pt>
    <dgm:pt modelId="{5186B1F2-FAD0-4722-8559-C0A7EFBCC287}" type="parTrans" cxnId="{BF321C28-305B-4F26-B16C-6173DB4297C8}">
      <dgm:prSet/>
      <dgm:spPr/>
      <dgm:t>
        <a:bodyPr/>
        <a:lstStyle/>
        <a:p>
          <a:endParaRPr lang="ru-RU"/>
        </a:p>
      </dgm:t>
    </dgm:pt>
    <dgm:pt modelId="{C0D9A6CE-876E-4C40-AFE2-63D68C7B0F92}">
      <dgm:prSet phldrT="[Текст]" custT="1"/>
      <dgm:spPr>
        <a:solidFill>
          <a:schemeClr val="bg2">
            <a:lumMod val="50000"/>
            <a:alpha val="33000"/>
          </a:schemeClr>
        </a:solidFill>
        <a:ln>
          <a:noFill/>
        </a:ln>
      </dgm:spPr>
      <dgm:t>
        <a:bodyPr tIns="216000"/>
        <a:lstStyle/>
        <a:p>
          <a:endParaRPr lang="ru-RU" sz="1800" dirty="0" smtClean="0"/>
        </a:p>
        <a:p>
          <a:r>
            <a:rPr lang="ru-RU" sz="2400" b="1" dirty="0" err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Осново</a:t>
          </a:r>
          <a:r>
            <a: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-полагающий</a:t>
          </a:r>
        </a:p>
        <a:p>
          <a:r>
            <a: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вопрос</a:t>
          </a:r>
          <a:endParaRPr lang="ru-RU" sz="24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41E061-D43C-40DF-97EA-60980FAC6D4A}" type="sibTrans" cxnId="{53523385-6403-409F-A9A5-FE6E3A95FB31}">
      <dgm:prSet/>
      <dgm:spPr/>
      <dgm:t>
        <a:bodyPr/>
        <a:lstStyle/>
        <a:p>
          <a:endParaRPr lang="ru-RU"/>
        </a:p>
      </dgm:t>
    </dgm:pt>
    <dgm:pt modelId="{DFCDD479-1F59-4670-8C60-34D5D520EEA8}" type="parTrans" cxnId="{53523385-6403-409F-A9A5-FE6E3A95FB31}">
      <dgm:prSet/>
      <dgm:spPr/>
      <dgm:t>
        <a:bodyPr/>
        <a:lstStyle/>
        <a:p>
          <a:endParaRPr lang="ru-RU"/>
        </a:p>
      </dgm:t>
    </dgm:pt>
    <dgm:pt modelId="{77CED65F-331E-44A5-AB21-6B6576044EFF}" type="pres">
      <dgm:prSet presAssocID="{565933C3-1EB0-44CC-981D-D672F89DB4B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1DE848-30BB-4CFA-8FBB-1E8338988D0F}" type="pres">
      <dgm:prSet presAssocID="{C0D9A6CE-876E-4C40-AFE2-63D68C7B0F92}" presName="composite" presStyleCnt="0"/>
      <dgm:spPr/>
      <dgm:t>
        <a:bodyPr/>
        <a:lstStyle/>
        <a:p>
          <a:endParaRPr lang="ru-RU"/>
        </a:p>
      </dgm:t>
    </dgm:pt>
    <dgm:pt modelId="{FF986504-9799-4ECF-871B-EE556E0D615B}" type="pres">
      <dgm:prSet presAssocID="{C0D9A6CE-876E-4C40-AFE2-63D68C7B0F92}" presName="parentText" presStyleLbl="alignNode1" presStyleIdx="0" presStyleCnt="3" custAng="0" custScaleX="1581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1782E0-D3F3-475E-B6D2-F8ECA62EDA90}" type="pres">
      <dgm:prSet presAssocID="{C0D9A6CE-876E-4C40-AFE2-63D68C7B0F92}" presName="descendantText" presStyleLbl="alignAcc1" presStyleIdx="0" presStyleCnt="3" custScaleX="83216" custScaleY="100000" custLinFactNeighborX="-1409" custLinFactNeighborY="101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D7CDDE-CA78-4B80-8B8F-DF2C78F2DE68}" type="pres">
      <dgm:prSet presAssocID="{B041E061-D43C-40DF-97EA-60980FAC6D4A}" presName="sp" presStyleCnt="0"/>
      <dgm:spPr/>
      <dgm:t>
        <a:bodyPr/>
        <a:lstStyle/>
        <a:p>
          <a:endParaRPr lang="ru-RU"/>
        </a:p>
      </dgm:t>
    </dgm:pt>
    <dgm:pt modelId="{7BE50660-41D3-44B0-8569-AD37D6DA5741}" type="pres">
      <dgm:prSet presAssocID="{3837F710-96A9-4E5C-8F3E-D4C264C50DF6}" presName="composite" presStyleCnt="0"/>
      <dgm:spPr/>
      <dgm:t>
        <a:bodyPr/>
        <a:lstStyle/>
        <a:p>
          <a:endParaRPr lang="ru-RU"/>
        </a:p>
      </dgm:t>
    </dgm:pt>
    <dgm:pt modelId="{29FB8FA2-E129-481A-BD1A-C0CA0E7B6F2D}" type="pres">
      <dgm:prSet presAssocID="{3837F710-96A9-4E5C-8F3E-D4C264C50DF6}" presName="parentText" presStyleLbl="alignNode1" presStyleIdx="1" presStyleCnt="3" custAng="0" custScaleX="1581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830E53-4786-4908-BD72-EEDE68BE0A60}" type="pres">
      <dgm:prSet presAssocID="{3837F710-96A9-4E5C-8F3E-D4C264C50DF6}" presName="descendantText" presStyleLbl="alignAcc1" presStyleIdx="1" presStyleCnt="3" custScaleX="81491" custScaleY="166798" custLinFactNeighborX="-1256" custLinFactNeighborY="-1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31BC35-C2E5-4B25-93B8-6E5B5D1A9D63}" type="pres">
      <dgm:prSet presAssocID="{75CDA4BD-D972-4EC0-9251-C136EA961467}" presName="sp" presStyleCnt="0"/>
      <dgm:spPr/>
      <dgm:t>
        <a:bodyPr/>
        <a:lstStyle/>
        <a:p>
          <a:endParaRPr lang="ru-RU"/>
        </a:p>
      </dgm:t>
    </dgm:pt>
    <dgm:pt modelId="{27000A35-18A5-4693-AC55-066B4EA20AE2}" type="pres">
      <dgm:prSet presAssocID="{C32A32D7-AA35-456E-A3B1-F62BA17CF23D}" presName="composite" presStyleCnt="0"/>
      <dgm:spPr/>
      <dgm:t>
        <a:bodyPr/>
        <a:lstStyle/>
        <a:p>
          <a:endParaRPr lang="ru-RU"/>
        </a:p>
      </dgm:t>
    </dgm:pt>
    <dgm:pt modelId="{9754B910-7F14-430B-8F1E-51A05E36B2CE}" type="pres">
      <dgm:prSet presAssocID="{C32A32D7-AA35-456E-A3B1-F62BA17CF23D}" presName="parentText" presStyleLbl="alignNode1" presStyleIdx="2" presStyleCnt="3" custAng="0" custScaleX="1581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B5815C-71DA-4C6D-A972-7DC275F038C4}" type="pres">
      <dgm:prSet presAssocID="{C32A32D7-AA35-456E-A3B1-F62BA17CF23D}" presName="descendantText" presStyleLbl="alignAcc1" presStyleIdx="2" presStyleCnt="3" custScaleX="83165" custScaleY="131097" custLinFactNeighborX="-1539" custLinFactNeighborY="32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523385-6403-409F-A9A5-FE6E3A95FB31}" srcId="{565933C3-1EB0-44CC-981D-D672F89DB4BC}" destId="{C0D9A6CE-876E-4C40-AFE2-63D68C7B0F92}" srcOrd="0" destOrd="0" parTransId="{DFCDD479-1F59-4670-8C60-34D5D520EEA8}" sibTransId="{B041E061-D43C-40DF-97EA-60980FAC6D4A}"/>
    <dgm:cxn modelId="{BF321C28-305B-4F26-B16C-6173DB4297C8}" srcId="{565933C3-1EB0-44CC-981D-D672F89DB4BC}" destId="{3837F710-96A9-4E5C-8F3E-D4C264C50DF6}" srcOrd="1" destOrd="0" parTransId="{5186B1F2-FAD0-4722-8559-C0A7EFBCC287}" sibTransId="{75CDA4BD-D972-4EC0-9251-C136EA961467}"/>
    <dgm:cxn modelId="{0DCE48B0-D591-4CBF-B3EF-4F0177440936}" type="presOf" srcId="{C0D9A6CE-876E-4C40-AFE2-63D68C7B0F92}" destId="{FF986504-9799-4ECF-871B-EE556E0D615B}" srcOrd="0" destOrd="0" presId="urn:microsoft.com/office/officeart/2005/8/layout/chevron2"/>
    <dgm:cxn modelId="{DE2686E6-6333-419D-947B-2016EB16F09D}" srcId="{C0D9A6CE-876E-4C40-AFE2-63D68C7B0F92}" destId="{466F94C1-CF94-4AAB-A7F3-D0BA3298E61A}" srcOrd="0" destOrd="0" parTransId="{4D88F84B-23FF-4645-88C5-5F2C51DC933D}" sibTransId="{0F414D06-36D5-41B5-A7D5-34F805F59A0C}"/>
    <dgm:cxn modelId="{4ED9667E-9A3D-4B56-B7B9-40AD3B2CF413}" srcId="{565933C3-1EB0-44CC-981D-D672F89DB4BC}" destId="{C32A32D7-AA35-456E-A3B1-F62BA17CF23D}" srcOrd="2" destOrd="0" parTransId="{7A7A61B7-CE1E-454F-A060-782DAD048673}" sibTransId="{7C1B542D-BE91-41CC-94BA-1AED6870F0E2}"/>
    <dgm:cxn modelId="{52B49DB4-BA02-4E44-9AF9-D1C30BED92CE}" srcId="{3837F710-96A9-4E5C-8F3E-D4C264C50DF6}" destId="{82C07767-9BA2-40A1-8358-F9FCB8527340}" srcOrd="0" destOrd="0" parTransId="{702B46A5-6EF8-4991-931A-659238C1F8A4}" sibTransId="{288787E4-BC21-426F-967C-9CDC75E2170F}"/>
    <dgm:cxn modelId="{18757847-3DE0-4E80-8066-445244D9C678}" type="presOf" srcId="{82C07767-9BA2-40A1-8358-F9FCB8527340}" destId="{3B830E53-4786-4908-BD72-EEDE68BE0A60}" srcOrd="0" destOrd="0" presId="urn:microsoft.com/office/officeart/2005/8/layout/chevron2"/>
    <dgm:cxn modelId="{5A239A9B-AE5E-4B02-994E-81996380D8C2}" srcId="{C32A32D7-AA35-456E-A3B1-F62BA17CF23D}" destId="{D7262E5A-6BB8-4112-898F-E32596639C16}" srcOrd="0" destOrd="0" parTransId="{CC108E6A-B17C-4B97-BB0E-789427DF3B7B}" sibTransId="{02CDDF82-4CD9-41EC-9E82-A926C3A21110}"/>
    <dgm:cxn modelId="{8F2B7661-9934-4FF7-BB8A-4FC334B23F35}" type="presOf" srcId="{D7262E5A-6BB8-4112-898F-E32596639C16}" destId="{20B5815C-71DA-4C6D-A972-7DC275F038C4}" srcOrd="0" destOrd="0" presId="urn:microsoft.com/office/officeart/2005/8/layout/chevron2"/>
    <dgm:cxn modelId="{EBAD9338-D40C-41E8-B976-BA276B3FA529}" type="presOf" srcId="{3837F710-96A9-4E5C-8F3E-D4C264C50DF6}" destId="{29FB8FA2-E129-481A-BD1A-C0CA0E7B6F2D}" srcOrd="0" destOrd="0" presId="urn:microsoft.com/office/officeart/2005/8/layout/chevron2"/>
    <dgm:cxn modelId="{B6DB8AA6-B9F4-47AC-8401-2EDC61C614D5}" type="presOf" srcId="{C32A32D7-AA35-456E-A3B1-F62BA17CF23D}" destId="{9754B910-7F14-430B-8F1E-51A05E36B2CE}" srcOrd="0" destOrd="0" presId="urn:microsoft.com/office/officeart/2005/8/layout/chevron2"/>
    <dgm:cxn modelId="{2222F645-1475-4929-AD0F-3D4CCB6797BE}" type="presOf" srcId="{565933C3-1EB0-44CC-981D-D672F89DB4BC}" destId="{77CED65F-331E-44A5-AB21-6B6576044EFF}" srcOrd="0" destOrd="0" presId="urn:microsoft.com/office/officeart/2005/8/layout/chevron2"/>
    <dgm:cxn modelId="{8C94B677-1A36-4057-B30D-0A2B7864AD0E}" type="presOf" srcId="{466F94C1-CF94-4AAB-A7F3-D0BA3298E61A}" destId="{E31782E0-D3F3-475E-B6D2-F8ECA62EDA90}" srcOrd="0" destOrd="0" presId="urn:microsoft.com/office/officeart/2005/8/layout/chevron2"/>
    <dgm:cxn modelId="{884D099A-E249-41C8-AF59-78554D8A31BC}" type="presParOf" srcId="{77CED65F-331E-44A5-AB21-6B6576044EFF}" destId="{D01DE848-30BB-4CFA-8FBB-1E8338988D0F}" srcOrd="0" destOrd="0" presId="urn:microsoft.com/office/officeart/2005/8/layout/chevron2"/>
    <dgm:cxn modelId="{B4A4EF66-3179-4603-8DE3-B09884BFC1CB}" type="presParOf" srcId="{D01DE848-30BB-4CFA-8FBB-1E8338988D0F}" destId="{FF986504-9799-4ECF-871B-EE556E0D615B}" srcOrd="0" destOrd="0" presId="urn:microsoft.com/office/officeart/2005/8/layout/chevron2"/>
    <dgm:cxn modelId="{047FB0A7-6ABA-4A03-A903-7E75345612DA}" type="presParOf" srcId="{D01DE848-30BB-4CFA-8FBB-1E8338988D0F}" destId="{E31782E0-D3F3-475E-B6D2-F8ECA62EDA90}" srcOrd="1" destOrd="0" presId="urn:microsoft.com/office/officeart/2005/8/layout/chevron2"/>
    <dgm:cxn modelId="{F5492C37-C5C4-49C1-ABB6-D584FF3D61DD}" type="presParOf" srcId="{77CED65F-331E-44A5-AB21-6B6576044EFF}" destId="{A4D7CDDE-CA78-4B80-8B8F-DF2C78F2DE68}" srcOrd="1" destOrd="0" presId="urn:microsoft.com/office/officeart/2005/8/layout/chevron2"/>
    <dgm:cxn modelId="{607C7400-98F8-4625-9629-45CFEA311C5E}" type="presParOf" srcId="{77CED65F-331E-44A5-AB21-6B6576044EFF}" destId="{7BE50660-41D3-44B0-8569-AD37D6DA5741}" srcOrd="2" destOrd="0" presId="urn:microsoft.com/office/officeart/2005/8/layout/chevron2"/>
    <dgm:cxn modelId="{A0801B76-96F9-4B9F-AFE9-AD5A64C71616}" type="presParOf" srcId="{7BE50660-41D3-44B0-8569-AD37D6DA5741}" destId="{29FB8FA2-E129-481A-BD1A-C0CA0E7B6F2D}" srcOrd="0" destOrd="0" presId="urn:microsoft.com/office/officeart/2005/8/layout/chevron2"/>
    <dgm:cxn modelId="{C932C0C9-1E3E-407F-82D8-2C492EB69078}" type="presParOf" srcId="{7BE50660-41D3-44B0-8569-AD37D6DA5741}" destId="{3B830E53-4786-4908-BD72-EEDE68BE0A60}" srcOrd="1" destOrd="0" presId="urn:microsoft.com/office/officeart/2005/8/layout/chevron2"/>
    <dgm:cxn modelId="{D5D5321B-EF49-4737-9E6D-B17854CE0F81}" type="presParOf" srcId="{77CED65F-331E-44A5-AB21-6B6576044EFF}" destId="{4A31BC35-C2E5-4B25-93B8-6E5B5D1A9D63}" srcOrd="3" destOrd="0" presId="urn:microsoft.com/office/officeart/2005/8/layout/chevron2"/>
    <dgm:cxn modelId="{B82E9B7B-9259-4F20-A4BE-F774474C3356}" type="presParOf" srcId="{77CED65F-331E-44A5-AB21-6B6576044EFF}" destId="{27000A35-18A5-4693-AC55-066B4EA20AE2}" srcOrd="4" destOrd="0" presId="urn:microsoft.com/office/officeart/2005/8/layout/chevron2"/>
    <dgm:cxn modelId="{138E6C48-8A10-461D-85B1-86919C73A9F1}" type="presParOf" srcId="{27000A35-18A5-4693-AC55-066B4EA20AE2}" destId="{9754B910-7F14-430B-8F1E-51A05E36B2CE}" srcOrd="0" destOrd="0" presId="urn:microsoft.com/office/officeart/2005/8/layout/chevron2"/>
    <dgm:cxn modelId="{B5F68570-A613-428E-9B75-D61FDBC1AB1D}" type="presParOf" srcId="{27000A35-18A5-4693-AC55-066B4EA20AE2}" destId="{20B5815C-71DA-4C6D-A972-7DC275F038C4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86504-9799-4ECF-871B-EE556E0D615B}">
      <dsp:nvSpPr>
        <dsp:cNvPr id="0" name=""/>
        <dsp:cNvSpPr/>
      </dsp:nvSpPr>
      <dsp:spPr>
        <a:xfrm rot="5400000">
          <a:off x="363320" y="-77902"/>
          <a:ext cx="1859541" cy="2058019"/>
        </a:xfrm>
        <a:prstGeom prst="chevron">
          <a:avLst/>
        </a:prstGeom>
        <a:solidFill>
          <a:schemeClr val="bg2">
            <a:lumMod val="50000"/>
            <a:alpha val="33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21600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Осново</a:t>
          </a:r>
          <a:r>
            <a:rPr lang="ru-RU" sz="24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-полагающий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вопрос</a:t>
          </a:r>
          <a:endParaRPr lang="ru-RU" sz="2400" b="1" kern="1200" dirty="0"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264081" y="21337"/>
        <a:ext cx="2058019" cy="1859541"/>
      </dsp:txXfrm>
    </dsp:sp>
    <dsp:sp modelId="{E31782E0-D3F3-475E-B6D2-F8ECA62EDA90}">
      <dsp:nvSpPr>
        <dsp:cNvPr id="0" name=""/>
        <dsp:cNvSpPr/>
      </dsp:nvSpPr>
      <dsp:spPr>
        <a:xfrm rot="5400000">
          <a:off x="5095738" y="-2467954"/>
          <a:ext cx="1209337" cy="6433269"/>
        </a:xfrm>
        <a:prstGeom prst="round2SameRect">
          <a:avLst/>
        </a:prstGeom>
        <a:solidFill>
          <a:schemeClr val="bg2">
            <a:lumMod val="50000"/>
            <a:alpha val="33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chemeClr val="tx1"/>
              </a:solidFill>
            </a:rPr>
            <a:t>Как и почему</a:t>
          </a:r>
          <a:r>
            <a:rPr lang="ru-RU" sz="2800" b="1" kern="1200" dirty="0" smtClean="0">
              <a:solidFill>
                <a:srgbClr val="FF0000"/>
              </a:solidFill>
            </a:rPr>
            <a:t> </a:t>
          </a:r>
          <a:r>
            <a:rPr lang="ru-RU" sz="2800" b="1" kern="1200" dirty="0" smtClean="0"/>
            <a:t>улицы города получили свои названия?</a:t>
          </a:r>
          <a:endParaRPr lang="ru-RU" sz="2800" b="1" kern="1200" dirty="0"/>
        </a:p>
      </dsp:txBody>
      <dsp:txXfrm rot="-5400000">
        <a:off x="2483773" y="203046"/>
        <a:ext cx="6374234" cy="1091267"/>
      </dsp:txXfrm>
    </dsp:sp>
    <dsp:sp modelId="{29FB8FA2-E129-481A-BD1A-C0CA0E7B6F2D}">
      <dsp:nvSpPr>
        <dsp:cNvPr id="0" name=""/>
        <dsp:cNvSpPr/>
      </dsp:nvSpPr>
      <dsp:spPr>
        <a:xfrm rot="5400000">
          <a:off x="363320" y="2015744"/>
          <a:ext cx="1859541" cy="2058019"/>
        </a:xfrm>
        <a:prstGeom prst="chevron">
          <a:avLst/>
        </a:prstGeom>
        <a:solidFill>
          <a:schemeClr val="bg2">
            <a:lumMod val="50000"/>
            <a:alpha val="33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21600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Проблемный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вопрос</a:t>
          </a:r>
          <a:endParaRPr lang="ru-RU" sz="2400" b="1" kern="1200" dirty="0"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264081" y="2114983"/>
        <a:ext cx="2058019" cy="1859541"/>
      </dsp:txXfrm>
    </dsp:sp>
    <dsp:sp modelId="{3B830E53-4786-4908-BD72-EEDE68BE0A60}">
      <dsp:nvSpPr>
        <dsp:cNvPr id="0" name=""/>
        <dsp:cNvSpPr/>
      </dsp:nvSpPr>
      <dsp:spPr>
        <a:xfrm rot="5400000">
          <a:off x="4626076" y="-380410"/>
          <a:ext cx="2016090" cy="6169320"/>
        </a:xfrm>
        <a:prstGeom prst="round2SameRect">
          <a:avLst/>
        </a:prstGeom>
        <a:solidFill>
          <a:schemeClr val="bg2">
            <a:lumMod val="50000"/>
            <a:alpha val="33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/>
            <a:t>Можно ли через названия улиц узнать о партизанском движении в Курской области в годы   Великой Отечественной войны и его участниках?</a:t>
          </a:r>
          <a:endParaRPr lang="ru-RU" sz="2800" b="1" kern="1200" dirty="0"/>
        </a:p>
      </dsp:txBody>
      <dsp:txXfrm rot="-5400000">
        <a:off x="2549462" y="1794621"/>
        <a:ext cx="6070903" cy="1819256"/>
      </dsp:txXfrm>
    </dsp:sp>
    <dsp:sp modelId="{9754B910-7F14-430B-8F1E-51A05E36B2CE}">
      <dsp:nvSpPr>
        <dsp:cNvPr id="0" name=""/>
        <dsp:cNvSpPr/>
      </dsp:nvSpPr>
      <dsp:spPr>
        <a:xfrm rot="5400000">
          <a:off x="363320" y="3893633"/>
          <a:ext cx="1859541" cy="2058019"/>
        </a:xfrm>
        <a:prstGeom prst="chevron">
          <a:avLst/>
        </a:prstGeom>
        <a:solidFill>
          <a:schemeClr val="bg2">
            <a:lumMod val="50000"/>
            <a:alpha val="33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21600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Учебный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вопрос</a:t>
          </a:r>
          <a:endParaRPr lang="ru-RU" sz="2400" b="1" kern="1200" dirty="0"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264081" y="3992872"/>
        <a:ext cx="2058019" cy="1859541"/>
      </dsp:txXfrm>
    </dsp:sp>
    <dsp:sp modelId="{20B5815C-71DA-4C6D-A972-7DC275F038C4}">
      <dsp:nvSpPr>
        <dsp:cNvPr id="0" name=""/>
        <dsp:cNvSpPr/>
      </dsp:nvSpPr>
      <dsp:spPr>
        <a:xfrm rot="5400000">
          <a:off x="4895775" y="1779884"/>
          <a:ext cx="1584572" cy="6425386"/>
        </a:xfrm>
        <a:prstGeom prst="round2SameRect">
          <a:avLst/>
        </a:prstGeom>
        <a:solidFill>
          <a:schemeClr val="bg2">
            <a:lumMod val="50000"/>
            <a:alpha val="33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/>
            <a:t>Можно ли сделать вывод о героизме народа и вкладе наших земляков-партизан в Великую Победу?</a:t>
          </a:r>
          <a:endParaRPr lang="ru-RU" sz="2800" b="1" kern="1200" dirty="0"/>
        </a:p>
      </dsp:txBody>
      <dsp:txXfrm rot="-5400000">
        <a:off x="2475368" y="4277643"/>
        <a:ext cx="6348034" cy="14298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FA0C1-3AF3-4A63-AF22-6BDF79159A49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0223A-79E4-4D43-AE4F-5E42DA5C8E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4299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0223A-79E4-4D43-AE4F-5E42DA5C8EA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Партизаны уничтожили115 эшелонов. 2211 вагонов(391 с живой силой противника, 489 с боеприпасами,274 с продовольствием), взорвали  43км железнодорожного полотна, подорвали 56 мостов, разбили станцию </a:t>
            </a:r>
            <a:r>
              <a:rPr lang="ru-RU" sz="1200" dirty="0" err="1" smtClean="0"/>
              <a:t>Дерюгино</a:t>
            </a:r>
            <a:r>
              <a:rPr lang="ru-RU" sz="1200" dirty="0" smtClean="0"/>
              <a:t>,. убили12492 фашиста, уничтожили 23 танка, 118 автомашин,.53 орудия, 5 самолётов, 8 складов, 17 маслозаводов,42 гарнизона,7 волостных управлений. Партизаны выдержали  более 20 боёв с фашистами.</a:t>
            </a:r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0223A-79E4-4D43-AE4F-5E42DA5C8EA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1768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03498" y="3717032"/>
            <a:ext cx="3940502" cy="86104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Участники проекта: 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ученики 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5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«А» класса 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Руководитель проекта: Бондарева Л.И.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4766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МОУ «Средняя общеобразовательная школа № 11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углубленным изучением отдельных предметов»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82225" y="5949280"/>
            <a:ext cx="18274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Железногорск </a:t>
            </a:r>
          </a:p>
          <a:p>
            <a:pPr algn="ctr"/>
            <a:r>
              <a:rPr lang="ru-RU" sz="2000" b="1" dirty="0" smtClean="0"/>
              <a:t>2022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27" y="1613925"/>
            <a:ext cx="9052094" cy="18466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</a:t>
            </a:r>
          </a:p>
          <a:p>
            <a:pPr algn="ctr"/>
            <a:r>
              <a:rPr lang="ru-RU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«Улицы хранят их имена»</a:t>
            </a:r>
            <a:endParaRPr lang="ru-RU" sz="6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6630" name="Picture 6" descr="Image result for фото я помню, я горжус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143380"/>
            <a:ext cx="4429124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021288"/>
            <a:ext cx="3030488" cy="715247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Командир</a:t>
            </a:r>
            <a:r>
              <a:rPr lang="ru-RU" b="1" dirty="0"/>
              <a:t/>
            </a:r>
            <a:br>
              <a:rPr lang="ru-RU" b="1" dirty="0"/>
            </a:br>
            <a:r>
              <a:rPr lang="ru-RU" sz="3100" b="1" dirty="0"/>
              <a:t>Панченко </a:t>
            </a:r>
            <a:r>
              <a:rPr lang="ru-RU" sz="3100" b="1" dirty="0" smtClean="0"/>
              <a:t>И.К.</a:t>
            </a:r>
            <a:br>
              <a:rPr lang="ru-RU" sz="3100" b="1" dirty="0" smtClean="0"/>
            </a:br>
            <a:endParaRPr lang="ru-RU" sz="3100" b="1" dirty="0"/>
          </a:p>
        </p:txBody>
      </p:sp>
      <p:pic>
        <p:nvPicPr>
          <p:cNvPr id="13314" name="Picture 2" descr="Картинки по запросу Панченко И.К.командир партизан"/>
          <p:cNvPicPr>
            <a:picLocks noChangeAspect="1" noChangeArrowheads="1"/>
          </p:cNvPicPr>
          <p:nvPr/>
        </p:nvPicPr>
        <p:blipFill rotWithShape="1">
          <a:blip r:embed="rId2"/>
          <a:srcRect l="11053" t="4699" r="5657" b="1814"/>
          <a:stretch/>
        </p:blipFill>
        <p:spPr bwMode="auto">
          <a:xfrm>
            <a:off x="1043608" y="1567361"/>
            <a:ext cx="2892287" cy="4218226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292080" y="5649330"/>
            <a:ext cx="4355976" cy="1285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         Комиссар</a:t>
            </a:r>
          </a:p>
          <a:p>
            <a:pPr>
              <a:buNone/>
            </a:pPr>
            <a:r>
              <a:rPr lang="ru-RU" sz="2800" b="1" dirty="0" err="1" smtClean="0"/>
              <a:t>Федосюткин</a:t>
            </a:r>
            <a:r>
              <a:rPr lang="ru-RU" sz="2800" b="1" dirty="0" smtClean="0"/>
              <a:t> А.Д.</a:t>
            </a:r>
            <a:endParaRPr lang="ru-RU" sz="2800" b="1" dirty="0"/>
          </a:p>
        </p:txBody>
      </p:sp>
      <p:pic>
        <p:nvPicPr>
          <p:cNvPr id="13316" name="Picture 4" descr="Картинки по запросу Комиссар Федосюткин А.Д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064" y="1546334"/>
            <a:ext cx="2808312" cy="40953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2903" y="-2299"/>
            <a:ext cx="903349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Командование 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1-й Курской партизанской бригады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Проект Улицы Носят их Имена\img2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/>
          <a:srcRect l="3556" t="15270" r="2648" b="2735"/>
          <a:stretch/>
        </p:blipFill>
        <p:spPr bwMode="auto">
          <a:xfrm>
            <a:off x="179512" y="908720"/>
            <a:ext cx="5363633" cy="350904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7973" y="3429000"/>
            <a:ext cx="5305893" cy="3310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868080"/>
            <a:ext cx="475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Народные мстители </a:t>
            </a:r>
          </a:p>
          <a:p>
            <a:r>
              <a:rPr lang="ru-RU" sz="2400" b="1" dirty="0" smtClean="0"/>
              <a:t>1-й Курской партизанской бригады </a:t>
            </a:r>
          </a:p>
          <a:p>
            <a:r>
              <a:rPr lang="ru-RU" sz="2400" b="1" dirty="0" smtClean="0"/>
              <a:t>после боевой операции </a:t>
            </a:r>
          </a:p>
          <a:p>
            <a:r>
              <a:rPr lang="ru-RU" sz="2400" b="1" dirty="0" smtClean="0"/>
              <a:t>(с. Петровское)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0"/>
            <a:ext cx="38056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Фотохроника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пк\Desktop\Проект Улицы Носят их Имена\slide_23.jpg"/>
          <p:cNvPicPr>
            <a:picLocks noChangeAspect="1" noChangeArrowheads="1"/>
          </p:cNvPicPr>
          <p:nvPr/>
        </p:nvPicPr>
        <p:blipFill rotWithShape="1">
          <a:blip r:embed="rId2"/>
          <a:srcRect l="55689" t="23525" r="2694" b="22426"/>
          <a:stretch/>
        </p:blipFill>
        <p:spPr bwMode="auto">
          <a:xfrm>
            <a:off x="5652120" y="3429000"/>
            <a:ext cx="3218725" cy="313508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2132856"/>
            <a:ext cx="53012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1500 курских партизан за проявленное мужество и героизм были награждены орденами и медалями СССР.</a:t>
            </a:r>
          </a:p>
          <a:p>
            <a:r>
              <a:rPr lang="ru-RU" sz="3200" b="1" dirty="0" smtClean="0"/>
              <a:t>В их честь названы улицы Железногорска.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93686" y="260648"/>
            <a:ext cx="719870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Награды за проявленное 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мужество и героизм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пк\Desktop\Проект Улицы Носят их Имена\img14.jpg"/>
          <p:cNvPicPr>
            <a:picLocks noChangeAspect="1" noChangeArrowheads="1"/>
          </p:cNvPicPr>
          <p:nvPr/>
        </p:nvPicPr>
        <p:blipFill rotWithShape="1">
          <a:blip r:embed="rId2"/>
          <a:srcRect l="4763" t="36968" r="52023" b="19857"/>
          <a:stretch/>
        </p:blipFill>
        <p:spPr bwMode="auto">
          <a:xfrm>
            <a:off x="142844" y="1214422"/>
            <a:ext cx="4804947" cy="36004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19672" y="260648"/>
            <a:ext cx="73767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Улица Веры Терещенко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1" descr="C:\Users\пк\Desktop\Проект Улицы Носят их Имена\img14.jpg"/>
          <p:cNvPicPr>
            <a:picLocks noChangeAspect="1" noChangeArrowheads="1"/>
          </p:cNvPicPr>
          <p:nvPr/>
        </p:nvPicPr>
        <p:blipFill rotWithShape="1">
          <a:blip r:embed="rId2"/>
          <a:srcRect l="60357" t="62364" r="7857" b="6525"/>
          <a:stretch/>
        </p:blipFill>
        <p:spPr bwMode="auto">
          <a:xfrm>
            <a:off x="4716016" y="3356992"/>
            <a:ext cx="4280408" cy="3353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702" y="1000108"/>
            <a:ext cx="2357454" cy="380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5984" y="0"/>
            <a:ext cx="52052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Вера Терещенко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3" descr="C:\Users\пк\Desktop\Проект Улицы Носят их Имена\4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928670"/>
            <a:ext cx="1160017" cy="1558773"/>
          </a:xfrm>
          <a:prstGeom prst="rect">
            <a:avLst/>
          </a:prstGeom>
          <a:noFill/>
        </p:spPr>
      </p:pic>
      <p:pic>
        <p:nvPicPr>
          <p:cNvPr id="11" name="Picture 2" descr="C:\Users\пк\Desktop\Проект Улицы Носят их Имена\img32.jpg"/>
          <p:cNvPicPr>
            <a:picLocks noChangeAspect="1" noChangeArrowheads="1"/>
          </p:cNvPicPr>
          <p:nvPr/>
        </p:nvPicPr>
        <p:blipFill rotWithShape="1">
          <a:blip r:embed="rId4"/>
          <a:srcRect l="4142" t="25676" r="68687" b="22415"/>
          <a:stretch/>
        </p:blipFill>
        <p:spPr bwMode="auto">
          <a:xfrm>
            <a:off x="142844" y="142852"/>
            <a:ext cx="1571636" cy="225182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500306"/>
            <a:ext cx="878687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400" b="1" dirty="0" smtClean="0"/>
              <a:t> Партизанка – разведчица Дмитриевского </a:t>
            </a:r>
          </a:p>
          <a:p>
            <a:r>
              <a:rPr lang="ru-RU" sz="2400" b="1" dirty="0" smtClean="0"/>
              <a:t>партизанского отряда в годы Великой </a:t>
            </a:r>
          </a:p>
          <a:p>
            <a:r>
              <a:rPr lang="ru-RU" sz="2400" b="1" dirty="0" smtClean="0"/>
              <a:t>Отечественной войны.</a:t>
            </a:r>
          </a:p>
          <a:p>
            <a:pPr>
              <a:buFont typeface="Wingdings" pitchFamily="2" charset="2"/>
              <a:buChar char="§"/>
            </a:pPr>
            <a:endParaRPr lang="ru-RU" sz="2400" b="1" dirty="0" smtClean="0"/>
          </a:p>
          <a:p>
            <a:pPr>
              <a:buFont typeface="Wingdings" pitchFamily="2" charset="2"/>
              <a:buChar char="§"/>
            </a:pPr>
            <a:r>
              <a:rPr lang="ru-RU" sz="2400" b="1" dirty="0" smtClean="0"/>
              <a:t>Член подпольной комсомольской организации</a:t>
            </a:r>
          </a:p>
          <a:p>
            <a:r>
              <a:rPr lang="ru-RU" sz="2400" b="1" dirty="0" smtClean="0"/>
              <a:t> в селе </a:t>
            </a:r>
            <a:r>
              <a:rPr lang="ru-RU" sz="2400" b="1" dirty="0" err="1" smtClean="0"/>
              <a:t>Дерюгино</a:t>
            </a:r>
            <a:r>
              <a:rPr lang="ru-RU" sz="2400" b="1" dirty="0" smtClean="0"/>
              <a:t>.</a:t>
            </a:r>
          </a:p>
          <a:p>
            <a:pPr>
              <a:buFont typeface="Wingdings" pitchFamily="2" charset="2"/>
              <a:buChar char="§"/>
            </a:pPr>
            <a:endParaRPr lang="ru-RU" sz="2400" b="1" dirty="0" smtClean="0"/>
          </a:p>
          <a:p>
            <a:pPr>
              <a:buFont typeface="Wingdings" pitchFamily="2" charset="2"/>
              <a:buChar char="§"/>
            </a:pPr>
            <a:r>
              <a:rPr lang="ru-RU" sz="2400" b="1" dirty="0" smtClean="0"/>
              <a:t>В 1942 г. Была схвачена фашистами и казнена в г.Дмитриеве.</a:t>
            </a:r>
          </a:p>
          <a:p>
            <a:pPr>
              <a:buFont typeface="Wingdings" pitchFamily="2" charset="2"/>
              <a:buChar char="§"/>
            </a:pPr>
            <a:endParaRPr lang="ru-RU" sz="2400" b="1" dirty="0" smtClean="0"/>
          </a:p>
          <a:p>
            <a:pPr>
              <a:buFont typeface="Wingdings" pitchFamily="2" charset="2"/>
              <a:buChar char="§"/>
            </a:pPr>
            <a:r>
              <a:rPr lang="ru-RU" sz="2400" b="1" dirty="0" smtClean="0"/>
              <a:t>На месте казни Веры установлен памятник на средства, собранные молодежью.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пк\Desktop\Проект Улицы Носят их Имена\img15.jpg"/>
          <p:cNvPicPr>
            <a:picLocks noChangeAspect="1" noChangeArrowheads="1"/>
          </p:cNvPicPr>
          <p:nvPr/>
        </p:nvPicPr>
        <p:blipFill>
          <a:blip r:embed="rId2"/>
          <a:srcRect l="7031" t="24673" r="44531" b="26902"/>
          <a:stretch>
            <a:fillRect/>
          </a:stretch>
        </p:blipFill>
        <p:spPr bwMode="auto">
          <a:xfrm>
            <a:off x="785786" y="1352689"/>
            <a:ext cx="7358114" cy="534056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282" y="0"/>
            <a:ext cx="907896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Памятник Вере  Терещенко 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г. Дмитриеве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808288"/>
            <a:ext cx="8352928" cy="604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1472" y="0"/>
            <a:ext cx="821537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Улица Лёни Голенькова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31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Проект Улицы Носят их Имена\006.jpg"/>
          <p:cNvPicPr>
            <a:picLocks noChangeAspect="1" noChangeArrowheads="1"/>
          </p:cNvPicPr>
          <p:nvPr/>
        </p:nvPicPr>
        <p:blipFill>
          <a:blip r:embed="rId2"/>
          <a:srcRect l="6822" t="69977" r="71733" b="2144"/>
          <a:stretch>
            <a:fillRect/>
          </a:stretch>
        </p:blipFill>
        <p:spPr bwMode="auto">
          <a:xfrm>
            <a:off x="6715140" y="4357694"/>
            <a:ext cx="2143172" cy="208961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00298" y="214290"/>
            <a:ext cx="43938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Лёня </a:t>
            </a:r>
            <a:r>
              <a:rPr lang="ru-RU" sz="4800" b="1" cap="none" spc="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Голеньков</a:t>
            </a:r>
            <a:endParaRPr lang="ru-RU" sz="48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4" descr="https://cf.ppt-online.org/files/slide/q/qJ9BYvTVri0fMd8PRbw6DW7HetnkAozZSKs5Nu/slide-7.jpg"/>
          <p:cNvPicPr>
            <a:picLocks noChangeAspect="1" noChangeArrowheads="1"/>
          </p:cNvPicPr>
          <p:nvPr/>
        </p:nvPicPr>
        <p:blipFill>
          <a:blip r:embed="rId3"/>
          <a:srcRect l="3815" t="18246" r="61645" b="19912"/>
          <a:stretch>
            <a:fillRect/>
          </a:stretch>
        </p:blipFill>
        <p:spPr bwMode="auto">
          <a:xfrm>
            <a:off x="357158" y="1285860"/>
            <a:ext cx="3071834" cy="412503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3571868" y="928670"/>
            <a:ext cx="5572132" cy="5642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800" b="1" i="1" dirty="0" smtClean="0"/>
              <a:t> Родился в деревне </a:t>
            </a:r>
            <a:r>
              <a:rPr lang="ru-RU" sz="2800" b="1" i="1" dirty="0" err="1" smtClean="0"/>
              <a:t>Черняково</a:t>
            </a:r>
            <a:r>
              <a:rPr lang="ru-RU" sz="2800" b="1" i="1" dirty="0" smtClean="0"/>
              <a:t>. </a:t>
            </a:r>
          </a:p>
          <a:p>
            <a:r>
              <a:rPr lang="ru-RU" sz="2800" b="1" i="1" dirty="0" smtClean="0"/>
              <a:t>Рос без родителей</a:t>
            </a:r>
          </a:p>
          <a:p>
            <a:pPr>
              <a:buFont typeface="Wingdings" pitchFamily="2" charset="2"/>
              <a:buChar char="§"/>
            </a:pPr>
            <a:endParaRPr lang="ru-RU" sz="1600" b="1" i="1" dirty="0" smtClean="0"/>
          </a:p>
          <a:p>
            <a:pPr>
              <a:buFont typeface="Wingdings" pitchFamily="2" charset="2"/>
              <a:buChar char="§"/>
            </a:pPr>
            <a:r>
              <a:rPr lang="ru-RU" sz="2800" b="1" i="1" dirty="0" smtClean="0"/>
              <a:t>Когда началась война,  был разведчиком в Дмитровском партизанском отряде</a:t>
            </a:r>
          </a:p>
          <a:p>
            <a:endParaRPr lang="ru-RU" sz="1600" b="1" i="1" dirty="0" smtClean="0"/>
          </a:p>
          <a:p>
            <a:pPr>
              <a:buFont typeface="Wingdings" pitchFamily="2" charset="2"/>
              <a:buChar char="§"/>
            </a:pPr>
            <a:r>
              <a:rPr lang="ru-RU" sz="2800" b="1" i="1" dirty="0" smtClean="0"/>
              <a:t>Во время разведки в с. Трубичино , попал в засаду, был смертельно ранен</a:t>
            </a:r>
          </a:p>
          <a:p>
            <a:endParaRPr lang="ru-RU" sz="1600" b="1" i="1" dirty="0" smtClean="0"/>
          </a:p>
          <a:p>
            <a:pPr>
              <a:buFont typeface="Wingdings" pitchFamily="2" charset="2"/>
              <a:buChar char="§"/>
            </a:pPr>
            <a:r>
              <a:rPr lang="ru-RU" sz="2800" b="1" i="1" dirty="0" smtClean="0"/>
              <a:t>Посмертно </a:t>
            </a:r>
          </a:p>
          <a:p>
            <a:r>
              <a:rPr lang="ru-RU" sz="2800" b="1" i="1" dirty="0" smtClean="0"/>
              <a:t>награжден орденом </a:t>
            </a:r>
          </a:p>
          <a:p>
            <a:r>
              <a:rPr lang="ru-RU" sz="2800" b="1" i="1" dirty="0" smtClean="0"/>
              <a:t>Отечественной войны </a:t>
            </a:r>
            <a:r>
              <a:rPr lang="en-US" sz="2800" b="1" i="1" dirty="0" smtClean="0"/>
              <a:t>II</a:t>
            </a:r>
            <a:r>
              <a:rPr lang="ru-RU" sz="2800" b="1" i="1" dirty="0" smtClean="0"/>
              <a:t> степени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142852"/>
            <a:ext cx="5524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Улица </a:t>
            </a:r>
            <a:r>
              <a:rPr lang="ru-RU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Сентюрёва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62" name="Picture 2" descr="https://cf.ppt-online.org/files/slide/q/qJ9BYvTVri0fMd8PRbw6DW7HetnkAozZSKs5Nu/slide-26.jpg"/>
          <p:cNvPicPr>
            <a:picLocks noChangeAspect="1" noChangeArrowheads="1"/>
          </p:cNvPicPr>
          <p:nvPr/>
        </p:nvPicPr>
        <p:blipFill>
          <a:blip r:embed="rId2"/>
          <a:srcRect l="49805" t="44922" r="4052" b="12554"/>
          <a:stretch>
            <a:fillRect/>
          </a:stretch>
        </p:blipFill>
        <p:spPr bwMode="auto">
          <a:xfrm>
            <a:off x="2000232" y="1142984"/>
            <a:ext cx="4857784" cy="3357586"/>
          </a:xfrm>
          <a:prstGeom prst="rect">
            <a:avLst/>
          </a:prstGeom>
          <a:noFill/>
        </p:spPr>
      </p:pic>
      <p:pic>
        <p:nvPicPr>
          <p:cNvPr id="40964" name="Picture 4" descr="Image result for улица сентюрева железногорск курская область фото"/>
          <p:cNvPicPr>
            <a:picLocks noChangeAspect="1" noChangeArrowheads="1"/>
          </p:cNvPicPr>
          <p:nvPr/>
        </p:nvPicPr>
        <p:blipFill>
          <a:blip r:embed="rId3"/>
          <a:srcRect b="20898"/>
          <a:stretch>
            <a:fillRect/>
          </a:stretch>
        </p:blipFill>
        <p:spPr bwMode="auto">
          <a:xfrm>
            <a:off x="285720" y="4714884"/>
            <a:ext cx="2438400" cy="1928826"/>
          </a:xfrm>
          <a:prstGeom prst="rect">
            <a:avLst/>
          </a:prstGeom>
          <a:noFill/>
        </p:spPr>
      </p:pic>
      <p:pic>
        <p:nvPicPr>
          <p:cNvPr id="40966" name="Picture 6" descr="Image result for улица сентюрева железногорск курская область фото"/>
          <p:cNvPicPr>
            <a:picLocks noChangeAspect="1" noChangeArrowheads="1"/>
          </p:cNvPicPr>
          <p:nvPr/>
        </p:nvPicPr>
        <p:blipFill>
          <a:blip r:embed="rId4"/>
          <a:srcRect b="17968"/>
          <a:stretch>
            <a:fillRect/>
          </a:stretch>
        </p:blipFill>
        <p:spPr bwMode="auto">
          <a:xfrm>
            <a:off x="6500826" y="4643446"/>
            <a:ext cx="2438400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www.prlib.ru/sites/default/files/book_preview/c98134dc-455a-4e1c-83a6-ef17903b1c95/5496948_doc1_1264B2D5-C292-45B0-B55B-B26F641E4D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54359">
            <a:off x="1907245" y="721830"/>
            <a:ext cx="3518049" cy="540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Картинки по запросу сентюрев П.А.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4687" t="25000" r="64063" b="14583"/>
          <a:stretch>
            <a:fillRect/>
          </a:stretch>
        </p:blipFill>
        <p:spPr bwMode="auto">
          <a:xfrm>
            <a:off x="142844" y="3857628"/>
            <a:ext cx="1950720" cy="2828560"/>
          </a:xfrm>
          <a:prstGeom prst="rect">
            <a:avLst/>
          </a:prstGeom>
          <a:noFill/>
        </p:spPr>
      </p:pic>
      <p:pic>
        <p:nvPicPr>
          <p:cNvPr id="11" name="Picture 4" descr="Картинки по запросу сентюрев П.А."/>
          <p:cNvPicPr>
            <a:picLocks noChangeAspect="1" noChangeArrowheads="1"/>
          </p:cNvPicPr>
          <p:nvPr/>
        </p:nvPicPr>
        <p:blipFill>
          <a:blip r:embed="rId3"/>
          <a:srcRect l="37500" t="17708" r="6250" b="17708"/>
          <a:stretch>
            <a:fillRect/>
          </a:stretch>
        </p:blipFill>
        <p:spPr bwMode="auto">
          <a:xfrm>
            <a:off x="4572000" y="2428844"/>
            <a:ext cx="4572000" cy="4429156"/>
          </a:xfrm>
          <a:prstGeom prst="rect">
            <a:avLst/>
          </a:prstGeom>
          <a:noFill/>
        </p:spPr>
      </p:pic>
      <p:pic>
        <p:nvPicPr>
          <p:cNvPr id="12" name="Picture 2" descr="C:\Users\пк\Desktop\Проект Улицы Носят их Имена\img31 (1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6667" b="100000" l="1719" r="98750">
                        <a14:foregroundMark x1="5469" y1="5000" x2="92813" y2="6250"/>
                        <a14:foregroundMark x1="4375" y1="13958" x2="95938" y2="13333"/>
                        <a14:foregroundMark x1="2344" y1="12917" x2="4375" y2="14167"/>
                        <a14:foregroundMark x1="6719" y1="18750" x2="92813" y2="21875"/>
                        <a14:foregroundMark x1="33594" y1="31458" x2="94063" y2="60417"/>
                        <a14:foregroundMark x1="89219" y1="32917" x2="44219" y2="55833"/>
                        <a14:foregroundMark x1="40781" y1="52083" x2="70313" y2="65417"/>
                        <a14:foregroundMark x1="35781" y1="59583" x2="87813" y2="59167"/>
                        <a14:foregroundMark x1="50313" y1="32708" x2="89531" y2="37708"/>
                        <a14:foregroundMark x1="38438" y1="35208" x2="41094" y2="56042"/>
                        <a14:foregroundMark x1="33281" y1="31458" x2="31406" y2="61250"/>
                        <a14:foregroundMark x1="37656" y1="31458" x2="94688" y2="31250"/>
                        <a14:foregroundMark x1="92969" y1="33333" x2="92969" y2="61042"/>
                        <a14:foregroundMark x1="92969" y1="64792" x2="51250" y2="64792"/>
                        <a14:foregroundMark x1="28750" y1="72083" x2="98750" y2="71458"/>
                        <a14:foregroundMark x1="41563" y1="76667" x2="89531" y2="82083"/>
                        <a14:foregroundMark x1="37969" y1="77083" x2="46875" y2="89167"/>
                        <a14:foregroundMark x1="37500" y1="82708" x2="50313" y2="83125"/>
                        <a14:foregroundMark x1="30469" y1="86250" x2="60156" y2="93125"/>
                        <a14:foregroundMark x1="41094" y1="93750" x2="48125" y2="93958"/>
                        <a14:foregroundMark x1="55937" y1="87083" x2="94531" y2="87292"/>
                        <a14:foregroundMark x1="65156" y1="93750" x2="86094" y2="92708"/>
                        <a14:foregroundMark x1="85000" y1="76458" x2="89375" y2="76875"/>
                        <a14:foregroundMark x1="90313" y1="89167" x2="97031" y2="86250"/>
                        <a14:foregroundMark x1="4531" y1="13542" x2="52031" y2="11458"/>
                        <a14:foregroundMark x1="11875" y1="22292" x2="92188" y2="22708"/>
                        <a14:foregroundMark x1="82656" y1="12500" x2="94688" y2="11042"/>
                        <a14:foregroundMark x1="32031" y1="61667" x2="50000" y2="61667"/>
                        <a14:foregroundMark x1="32656" y1="31250" x2="32969" y2="38333"/>
                        <a14:foregroundMark x1="7344" y1="6667" x2="11875" y2="8750"/>
                        <a14:foregroundMark x1="4688" y1="15000" x2="28438" y2="14583"/>
                        <a14:foregroundMark x1="54063" y1="65833" x2="72813" y2="65833"/>
                        <a14:foregroundMark x1="32344" y1="69583" x2="55469" y2="70000"/>
                        <a14:foregroundMark x1="51094" y1="93333" x2="86250" y2="93958"/>
                        <a14:foregroundMark x1="88281" y1="72083" x2="97969" y2="70833"/>
                        <a14:foregroundMark x1="89219" y1="87292" x2="96719" y2="85417"/>
                        <a14:foregroundMark x1="89531" y1="72292" x2="97813" y2="72292"/>
                        <a14:foregroundMark x1="91563" y1="70417" x2="97656" y2="70208"/>
                        <a14:backgroundMark x1="6875" y1="16875" x2="18906" y2="17292"/>
                        <a14:backgroundMark x1="37188" y1="24167" x2="94688" y2="23750"/>
                        <a14:backgroundMark x1="31875" y1="63542" x2="52500" y2="62708"/>
                        <a14:backgroundMark x1="75781" y1="63542" x2="95781" y2="66250"/>
                        <a14:backgroundMark x1="77031" y1="68333" x2="92656" y2="63125"/>
                        <a14:backgroundMark x1="36406" y1="76667" x2="92500" y2="90000"/>
                        <a14:backgroundMark x1="38906" y1="91042" x2="77031" y2="90625"/>
                        <a14:backgroundMark x1="38906" y1="80833" x2="50000" y2="92917"/>
                        <a14:backgroundMark x1="30469" y1="90000" x2="89063" y2="92708"/>
                        <a14:backgroundMark x1="36719" y1="86875" x2="81719" y2="70833"/>
                        <a14:backgroundMark x1="36250" y1="68958" x2="84219" y2="80625"/>
                        <a14:backgroundMark x1="32031" y1="69167" x2="47969" y2="82083"/>
                        <a14:backgroundMark x1="34844" y1="67083" x2="41563" y2="78958"/>
                        <a14:backgroundMark x1="40156" y1="73333" x2="75156" y2="83542"/>
                        <a14:backgroundMark x1="75000" y1="76042" x2="47813" y2="80625"/>
                        <a14:backgroundMark x1="73125" y1="78958" x2="63438" y2="85833"/>
                        <a14:backgroundMark x1="77813" y1="76875" x2="52812" y2="83542"/>
                        <a14:backgroundMark x1="71875" y1="79375" x2="59375" y2="77917"/>
                        <a14:backgroundMark x1="70313" y1="81667" x2="58125" y2="88542"/>
                        <a14:backgroundMark x1="78281" y1="85208" x2="56719" y2="84792"/>
                        <a14:backgroundMark x1="93125" y1="69167" x2="47813" y2="67500"/>
                        <a14:backgroundMark x1="85000" y1="72500" x2="47031" y2="70417"/>
                        <a14:backgroundMark x1="97500" y1="71250" x2="74063" y2="71875"/>
                        <a14:backgroundMark x1="65000" y1="70833" x2="80313" y2="70833"/>
                        <a14:backgroundMark x1="86719" y1="69167" x2="98125" y2="88958"/>
                        <a14:backgroundMark x1="96406" y1="91667" x2="87656" y2="93750"/>
                        <a14:backgroundMark x1="98438" y1="87292" x2="90781" y2="93750"/>
                        <a14:backgroundMark x1="97813" y1="86667" x2="75156" y2="93958"/>
                        <a14:backgroundMark x1="85938" y1="94583" x2="64688" y2="86875"/>
                        <a14:backgroundMark x1="60313" y1="95833" x2="72031" y2="88958"/>
                      </a14:backgroundRemoval>
                    </a14:imgEffect>
                  </a14:imgLayer>
                </a14:imgProps>
              </a:ext>
            </a:extLst>
          </a:blip>
          <a:srcRect l="2271" t="31336" r="74241" b="24744"/>
          <a:stretch/>
        </p:blipFill>
        <p:spPr bwMode="auto">
          <a:xfrm>
            <a:off x="214282" y="714356"/>
            <a:ext cx="1928826" cy="2705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94471" y="0"/>
            <a:ext cx="904952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Сентюрёв</a:t>
            </a:r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Павел Александрович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39750" y="1628775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Изучение героической истории Курского края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Анкетирование </a:t>
            </a:r>
            <a:r>
              <a:rPr lang="ru-RU" dirty="0"/>
              <a:t>среди одноклассников и родителей </a:t>
            </a:r>
            <a:r>
              <a:rPr lang="ru-RU" dirty="0" smtClean="0"/>
              <a:t>выявило, </a:t>
            </a:r>
            <a:r>
              <a:rPr lang="ru-RU" dirty="0"/>
              <a:t>что </a:t>
            </a:r>
            <a:r>
              <a:rPr lang="ru-RU" dirty="0" smtClean="0"/>
              <a:t>существенная часть </a:t>
            </a:r>
            <a:r>
              <a:rPr lang="ru-RU" dirty="0"/>
              <a:t>детей </a:t>
            </a:r>
            <a:r>
              <a:rPr lang="ru-RU" dirty="0" smtClean="0"/>
              <a:t> и родителей не </a:t>
            </a:r>
            <a:r>
              <a:rPr lang="ru-RU" dirty="0"/>
              <a:t>знают, кем были люди, именами которых названы </a:t>
            </a:r>
            <a:r>
              <a:rPr lang="ru-RU" dirty="0" smtClean="0"/>
              <a:t>улицы</a:t>
            </a:r>
            <a:r>
              <a:rPr lang="ru-RU" dirty="0"/>
              <a:t> </a:t>
            </a:r>
            <a:r>
              <a:rPr lang="ru-RU" dirty="0" smtClean="0"/>
              <a:t>города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32656"/>
            <a:ext cx="87079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Обоснование темы проекта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пк\Desktop\Проект Улицы Носят их Имена\DSC_1017.JPG"/>
          <p:cNvPicPr>
            <a:picLocks noChangeAspect="1" noChangeArrowheads="1"/>
          </p:cNvPicPr>
          <p:nvPr/>
        </p:nvPicPr>
        <p:blipFill>
          <a:blip r:embed="rId2" cstate="print"/>
          <a:srcRect b="3896"/>
          <a:stretch>
            <a:fillRect/>
          </a:stretch>
        </p:blipFill>
        <p:spPr bwMode="auto">
          <a:xfrm>
            <a:off x="500034" y="1357298"/>
            <a:ext cx="8217732" cy="52864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Склоним головы перед светлой 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памятью б</a:t>
            </a:r>
            <a:r>
              <a:rPr lang="ru-RU" sz="4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есстрашных партизан</a:t>
            </a:r>
            <a:endParaRPr lang="ru-RU" sz="4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Related image"/>
          <p:cNvPicPr>
            <a:picLocks noChangeAspect="1" noChangeArrowheads="1"/>
          </p:cNvPicPr>
          <p:nvPr/>
        </p:nvPicPr>
        <p:blipFill>
          <a:blip r:embed="rId2">
            <a:lum bright="42000"/>
          </a:blip>
          <a:srcRect/>
          <a:stretch>
            <a:fillRect/>
          </a:stretch>
        </p:blipFill>
        <p:spPr bwMode="auto">
          <a:xfrm>
            <a:off x="214282" y="285728"/>
            <a:ext cx="8715436" cy="628652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714612" y="214290"/>
            <a:ext cx="44472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Вот их имена: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1285860"/>
            <a:ext cx="82752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Вера Михайловна Терещенко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2571744"/>
            <a:ext cx="88582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Леонид Николаевич </a:t>
            </a:r>
            <a:r>
              <a:rPr lang="ru-RU" sz="48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Голеньков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4071942"/>
            <a:ext cx="9001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Павел Александрович </a:t>
            </a:r>
            <a:r>
              <a:rPr lang="ru-RU" sz="48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Сентюрёв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2285992"/>
            <a:ext cx="75184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1540" y="5274995"/>
            <a:ext cx="81008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/>
              <a:t>Использовать материал на уроках окружающего мира и при организации  внеурочной </a:t>
            </a:r>
            <a:r>
              <a:rPr lang="ru-RU" sz="2400" b="1" dirty="0" smtClean="0"/>
              <a:t>работы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84074" y="757660"/>
            <a:ext cx="838944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Изучить биографию земляков – участников партизанского движения в Курской области в годы Великой Отечественной войны, именами которых названы улицы Железногорска, сохранить и передать слушателям память о победителях</a:t>
            </a:r>
            <a:endParaRPr lang="ru-RU" sz="2400" b="1" dirty="0"/>
          </a:p>
          <a:p>
            <a:endParaRPr lang="ru-RU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43508" y="2492896"/>
            <a:ext cx="885698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pPr marL="266700" lvl="0" indent="-266700">
              <a:buFont typeface="Wingdings" pitchFamily="2" charset="2"/>
              <a:buChar char="v"/>
            </a:pPr>
            <a:r>
              <a:rPr lang="ru-RU" sz="2400" b="1" dirty="0" smtClean="0"/>
              <a:t>Выяснить, почему улицам были присвоены имена героев-партизан: Лёни Голенькова, Веры Терещенко и П.А. </a:t>
            </a:r>
            <a:r>
              <a:rPr lang="ru-RU" sz="2400" b="1" dirty="0" err="1" smtClean="0"/>
              <a:t>Сентюрёва</a:t>
            </a:r>
            <a:endParaRPr lang="ru-RU" sz="2400" b="1" dirty="0" smtClean="0"/>
          </a:p>
          <a:p>
            <a:pPr lvl="0">
              <a:buFont typeface="Wingdings" pitchFamily="2" charset="2"/>
              <a:buChar char="v"/>
            </a:pPr>
            <a:r>
              <a:rPr lang="ru-RU" sz="2400" b="1" dirty="0" smtClean="0"/>
              <a:t>Изучить биографии  этих людей, наших земляков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Собрать и систематизировать материал в форме презентации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Представить слушателям устный журнал «Улицы хранят их имена»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5882" y="188640"/>
            <a:ext cx="3861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проекта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5883" y="2327686"/>
            <a:ext cx="32464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 проекта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1541" y="4982608"/>
            <a:ext cx="65401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Практическая значимость проекта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426015169"/>
              </p:ext>
            </p:extLst>
          </p:nvPr>
        </p:nvGraphicFramePr>
        <p:xfrm>
          <a:off x="0" y="908720"/>
          <a:ext cx="9290050" cy="5873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57553" y="188640"/>
            <a:ext cx="69463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Вопросы, направляющие проект</a:t>
            </a:r>
          </a:p>
        </p:txBody>
      </p:sp>
    </p:spTree>
    <p:extLst>
      <p:ext uri="{BB962C8B-B14F-4D97-AF65-F5344CB8AC3E}">
        <p14:creationId xmlns:p14="http://schemas.microsoft.com/office/powerpoint/2010/main" xmlns="" val="160092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40114" y="556482"/>
            <a:ext cx="4103886" cy="2985433"/>
          </a:xfrm>
          <a:prstGeom prst="rect">
            <a:avLst/>
          </a:prstGeom>
          <a:solidFill>
            <a:schemeClr val="bg2">
              <a:lumMod val="50000"/>
              <a:alpha val="33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b="1" dirty="0" smtClean="0"/>
              <a:t>Он место доброе нашёл,</a:t>
            </a:r>
          </a:p>
          <a:p>
            <a:pPr algn="ctr"/>
            <a:r>
              <a:rPr lang="ru-RU" sz="2800" b="1" dirty="0" smtClean="0"/>
              <a:t>Встав пред лесной опушкою,</a:t>
            </a:r>
          </a:p>
          <a:p>
            <a:pPr algn="ctr"/>
            <a:r>
              <a:rPr lang="ru-RU" sz="2800" b="1" dirty="0" smtClean="0"/>
              <a:t>И разместился хорошо </a:t>
            </a:r>
          </a:p>
          <a:p>
            <a:pPr algn="ctr"/>
            <a:r>
              <a:rPr lang="ru-RU" sz="2800" b="1" dirty="0" smtClean="0"/>
              <a:t>Между двумя речушками.</a:t>
            </a:r>
          </a:p>
          <a:p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3942348"/>
            <a:ext cx="3312368" cy="2677656"/>
          </a:xfrm>
          <a:prstGeom prst="rect">
            <a:avLst/>
          </a:prstGeom>
          <a:solidFill>
            <a:schemeClr val="bg2">
              <a:lumMod val="50000"/>
              <a:alpha val="33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/>
              <a:t>А речки город обегут,</a:t>
            </a:r>
          </a:p>
          <a:p>
            <a:r>
              <a:rPr lang="ru-RU" sz="2400" b="1" dirty="0" smtClean="0"/>
              <a:t>Потом за лесом встретятся.</a:t>
            </a:r>
          </a:p>
          <a:p>
            <a:r>
              <a:rPr lang="ru-RU" sz="2400" b="1" dirty="0" smtClean="0"/>
              <a:t>Одну </a:t>
            </a:r>
            <a:r>
              <a:rPr lang="ru-RU" sz="2400" b="1" dirty="0" err="1" smtClean="0"/>
              <a:t>Погарщиной</a:t>
            </a:r>
            <a:r>
              <a:rPr lang="ru-RU" sz="2400" b="1" dirty="0" smtClean="0"/>
              <a:t> зовут,</a:t>
            </a:r>
          </a:p>
          <a:p>
            <a:r>
              <a:rPr lang="ru-RU" sz="2400" b="1" dirty="0" smtClean="0"/>
              <a:t>Другую речку  – Речицей.</a:t>
            </a:r>
          </a:p>
        </p:txBody>
      </p:sp>
      <p:pic>
        <p:nvPicPr>
          <p:cNvPr id="1026" name="Picture 2" descr="C:\Users\пк\Desktop\Проект Улицы Носят их Имена\Admin-Logo (1).jpg"/>
          <p:cNvPicPr>
            <a:picLocks noChangeAspect="1" noChangeArrowheads="1"/>
          </p:cNvPicPr>
          <p:nvPr/>
        </p:nvPicPr>
        <p:blipFill rotWithShape="1">
          <a:blip r:embed="rId2"/>
          <a:srcRect r="7392"/>
          <a:stretch/>
        </p:blipFill>
        <p:spPr bwMode="auto">
          <a:xfrm>
            <a:off x="3592032" y="3958604"/>
            <a:ext cx="5184576" cy="2742682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594945" y="3111351"/>
            <a:ext cx="81816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Город, где я родился и вырос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2" descr="Image result for • Бюст Димитрову Г. М. (сквер советско-болгарской дружбы, ул. Димитрова, 1982 г.)  г.Железногорск Курско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4539086" cy="302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0735"/>
            <a:ext cx="6912768" cy="464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797152"/>
            <a:ext cx="77048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/>
              <a:t>…Где- </a:t>
            </a:r>
            <a:r>
              <a:rPr lang="ru-RU" sz="2800" b="1" i="1" dirty="0"/>
              <a:t>то там догорает в зарницах</a:t>
            </a:r>
            <a:endParaRPr lang="ru-RU" sz="2800" b="1" dirty="0"/>
          </a:p>
          <a:p>
            <a:pPr algn="ctr"/>
            <a:r>
              <a:rPr lang="ru-RU" sz="2800" b="1" i="1" dirty="0"/>
              <a:t>Перетруженный в зное карьер.</a:t>
            </a:r>
            <a:endParaRPr lang="ru-RU" sz="2800" b="1" dirty="0"/>
          </a:p>
          <a:p>
            <a:pPr algn="ctr"/>
            <a:r>
              <a:rPr lang="ru-RU" sz="2800" b="1" i="1" dirty="0"/>
              <a:t>Невозможно в тебя не </a:t>
            </a:r>
            <a:r>
              <a:rPr lang="ru-RU" sz="2800" b="1" i="1" dirty="0" smtClean="0"/>
              <a:t>влюбиться</a:t>
            </a:r>
            <a:endParaRPr lang="ru-RU" sz="2800" b="1" dirty="0"/>
          </a:p>
          <a:p>
            <a:pPr algn="ctr"/>
            <a:r>
              <a:rPr lang="ru-RU" sz="2800" b="1" i="1" dirty="0"/>
              <a:t>Город – труженик, город </a:t>
            </a:r>
            <a:r>
              <a:rPr lang="ru-RU" sz="2800" b="1" i="1" dirty="0" smtClean="0"/>
              <a:t>– пример…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400095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flipH="1" flipV="1">
            <a:off x="6300192" y="4221088"/>
            <a:ext cx="288032" cy="122413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5796136" y="2132856"/>
            <a:ext cx="288032" cy="122413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484"/>
          <a:stretch/>
        </p:blipFill>
        <p:spPr bwMode="auto">
          <a:xfrm>
            <a:off x="683568" y="892313"/>
            <a:ext cx="7600950" cy="561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38193" y="3156937"/>
            <a:ext cx="12977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Жуков Г.К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6804248" y="5864851"/>
            <a:ext cx="1826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Сентюрёв П.А.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653465" y="4077072"/>
            <a:ext cx="1339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Батов П.И.</a:t>
            </a:r>
            <a:endParaRPr lang="ru-RU" sz="11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16632"/>
            <a:ext cx="6984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Улицы носят их имена…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C:\Users\пк\Desktop\Проект Улицы Носят их Имена\DSC_0985.JPG"/>
          <p:cNvPicPr>
            <a:picLocks noChangeAspect="1" noChangeArrowheads="1"/>
          </p:cNvPicPr>
          <p:nvPr/>
        </p:nvPicPr>
        <p:blipFill rotWithShape="1">
          <a:blip r:embed="rId2" cstate="print"/>
          <a:srcRect l="7984" t="2969" r="8277"/>
          <a:stretch/>
        </p:blipFill>
        <p:spPr bwMode="auto">
          <a:xfrm>
            <a:off x="4932040" y="3284984"/>
            <a:ext cx="4048133" cy="31063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732" y="188640"/>
            <a:ext cx="88666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Улицы имени героев - партизан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http://zhel.city/upload/resize_cache/iblock/f50/836_556_2/stela_partizanskoy_slav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019637"/>
            <a:ext cx="4586951" cy="3201451"/>
          </a:xfrm>
          <a:prstGeom prst="rect">
            <a:avLst/>
          </a:prstGeom>
          <a:noFill/>
          <a:effectLst>
            <a:glow rad="228600">
              <a:schemeClr val="bg2">
                <a:lumMod val="75000"/>
                <a:alpha val="48000"/>
              </a:schemeClr>
            </a:glow>
            <a:softEdge rad="419100"/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79512" y="4581128"/>
            <a:ext cx="4824536" cy="1428760"/>
          </a:xfrm>
          <a:solidFill>
            <a:schemeClr val="bg2">
              <a:lumMod val="50000"/>
              <a:alpha val="33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Спасибо вам, Отечества сыны!</a:t>
            </a:r>
            <a:br>
              <a:rPr lang="ru-RU" sz="2400" b="1" dirty="0" smtClean="0"/>
            </a:br>
            <a:r>
              <a:rPr lang="ru-RU" sz="2400" b="1" dirty="0" smtClean="0"/>
              <a:t>Спасибо </a:t>
            </a:r>
            <a:r>
              <a:rPr lang="ru-RU" sz="2400" b="1" dirty="0"/>
              <a:t>в</a:t>
            </a:r>
            <a:r>
              <a:rPr lang="ru-RU" sz="2400" b="1" dirty="0" smtClean="0"/>
              <a:t>ам, и дочери, и мамы!</a:t>
            </a:r>
            <a:br>
              <a:rPr lang="ru-RU" sz="2400" b="1" dirty="0" smtClean="0"/>
            </a:br>
            <a:r>
              <a:rPr lang="ru-RU" sz="2400" b="1" dirty="0" smtClean="0"/>
              <a:t>Что землю от фашистов сберегли, </a:t>
            </a:r>
            <a:br>
              <a:rPr lang="ru-RU" sz="2400" b="1" dirty="0" smtClean="0"/>
            </a:br>
            <a:r>
              <a:rPr lang="ru-RU" sz="2400" b="1" dirty="0" smtClean="0"/>
              <a:t>Спасибо вам, седые ветераны!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к\Desktop\Проект Улицы Носят их Имена\partizanskoe_dvighenie(_maksimenkova)_5.jpg"/>
          <p:cNvPicPr>
            <a:picLocks noChangeAspect="1" noChangeArrowheads="1"/>
          </p:cNvPicPr>
          <p:nvPr/>
        </p:nvPicPr>
        <p:blipFill rotWithShape="1">
          <a:blip r:embed="rId2"/>
          <a:srcRect l="3936" t="21667" r="43584" b="32592"/>
          <a:stretch/>
        </p:blipFill>
        <p:spPr bwMode="auto">
          <a:xfrm>
            <a:off x="179512" y="2760096"/>
            <a:ext cx="4177181" cy="27306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91001" y="944214"/>
            <a:ext cx="44028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800" b="1" dirty="0" smtClean="0"/>
              <a:t>засада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b="1" dirty="0" smtClean="0"/>
              <a:t>налёт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b="1" dirty="0"/>
              <a:t>д</a:t>
            </a:r>
            <a:r>
              <a:rPr lang="ru-RU" sz="2800" b="1" dirty="0" smtClean="0"/>
              <a:t>иверсии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79512" y="5448392"/>
            <a:ext cx="3715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Партизаны одного из отрядов в засаде на лесной дороге</a:t>
            </a:r>
            <a:endParaRPr lang="ru-RU" sz="28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2368" y="2297965"/>
            <a:ext cx="4243231" cy="297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356693" y="5433883"/>
            <a:ext cx="48600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Закладка мины на узкоколейке недалеко от поселка </a:t>
            </a:r>
            <a:r>
              <a:rPr lang="ru-RU" sz="2800" b="1" dirty="0" err="1" smtClean="0"/>
              <a:t>Перво</a:t>
            </a:r>
            <a:r>
              <a:rPr lang="ru-RU" sz="2800" b="1" dirty="0" smtClean="0"/>
              <a:t>-Августовский 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13217"/>
            <a:ext cx="73340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Основные формы борьбы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1185</TotalTime>
  <Words>582</Words>
  <Application>Microsoft Office PowerPoint</Application>
  <PresentationFormat>Экран (4:3)</PresentationFormat>
  <Paragraphs>112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Спасибо вам, Отечества сыны! Спасибо вам, и дочери, и мамы! Что землю от фашистов сберегли,  Спасибо вам, седые ветераны!</vt:lpstr>
      <vt:lpstr>Слайд 9</vt:lpstr>
      <vt:lpstr>Командир Панченко И.К.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113</cp:revision>
  <dcterms:created xsi:type="dcterms:W3CDTF">2017-12-16T09:49:47Z</dcterms:created>
  <dcterms:modified xsi:type="dcterms:W3CDTF">2022-10-20T14:26:36Z</dcterms:modified>
</cp:coreProperties>
</file>