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51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EECDA32-713A-47DA-90C0-1DAA129B607E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CC69388-2794-4A95-8FF8-951F49193A15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4D4B81C-440C-4F0D-BA1E-F2D50329CCB0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08AEE4C-CF12-49C2-8FEB-CA98B326C539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12149E90-2434-4C85-AE67-D2663E026C90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EDC9F725-25F8-4463-9BF2-F4EB6D7D0755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5D0A500A-06A5-4A24-BB07-FF4E18210973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C2F5848D-B8D8-49D2-921B-87C7A020746C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FC293689-D62D-4D01-B46B-5E668A1BE863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3F65481A-40E6-45F3-8362-9195AC7753CC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21059AF8-AC14-4839-8974-23F5ED201CC5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EE797D93-722F-4754-B1E6-CA8C10132302}" type="slidenum">
              <a:rPr/>
              <a:pPr/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904A6B9-5A95-4C84-9374-FF1B69FAF688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4A1AAA00-9D86-46C3-966C-D5264FB3102B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63E9042D-ABAE-42A3-8383-A3868507553A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9F80738D-0096-4DE9-9C61-E7B1BB41E2F2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95E93C3A-4631-451E-981D-8E3986EBDCD3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0C850E0B-98B0-4601-86FF-E1D456F021F9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0192EB08-0EDA-47D4-9119-4DDF5C7C8A36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E9903C47-6CDC-468F-8805-8609C4B9A28D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A8AB0A04-2809-40B0-B4BD-E229ED99715A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2782329E-D2E6-4C3E-B758-C56A7D50837D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7CD8B7B-A125-4FF3-AD63-68F7BE1B5F02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20CE4400-0C3E-4021-BB8A-A645439F1362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83D51B21-504D-4676-BCA6-75A4FED8795C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C8D7C732-4CC9-4AE6-A420-901DAFC0CE22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41562C6C-408C-41E7-BD90-6DF0D53C87CA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A7E29EA4-7808-492B-97DD-FDA551A1916A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6549045F-327C-4978-8A04-8BBA566CA3C5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D26BFAC7-BE8D-4C2A-B794-2F697D119D30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5CC05252-B4DA-418B-B62B-4EC8D9C876F2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68F74C5-DA43-408E-BF64-B359452824CA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3B197B5-909D-43F2-9728-0B3BDC58AE5D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DD8D914-BDA8-4272-9CB6-BC1B5BED05BA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E8ECF6E-B095-46D1-8E28-5E0F509AC482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4402032-40AF-4668-A773-C7F3543E9516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screen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ftr" idx="1"/>
          </p:nvPr>
        </p:nvSpPr>
        <p:spPr>
          <a:xfrm>
            <a:off x="3124080" y="6416640"/>
            <a:ext cx="2892240" cy="361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sldNum" idx="2"/>
          </p:nvPr>
        </p:nvSpPr>
        <p:spPr>
          <a:xfrm>
            <a:off x="7924680" y="6416640"/>
            <a:ext cx="758880" cy="361800"/>
          </a:xfrm>
          <a:prstGeom prst="rect">
            <a:avLst/>
          </a:prstGeom>
          <a:noFill/>
          <a:ln w="0">
            <a:noFill/>
          </a:ln>
        </p:spPr>
        <p:txBody>
          <a:bodyPr lIns="0" tIns="45000" rIns="0" bIns="4500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BCBCBC"/>
                </a:solidFill>
                <a:latin typeface="Book Antiqu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C64134E9-9840-486F-832B-9315E080CD09}" type="slidenum">
              <a:rPr lang="ru-RU" sz="1200" b="0" strike="noStrike" spc="-1">
                <a:solidFill>
                  <a:srgbClr val="BCBCBC"/>
                </a:solidFill>
                <a:latin typeface="Book Antiqua"/>
              </a:rPr>
              <a:pPr indent="0" algn="r">
                <a:lnSpc>
                  <a:spcPct val="100000"/>
                </a:lnSpc>
                <a:buNone/>
                <a:tabLst>
                  <a:tab pos="0" algn="l"/>
                </a:tabLst>
              </a:p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>
          <a:xfrm>
            <a:off x="457200" y="6416640"/>
            <a:ext cx="2130480" cy="361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ru-RU" sz="4400" b="0" strike="noStrike" spc="-1">
                <a:solidFill>
                  <a:srgbClr val="000000"/>
                </a:solidFill>
                <a:latin typeface="XO Oriel"/>
              </a:rPr>
              <a:t>Для правки текста заглавия щёлкните мышью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XO Orie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latin typeface="XO Orie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latin typeface="XO Orie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screen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ftr" idx="4"/>
          </p:nvPr>
        </p:nvSpPr>
        <p:spPr>
          <a:xfrm>
            <a:off x="3124080" y="6416640"/>
            <a:ext cx="2892240" cy="361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sldNum" idx="5"/>
          </p:nvPr>
        </p:nvSpPr>
        <p:spPr>
          <a:xfrm>
            <a:off x="7924680" y="6416640"/>
            <a:ext cx="758880" cy="361800"/>
          </a:xfrm>
          <a:prstGeom prst="rect">
            <a:avLst/>
          </a:prstGeom>
          <a:noFill/>
          <a:ln w="0">
            <a:noFill/>
          </a:ln>
        </p:spPr>
        <p:txBody>
          <a:bodyPr lIns="0" tIns="45000" rIns="0" bIns="4500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BCBCBC"/>
                </a:solidFill>
                <a:latin typeface="Book Antiqu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16789C9D-2522-4B6C-970C-859AE10278F3}" type="slidenum">
              <a:rPr lang="ru-RU" sz="1200" b="0" strike="noStrike" spc="-1">
                <a:solidFill>
                  <a:srgbClr val="BCBCBC"/>
                </a:solidFill>
                <a:latin typeface="Book Antiqua"/>
              </a:rPr>
              <a:pPr indent="0" algn="r">
                <a:lnSpc>
                  <a:spcPct val="100000"/>
                </a:lnSpc>
                <a:buNone/>
                <a:tabLst>
                  <a:tab pos="0" algn="l"/>
                </a:tabLst>
              </a:p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6"/>
          </p:nvPr>
        </p:nvSpPr>
        <p:spPr>
          <a:xfrm>
            <a:off x="457200" y="6416640"/>
            <a:ext cx="2130480" cy="361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ru-RU" sz="4400" b="0" strike="noStrike" spc="-1">
                <a:solidFill>
                  <a:srgbClr val="000000"/>
                </a:solidFill>
                <a:latin typeface="XO Oriel"/>
              </a:rPr>
              <a:t>Для правки текста заглавия щёлкните мышью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XO Orie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latin typeface="XO Orie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latin typeface="XO Orie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screen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Для правки текста заглавия щёлкните мышью</a:t>
            </a: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5000"/>
          </a:bodyPr>
          <a:lstStyle/>
          <a:p>
            <a:pPr marL="410400" indent="-3078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Для правки структуры щёлкните мышью</a:t>
            </a:r>
          </a:p>
          <a:p>
            <a:pPr marL="820800" lvl="1" indent="-3078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Второй уровень структуры</a:t>
            </a:r>
          </a:p>
          <a:p>
            <a:pPr marL="1231200" lvl="2" indent="-2736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Третий уровень структуры</a:t>
            </a:r>
          </a:p>
          <a:p>
            <a:pPr marL="1641600" lvl="3" indent="-2052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Четвёртый уровень структуры</a:t>
            </a:r>
          </a:p>
          <a:p>
            <a:pPr marL="2052000" lvl="4" indent="-205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Пятый уровень структуры</a:t>
            </a:r>
          </a:p>
          <a:p>
            <a:pPr marL="2462400" lvl="5" indent="-205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Шестой уровень структуры</a:t>
            </a:r>
          </a:p>
          <a:p>
            <a:pPr marL="2872800" lvl="6" indent="-205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Седьмой уровень структуры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5000"/>
          </a:bodyPr>
          <a:lstStyle/>
          <a:p>
            <a:pPr marL="410400" indent="-3078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Для правки структуры щёлкните мышью</a:t>
            </a:r>
          </a:p>
          <a:p>
            <a:pPr marL="820800" lvl="1" indent="-3078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Второй уровень структуры</a:t>
            </a:r>
          </a:p>
          <a:p>
            <a:pPr marL="1231200" lvl="2" indent="-2736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Третий уровень структуры</a:t>
            </a:r>
          </a:p>
          <a:p>
            <a:pPr marL="1641600" lvl="3" indent="-2052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Четвёртый уровень структуры</a:t>
            </a:r>
          </a:p>
          <a:p>
            <a:pPr marL="2052000" lvl="4" indent="-205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Пятый уровень структуры</a:t>
            </a:r>
          </a:p>
          <a:p>
            <a:pPr marL="2462400" lvl="5" indent="-205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Шестой уровень структуры</a:t>
            </a:r>
          </a:p>
          <a:p>
            <a:pPr marL="2872800" lvl="6" indent="-2052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XO Oriel"/>
              </a:rPr>
              <a:t>Седьмой уровень структуры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ftr" idx="7"/>
          </p:nvPr>
        </p:nvSpPr>
        <p:spPr>
          <a:xfrm>
            <a:off x="3124080" y="6416640"/>
            <a:ext cx="2892240" cy="361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86" name="PlaceHolder 5"/>
          <p:cNvSpPr>
            <a:spLocks noGrp="1"/>
          </p:cNvSpPr>
          <p:nvPr>
            <p:ph type="sldNum" idx="8"/>
          </p:nvPr>
        </p:nvSpPr>
        <p:spPr>
          <a:xfrm>
            <a:off x="7924680" y="6416640"/>
            <a:ext cx="758880" cy="361800"/>
          </a:xfrm>
          <a:prstGeom prst="rect">
            <a:avLst/>
          </a:prstGeom>
          <a:noFill/>
          <a:ln w="0">
            <a:noFill/>
          </a:ln>
        </p:spPr>
        <p:txBody>
          <a:bodyPr lIns="0" tIns="45000" rIns="0" bIns="4500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BCBCBC"/>
                </a:solidFill>
                <a:latin typeface="Book Antiqu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12DF8E13-7350-457C-A996-045E24B67050}" type="slidenum">
              <a:rPr lang="ru-RU" sz="1200" b="0" strike="noStrike" spc="-1">
                <a:solidFill>
                  <a:srgbClr val="BCBCBC"/>
                </a:solidFill>
                <a:latin typeface="Book Antiqua"/>
              </a:rPr>
              <a:pPr indent="0" algn="r">
                <a:lnSpc>
                  <a:spcPct val="100000"/>
                </a:lnSpc>
                <a:buNone/>
                <a:tabLst>
                  <a:tab pos="0" algn="l"/>
                </a:tabLst>
              </a:p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dt" idx="9"/>
          </p:nvPr>
        </p:nvSpPr>
        <p:spPr>
          <a:xfrm>
            <a:off x="457200" y="6416640"/>
            <a:ext cx="2130480" cy="361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21920" y="1440000"/>
            <a:ext cx="8217000" cy="413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400" b="1" strike="noStrike" cap="all" spc="-1">
                <a:solidFill>
                  <a:srgbClr val="FFFFFF"/>
                </a:solidFill>
                <a:latin typeface="Lucida Sans"/>
                <a:ea typeface="Microsoft YaHei"/>
              </a:rPr>
              <a:t>Методическая разработка урока для студентов специальности 12655 «Исполнитель художественно - оформительских работ» по предмету «основы композиции и дизайна» на тему: «Стилизация природных форм»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Прямоугольник 4"/>
          <p:cNvSpPr/>
          <p:nvPr/>
        </p:nvSpPr>
        <p:spPr>
          <a:xfrm>
            <a:off x="360000" y="360000"/>
            <a:ext cx="8457480" cy="386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FFFFFF"/>
                </a:solidFill>
                <a:latin typeface="Book Antiqua"/>
                <a:ea typeface="DejaVu Sans"/>
              </a:rPr>
              <a:t>    </a:t>
            </a:r>
            <a:r>
              <a:rPr lang="ru-RU" sz="2800" b="1" strike="noStrike" spc="-1">
                <a:solidFill>
                  <a:srgbClr val="FFFF00"/>
                </a:solidFill>
                <a:latin typeface="Book Antiqua"/>
                <a:ea typeface="DejaVu Sans"/>
              </a:rPr>
              <a:t>Стилизация</a:t>
            </a:r>
            <a:r>
              <a:rPr lang="ru-RU" sz="2800" b="1" strike="noStrike" spc="-1">
                <a:solidFill>
                  <a:srgbClr val="FFFFFF"/>
                </a:solidFill>
                <a:latin typeface="Book Antiqua"/>
                <a:ea typeface="DejaVu Sans"/>
              </a:rPr>
              <a:t> </a:t>
            </a:r>
            <a:r>
              <a:rPr lang="ru-RU" sz="24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- это упрощение без потери узнаваемости или трансформация какого-либо предмета или изображения. </a:t>
            </a:r>
            <a:r>
              <a:rPr lang="ru-RU" sz="2400" b="1" strike="noStrike" spc="-1">
                <a:solidFill>
                  <a:srgbClr val="FFFFFF"/>
                </a:solidFill>
                <a:latin typeface="Book Antiqua"/>
                <a:ea typeface="DejaVu Sans"/>
              </a:rPr>
              <a:t>Упрощенность </a:t>
            </a:r>
            <a:r>
              <a:rPr lang="ru-RU" sz="24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- главная черта стилизованного объекта. Чтобы стилизовать рисунок, нужно отобрать основные, характерные черты изображаемого предмета. Основной целью стилизации считается достижение выразительности с частичным или полным отказом от достоверности изображения.                                                             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FFFFFF"/>
                </a:solidFill>
                <a:latin typeface="Book Antiqua"/>
                <a:ea typeface="DejaVu Sans"/>
              </a:rPr>
              <a:t>    </a:t>
            </a: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40" name="Рисунок 139"/>
          <p:cNvPicPr/>
          <p:nvPr/>
        </p:nvPicPr>
        <p:blipFill>
          <a:blip r:embed="rId2" cstate="screen"/>
          <a:srcRect/>
          <a:stretch/>
        </p:blipFill>
        <p:spPr>
          <a:xfrm>
            <a:off x="3060000" y="3780000"/>
            <a:ext cx="2879280" cy="2709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Прямоугольник 6"/>
          <p:cNvSpPr/>
          <p:nvPr/>
        </p:nvSpPr>
        <p:spPr>
          <a:xfrm>
            <a:off x="360000" y="180000"/>
            <a:ext cx="8457480" cy="1979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FFFFFF"/>
                </a:solidFill>
                <a:latin typeface="Book Antiqua"/>
                <a:ea typeface="DejaVu Sans"/>
              </a:rPr>
              <a:t>    </a:t>
            </a:r>
            <a:r>
              <a:rPr lang="ru-RU" sz="2800" b="1" strike="noStrike" spc="-1">
                <a:solidFill>
                  <a:srgbClr val="FFFF00"/>
                </a:solidFill>
                <a:latin typeface="Book Antiqua"/>
                <a:ea typeface="DejaVu Sans"/>
              </a:rPr>
              <a:t>Основными чертами стилизации являются:</a:t>
            </a:r>
            <a:r>
              <a:rPr lang="ru-RU" sz="2800" b="1" strike="noStrike" spc="-1">
                <a:solidFill>
                  <a:srgbClr val="FFFFFF"/>
                </a:solidFill>
                <a:latin typeface="Book Antiqua"/>
                <a:ea typeface="DejaVu Sans"/>
              </a:rPr>
              <a:t> </a:t>
            </a:r>
            <a:r>
              <a:rPr lang="ru-RU" sz="24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геометричность, простота форм, обобщенность, символичность. Отказ от несущественных деталей изображаемого объекта позволяет создавать абстрактные стилизации.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42" name="Picture 3" descr="https://cf3.ppt-online.org/files3/slide/j/JSk73NVMtGBjQiLCblmyOA81wFqgufEPd5Ynvz/slide-12.jpg"/>
          <p:cNvPicPr/>
          <p:nvPr/>
        </p:nvPicPr>
        <p:blipFill>
          <a:blip r:embed="rId2" cstate="screen"/>
          <a:stretch/>
        </p:blipFill>
        <p:spPr>
          <a:xfrm>
            <a:off x="900000" y="2354400"/>
            <a:ext cx="7358760" cy="412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Прямоугольник 1"/>
          <p:cNvSpPr/>
          <p:nvPr/>
        </p:nvSpPr>
        <p:spPr>
          <a:xfrm>
            <a:off x="683640" y="476640"/>
            <a:ext cx="8205840" cy="121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    Метод стилизации тесно связан с понятием </a:t>
            </a:r>
            <a:r>
              <a:rPr lang="ru-RU" sz="2600" b="1" strike="noStrike" spc="-1">
                <a:solidFill>
                  <a:srgbClr val="FFFF00"/>
                </a:solidFill>
                <a:latin typeface="Book Antiqua"/>
                <a:ea typeface="DejaVu Sans"/>
              </a:rPr>
              <a:t>трансформации</a:t>
            </a:r>
            <a:r>
              <a:rPr lang="ru-RU" sz="24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, как с непосредственным способом изменения формы предмета в определенную сторону.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44" name="AutoShape 4"/>
          <p:cNvSpPr/>
          <p:nvPr/>
        </p:nvSpPr>
        <p:spPr>
          <a:xfrm>
            <a:off x="155520" y="-144360"/>
            <a:ext cx="301680" cy="301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FFFFFF"/>
              </a:solidFill>
              <a:latin typeface="Book Antiqua"/>
              <a:ea typeface="DejaVu Sans"/>
            </a:endParaRPr>
          </a:p>
        </p:txBody>
      </p:sp>
      <p:pic>
        <p:nvPicPr>
          <p:cNvPr id="145" name="Picture 6" descr="https://i.pinimg.com/originals/85/c1/a0/85c1a068e661ceef4f81cba8ec7b57da.jpg"/>
          <p:cNvPicPr/>
          <p:nvPr/>
        </p:nvPicPr>
        <p:blipFill>
          <a:blip r:embed="rId2" cstate="screen"/>
          <a:stretch/>
        </p:blipFill>
        <p:spPr>
          <a:xfrm>
            <a:off x="539640" y="2781000"/>
            <a:ext cx="8133840" cy="3165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180000" y="274680"/>
            <a:ext cx="8503560" cy="1139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3600" b="1" strike="noStrike" spc="-1">
                <a:solidFill>
                  <a:srgbClr val="FFFFFF"/>
                </a:solidFill>
                <a:latin typeface="Lucida Sans"/>
              </a:rPr>
              <a:t>Трансформация</a:t>
            </a:r>
            <a:endParaRPr lang="ru-RU" sz="3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/>
          </p:nvPr>
        </p:nvSpPr>
        <p:spPr>
          <a:xfrm>
            <a:off x="467640" y="1556640"/>
            <a:ext cx="3463560" cy="4522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77000"/>
          </a:bodyPr>
          <a:lstStyle/>
          <a:p>
            <a:pPr marL="111240" indent="0">
              <a:lnSpc>
                <a:spcPct val="100000"/>
              </a:lnSpc>
              <a:spcBef>
                <a:spcPts val="519"/>
              </a:spcBef>
              <a:buNone/>
              <a:tabLst>
                <a:tab pos="0" algn="l"/>
              </a:tabLst>
            </a:pPr>
            <a:r>
              <a:rPr lang="ru-RU" sz="2600" b="1" strike="noStrike" spc="-1">
                <a:solidFill>
                  <a:srgbClr val="FFFFFF"/>
                </a:solidFill>
                <a:latin typeface="Book Antiqua"/>
              </a:rPr>
              <a:t>    </a:t>
            </a:r>
            <a:r>
              <a:rPr lang="ru-RU" sz="3200" b="1" strike="noStrike" spc="-1">
                <a:solidFill>
                  <a:srgbClr val="FFFF00"/>
                </a:solidFill>
                <a:latin typeface="Book Antiqua"/>
              </a:rPr>
              <a:t>Трансформация</a:t>
            </a:r>
            <a:r>
              <a:rPr lang="ru-RU" sz="2800" b="0" strike="noStrike" spc="-1">
                <a:solidFill>
                  <a:srgbClr val="FFFFFF"/>
                </a:solidFill>
                <a:latin typeface="Book Antiqua"/>
              </a:rPr>
              <a:t> -изменение, преобразование, в данном случае декоративная переработка природных форм, обобщение и выделение существенных признаков объекта с помощью определенных приемов.</a:t>
            </a: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48" name="Picture 2"/>
          <p:cNvPicPr/>
          <p:nvPr/>
        </p:nvPicPr>
        <p:blipFill>
          <a:blip r:embed="rId2" cstate="screen"/>
          <a:stretch/>
        </p:blipFill>
        <p:spPr>
          <a:xfrm>
            <a:off x="4212000" y="1700640"/>
            <a:ext cx="4597920" cy="4245120"/>
          </a:xfrm>
          <a:prstGeom prst="rect">
            <a:avLst/>
          </a:prstGeom>
          <a:ln w="9525">
            <a:solidFill>
              <a:srgbClr val="FFFFFF"/>
            </a:solidFill>
            <a:miter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6360" cy="1139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3600" b="1" strike="noStrike" spc="-1">
                <a:solidFill>
                  <a:srgbClr val="FFFFFF"/>
                </a:solidFill>
                <a:latin typeface="Lucida Sans"/>
              </a:rPr>
              <a:t>Приемы трансформации</a:t>
            </a:r>
            <a:endParaRPr lang="ru-RU" sz="3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360000" y="1600200"/>
            <a:ext cx="3960000" cy="4522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62000"/>
          </a:bodyPr>
          <a:lstStyle/>
          <a:p>
            <a:pPr marL="97560" indent="0" algn="just">
              <a:lnSpc>
                <a:spcPct val="100000"/>
              </a:lnSpc>
              <a:spcBef>
                <a:spcPts val="519"/>
              </a:spcBef>
              <a:buNone/>
              <a:tabLst>
                <a:tab pos="0" algn="l"/>
              </a:tabLst>
            </a:pPr>
            <a:r>
              <a:rPr lang="ru-RU" sz="2600" b="0" strike="noStrike" spc="-1">
                <a:solidFill>
                  <a:srgbClr val="FFFFFF"/>
                </a:solidFill>
                <a:latin typeface="Book Antiqua"/>
              </a:rPr>
              <a:t> </a:t>
            </a:r>
            <a:r>
              <a:rPr lang="ru-RU" sz="3200" b="0" strike="noStrike" spc="-1">
                <a:solidFill>
                  <a:srgbClr val="FFFFFF"/>
                </a:solidFill>
                <a:latin typeface="Book Antiqua"/>
              </a:rPr>
              <a:t>Приемы декоративной переработки могут заключаться в следующем: постепенное обобщение формы, добавление деталей, изменение абриса, насыщение формы орнаментом, превращение объемной формы в плоскостную, упрощение или усложнение ее конструкции, выделение силуэта, замена реального цвета, различное цветовое решение одного мотива и т.д.</a:t>
            </a: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51" name="Объект 4"/>
          <p:cNvPicPr/>
          <p:nvPr/>
        </p:nvPicPr>
        <p:blipFill>
          <a:blip r:embed="rId2" cstate="screen"/>
          <a:srcRect/>
          <a:stretch/>
        </p:blipFill>
        <p:spPr>
          <a:xfrm>
            <a:off x="4716000" y="1700640"/>
            <a:ext cx="4253400" cy="4101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6360" cy="1139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7000"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4100" b="1" strike="noStrike" spc="-1">
                <a:solidFill>
                  <a:srgbClr val="FFFFFF"/>
                </a:solidFill>
                <a:latin typeface="Lucida Sans"/>
              </a:rPr>
              <a:t>Трансформация природных форм</a:t>
            </a:r>
            <a:endParaRPr lang="ru-RU" sz="41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53" name="Объект 4"/>
          <p:cNvPicPr/>
          <p:nvPr/>
        </p:nvPicPr>
        <p:blipFill>
          <a:blip r:embed="rId2" cstate="screen"/>
          <a:stretch/>
        </p:blipFill>
        <p:spPr>
          <a:xfrm>
            <a:off x="323640" y="1845000"/>
            <a:ext cx="4167720" cy="2923920"/>
          </a:xfrm>
          <a:prstGeom prst="rect">
            <a:avLst/>
          </a:prstGeom>
          <a:ln w="0">
            <a:solidFill>
              <a:srgbClr val="FFFFFF"/>
            </a:solidFill>
          </a:ln>
        </p:spPr>
      </p:pic>
      <p:pic>
        <p:nvPicPr>
          <p:cNvPr id="154" name="Объект 5"/>
          <p:cNvPicPr/>
          <p:nvPr/>
        </p:nvPicPr>
        <p:blipFill>
          <a:blip r:embed="rId3" cstate="screen"/>
          <a:stretch/>
        </p:blipFill>
        <p:spPr>
          <a:xfrm>
            <a:off x="4644000" y="3357000"/>
            <a:ext cx="4035240" cy="2964960"/>
          </a:xfrm>
          <a:prstGeom prst="rect">
            <a:avLst/>
          </a:prstGeom>
          <a:ln w="0">
            <a:solidFill>
              <a:srgbClr val="FFFFFF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Прямоугольник 154"/>
          <p:cNvSpPr/>
          <p:nvPr/>
        </p:nvSpPr>
        <p:spPr>
          <a:xfrm>
            <a:off x="180000" y="360000"/>
            <a:ext cx="8818200" cy="4366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</a:t>
            </a:r>
            <a:r>
              <a:rPr lang="ru-RU" sz="2100" b="1" strike="noStrike" spc="-1">
                <a:solidFill>
                  <a:srgbClr val="FFFFFF"/>
                </a:solidFill>
                <a:latin typeface="XO Oriel"/>
                <a:ea typeface="DejaVu Sans"/>
              </a:rPr>
              <a:t> </a:t>
            </a:r>
            <a:r>
              <a:rPr lang="ru-RU" sz="2100" b="1" strike="noStrike" spc="-1">
                <a:solidFill>
                  <a:srgbClr val="FFFF00"/>
                </a:solidFill>
                <a:latin typeface="XO Oriel"/>
                <a:ea typeface="DejaVu Sans"/>
              </a:rPr>
              <a:t>3. Примеры стилизации в искусстве.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DejaVu Sans"/>
              </a:rPr>
              <a:t>Учитель: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"Где мы можем увидеть стилизацию?"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Народное искусство:</a:t>
            </a: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DejaVu Sans"/>
              </a:rPr>
              <a:t> 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"Вспомните русские народные росписи – хохлома, гжель, городец. Там цветы, ягоды, птицы очень стилизованы, они не похожи на настоящие, но очень красивы и узнаваемы." (Показать примеры).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Графика и иллюстрации: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"В книгах, особенно детских, часто используются стилизованные изображения, чтобы сделать их более яркими и понятными."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Дизайн: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"Логотипы компаний, узоры на тканях, обоях, посуде – везде мы видим стилизацию." (Показать примеры логотипов, где используются стилизованные животные или растения).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00"/>
                </a:solidFill>
                <a:latin typeface="XO Oriel"/>
                <a:ea typeface="DejaVu Sans"/>
              </a:rPr>
              <a:t>Современное искусство: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"Многие художники используют стилизацию для создания своих уникальных произведений."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Рисунок 155"/>
          <p:cNvPicPr/>
          <p:nvPr/>
        </p:nvPicPr>
        <p:blipFill>
          <a:blip r:embed="rId2" cstate="screen"/>
          <a:stretch/>
        </p:blipFill>
        <p:spPr>
          <a:xfrm>
            <a:off x="1080000" y="4236840"/>
            <a:ext cx="7019280" cy="2422440"/>
          </a:xfrm>
          <a:prstGeom prst="rect">
            <a:avLst/>
          </a:prstGeom>
          <a:ln w="0">
            <a:noFill/>
          </a:ln>
        </p:spPr>
      </p:pic>
      <p:sp>
        <p:nvSpPr>
          <p:cNvPr id="157" name="Прямоугольник 156"/>
          <p:cNvSpPr/>
          <p:nvPr/>
        </p:nvSpPr>
        <p:spPr>
          <a:xfrm>
            <a:off x="2700000" y="180000"/>
            <a:ext cx="3959280" cy="719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6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Народное искусство</a:t>
            </a:r>
            <a:endParaRPr lang="ru-RU" sz="26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58" name="Рисунок 157"/>
          <p:cNvPicPr/>
          <p:nvPr/>
        </p:nvPicPr>
        <p:blipFill>
          <a:blip r:embed="rId3" cstate="screen"/>
          <a:stretch/>
        </p:blipFill>
        <p:spPr>
          <a:xfrm>
            <a:off x="2160000" y="1172520"/>
            <a:ext cx="4859280" cy="2606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Прямоугольник 158"/>
          <p:cNvSpPr/>
          <p:nvPr/>
        </p:nvSpPr>
        <p:spPr>
          <a:xfrm>
            <a:off x="2520000" y="540000"/>
            <a:ext cx="4679280" cy="76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6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Графика и иллюстрации</a:t>
            </a:r>
            <a:endParaRPr lang="ru-RU" sz="26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60" name="Рисунок 159"/>
          <p:cNvPicPr/>
          <p:nvPr/>
        </p:nvPicPr>
        <p:blipFill>
          <a:blip r:embed="rId2" cstate="screen"/>
          <a:stretch/>
        </p:blipFill>
        <p:spPr>
          <a:xfrm>
            <a:off x="1440000" y="1690560"/>
            <a:ext cx="6299280" cy="4515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Рисунок 160"/>
          <p:cNvPicPr/>
          <p:nvPr/>
        </p:nvPicPr>
        <p:blipFill>
          <a:blip r:embed="rId2" cstate="screen"/>
          <a:srcRect/>
          <a:stretch/>
        </p:blipFill>
        <p:spPr>
          <a:xfrm>
            <a:off x="360000" y="2160000"/>
            <a:ext cx="2325240" cy="2518920"/>
          </a:xfrm>
          <a:prstGeom prst="rect">
            <a:avLst/>
          </a:prstGeom>
          <a:ln w="0">
            <a:noFill/>
          </a:ln>
        </p:spPr>
      </p:pic>
      <p:pic>
        <p:nvPicPr>
          <p:cNvPr id="162" name="Рисунок 161"/>
          <p:cNvPicPr/>
          <p:nvPr/>
        </p:nvPicPr>
        <p:blipFill>
          <a:blip r:embed="rId3" cstate="screen"/>
          <a:srcRect/>
          <a:stretch/>
        </p:blipFill>
        <p:spPr>
          <a:xfrm>
            <a:off x="2989800" y="1620360"/>
            <a:ext cx="6009480" cy="4318920"/>
          </a:xfrm>
          <a:prstGeom prst="rect">
            <a:avLst/>
          </a:prstGeom>
          <a:ln w="0">
            <a:noFill/>
          </a:ln>
        </p:spPr>
      </p:pic>
      <p:sp>
        <p:nvSpPr>
          <p:cNvPr id="163" name="Прямоугольник 162"/>
          <p:cNvSpPr/>
          <p:nvPr/>
        </p:nvSpPr>
        <p:spPr>
          <a:xfrm>
            <a:off x="3600000" y="360000"/>
            <a:ext cx="1979280" cy="76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6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Дизайн</a:t>
            </a:r>
            <a:endParaRPr lang="ru-RU" sz="26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21920" y="188640"/>
            <a:ext cx="8226360" cy="1869120"/>
          </a:xfrm>
          <a:prstGeom prst="rect">
            <a:avLst/>
          </a:prstGeom>
          <a:noFill/>
          <a:ln w="0">
            <a:noFill/>
          </a:ln>
        </p:spPr>
        <p:txBody>
          <a:bodyPr lIns="45720" tIns="0" rIns="45720" bIns="0"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4800" b="1" strike="noStrike" cap="all" spc="-1">
                <a:solidFill>
                  <a:srgbClr val="FFFFFF"/>
                </a:solidFill>
                <a:latin typeface="Lucida Sans"/>
              </a:rPr>
              <a:t>Стилизация природных форм</a:t>
            </a:r>
            <a:endParaRPr lang="ru-RU" sz="48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26" name="Picture 5" descr="https://i.pinimg.com/736x/ed/f7/ec/edf7ecdc2ab35900b3bf95523e4fceb6--dandelion-doodle.jpg"/>
          <p:cNvPicPr/>
          <p:nvPr/>
        </p:nvPicPr>
        <p:blipFill>
          <a:blip r:embed="rId2" cstate="screen"/>
          <a:srcRect/>
          <a:stretch/>
        </p:blipFill>
        <p:spPr>
          <a:xfrm>
            <a:off x="5724000" y="2565000"/>
            <a:ext cx="2602080" cy="4091040"/>
          </a:xfrm>
          <a:prstGeom prst="rect">
            <a:avLst/>
          </a:prstGeom>
          <a:ln w="0">
            <a:noFill/>
          </a:ln>
        </p:spPr>
      </p:pic>
      <p:pic>
        <p:nvPicPr>
          <p:cNvPr id="127" name="Picture 7" descr="https://myslide.ru/documents_7/76407e702e424f7bd0dd59bb7bfed823/img3.jpg"/>
          <p:cNvPicPr/>
          <p:nvPr/>
        </p:nvPicPr>
        <p:blipFill>
          <a:blip r:embed="rId3" cstate="screen"/>
          <a:srcRect/>
          <a:stretch/>
        </p:blipFill>
        <p:spPr>
          <a:xfrm>
            <a:off x="827640" y="3178800"/>
            <a:ext cx="2135880" cy="3459960"/>
          </a:xfrm>
          <a:prstGeom prst="rect">
            <a:avLst/>
          </a:prstGeom>
          <a:ln w="0">
            <a:noFill/>
          </a:ln>
        </p:spPr>
      </p:pic>
      <p:pic>
        <p:nvPicPr>
          <p:cNvPr id="128" name="Picture 9" descr="https://shareslide.ru/img/thumbs/a60149a22da858c6c11b112cb42b3978-800x.jpg"/>
          <p:cNvPicPr/>
          <p:nvPr/>
        </p:nvPicPr>
        <p:blipFill>
          <a:blip r:embed="rId4" cstate="screen"/>
          <a:srcRect/>
          <a:stretch/>
        </p:blipFill>
        <p:spPr>
          <a:xfrm>
            <a:off x="3564000" y="4869000"/>
            <a:ext cx="1596960" cy="1797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Прямоугольник 163"/>
          <p:cNvSpPr/>
          <p:nvPr/>
        </p:nvSpPr>
        <p:spPr>
          <a:xfrm>
            <a:off x="2340000" y="360000"/>
            <a:ext cx="4500000" cy="76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600" b="1" strike="noStrike" spc="-1">
                <a:solidFill>
                  <a:srgbClr val="FFFF00"/>
                </a:solidFill>
                <a:latin typeface="XO Oriel"/>
                <a:ea typeface="DejaVu Sans"/>
              </a:rPr>
              <a:t>Современное искусство</a:t>
            </a:r>
            <a:endParaRPr lang="ru-RU" sz="26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65" name="Рисунок 164"/>
          <p:cNvPicPr/>
          <p:nvPr/>
        </p:nvPicPr>
        <p:blipFill>
          <a:blip r:embed="rId2" cstate="screen"/>
          <a:stretch/>
        </p:blipFill>
        <p:spPr>
          <a:xfrm>
            <a:off x="6462720" y="2340000"/>
            <a:ext cx="2536560" cy="2519280"/>
          </a:xfrm>
          <a:prstGeom prst="rect">
            <a:avLst/>
          </a:prstGeom>
          <a:ln w="0">
            <a:noFill/>
          </a:ln>
        </p:spPr>
      </p:pic>
      <p:pic>
        <p:nvPicPr>
          <p:cNvPr id="166" name="Рисунок 165"/>
          <p:cNvPicPr/>
          <p:nvPr/>
        </p:nvPicPr>
        <p:blipFill>
          <a:blip r:embed="rId3" cstate="screen"/>
          <a:stretch/>
        </p:blipFill>
        <p:spPr>
          <a:xfrm>
            <a:off x="180000" y="1980000"/>
            <a:ext cx="5953680" cy="3348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Прямоугольник 166"/>
          <p:cNvSpPr/>
          <p:nvPr/>
        </p:nvSpPr>
        <p:spPr>
          <a:xfrm>
            <a:off x="0" y="0"/>
            <a:ext cx="9180000" cy="66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FF"/>
                </a:solidFill>
                <a:latin typeface="XO Oriel"/>
                <a:ea typeface="Microsoft YaHei"/>
              </a:rPr>
              <a:t>    </a:t>
            </a:r>
            <a:r>
              <a:rPr lang="ru-RU" sz="2100" b="1" strike="noStrike" spc="-1">
                <a:solidFill>
                  <a:srgbClr val="FFFF00"/>
                </a:solidFill>
                <a:latin typeface="XO Oriel"/>
                <a:ea typeface="Microsoft YaHei"/>
              </a:rPr>
              <a:t>4. Средства и приемы в стилизации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DejaVu Sans"/>
              </a:rPr>
              <a:t>Преподаватель: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"Какие же средства помогают нам стилизовать природные формы?"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00"/>
                </a:solidFill>
                <a:latin typeface="XO Oriel"/>
              </a:rPr>
              <a:t>    Некоторые средства стилизации: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FF"/>
                </a:solidFill>
                <a:latin typeface="XO Oriel"/>
              </a:rPr>
              <a:t>    </a:t>
            </a:r>
            <a:r>
              <a:rPr lang="ru-RU" sz="2100" b="1" strike="noStrike" spc="-1">
                <a:solidFill>
                  <a:srgbClr val="FFFF00"/>
                </a:solidFill>
                <a:latin typeface="XO Oriel"/>
              </a:rPr>
              <a:t>Силуэт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</a:rPr>
              <a:t> — плоскостная форма, может быть выполнена как чёрное на белом или белое на чёрном.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FF"/>
                </a:solidFill>
                <a:latin typeface="XO Oriel"/>
              </a:rPr>
              <a:t>    </a:t>
            </a:r>
            <a:r>
              <a:rPr lang="ru-RU" sz="2100" b="1" strike="noStrike" spc="-1">
                <a:solidFill>
                  <a:srgbClr val="FFFF00"/>
                </a:solidFill>
                <a:latin typeface="XO Oriel"/>
              </a:rPr>
              <a:t>Геометрические фигуры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</a:rPr>
              <a:t> — упрощение формы конструкции предмета до простых геометрических фигур или плоскостей, близких по очертанию. Например, при изображении чайника форму представляют в виде простейших геометрических тел: основное тело — прямоугольник, носик — усечённый конус.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FF"/>
                </a:solidFill>
                <a:latin typeface="XO Oriel"/>
              </a:rPr>
              <a:t>    </a:t>
            </a:r>
            <a:r>
              <a:rPr lang="ru-RU" sz="2100" b="1" strike="noStrike" spc="-1">
                <a:solidFill>
                  <a:srgbClr val="FFFF00"/>
                </a:solidFill>
                <a:latin typeface="XO Oriel"/>
              </a:rPr>
              <a:t>Линия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</a:rPr>
              <a:t> — может быть тонкой, толстой, кривой, волнистой, прерывистой.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FF"/>
                </a:solidFill>
                <a:latin typeface="XO Oriel"/>
              </a:rPr>
              <a:t>    </a:t>
            </a:r>
            <a:r>
              <a:rPr lang="ru-RU" sz="2100" b="1" strike="noStrike" spc="-1">
                <a:solidFill>
                  <a:srgbClr val="FFFF00"/>
                </a:solidFill>
                <a:latin typeface="XO Oriel"/>
              </a:rPr>
              <a:t>Орнамент 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</a:rPr>
              <a:t>— узор, построенный на ритмическом повторении геометрических элементов, например, растительных или животных мотивов.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FF"/>
                </a:solidFill>
                <a:latin typeface="XO Oriel"/>
              </a:rPr>
              <a:t>    </a:t>
            </a:r>
            <a:r>
              <a:rPr lang="ru-RU" sz="2100" b="1" strike="noStrike" spc="-1">
                <a:solidFill>
                  <a:srgbClr val="FFFF00"/>
                </a:solidFill>
                <a:latin typeface="XO Oriel"/>
              </a:rPr>
              <a:t>Примитивы</a:t>
            </a:r>
            <a:r>
              <a:rPr lang="ru-RU" sz="2100" b="1" strike="noStrike" spc="-1">
                <a:solidFill>
                  <a:srgbClr val="FFFFFF"/>
                </a:solidFill>
                <a:latin typeface="XO Oriel"/>
              </a:rPr>
              <a:t> 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</a:rPr>
              <a:t>— базовые формы, на которых строится весь силуэт объекта и его внутренние элементы. Основные типы примитивов: шар (круг), куб (квадрат), цилиндр (прямоугольник), конус или пирамида (треугольник).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FF"/>
                </a:solidFill>
                <a:latin typeface="XO Oriel"/>
              </a:rPr>
              <a:t>    </a:t>
            </a:r>
            <a:r>
              <a:rPr lang="ru-RU" sz="2100" b="1" strike="noStrike" spc="-1">
                <a:solidFill>
                  <a:srgbClr val="FFFF00"/>
                </a:solidFill>
                <a:latin typeface="XO Oriel"/>
              </a:rPr>
              <a:t>Цветовая палитра и текстуры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</a:rPr>
              <a:t> — использование ограниченной цветовой палитры и текстур сосредотачивает внимание на главных элементах изображения.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Прямоугольник 167"/>
          <p:cNvSpPr/>
          <p:nvPr/>
        </p:nvSpPr>
        <p:spPr>
          <a:xfrm>
            <a:off x="3600000" y="540000"/>
            <a:ext cx="1439640" cy="3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00"/>
                </a:solidFill>
                <a:latin typeface="XO Oriel"/>
              </a:rPr>
              <a:t>Силуэт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69" name="Рисунок 168"/>
          <p:cNvPicPr/>
          <p:nvPr/>
        </p:nvPicPr>
        <p:blipFill>
          <a:blip r:embed="rId2" cstate="screen"/>
          <a:stretch/>
        </p:blipFill>
        <p:spPr>
          <a:xfrm>
            <a:off x="180000" y="1973880"/>
            <a:ext cx="3420720" cy="3426120"/>
          </a:xfrm>
          <a:prstGeom prst="rect">
            <a:avLst/>
          </a:prstGeom>
          <a:ln w="0">
            <a:noFill/>
          </a:ln>
        </p:spPr>
      </p:pic>
      <p:pic>
        <p:nvPicPr>
          <p:cNvPr id="170" name="Рисунок 169"/>
          <p:cNvPicPr/>
          <p:nvPr/>
        </p:nvPicPr>
        <p:blipFill>
          <a:blip r:embed="rId3" cstate="screen"/>
          <a:stretch/>
        </p:blipFill>
        <p:spPr>
          <a:xfrm>
            <a:off x="4023000" y="1916280"/>
            <a:ext cx="4977000" cy="3483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Прямоугольник 170"/>
          <p:cNvSpPr/>
          <p:nvPr/>
        </p:nvSpPr>
        <p:spPr>
          <a:xfrm>
            <a:off x="2340000" y="540000"/>
            <a:ext cx="4319640" cy="769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600" b="1" strike="noStrike" spc="-1">
                <a:solidFill>
                  <a:srgbClr val="FFFF00"/>
                </a:solidFill>
                <a:latin typeface="XO Oriel"/>
              </a:rPr>
              <a:t>Геометрические фигуры</a:t>
            </a:r>
            <a:r>
              <a:rPr lang="ru-RU" sz="2400" b="0" strike="noStrike" spc="-1">
                <a:solidFill>
                  <a:srgbClr val="FFFFFF"/>
                </a:solidFill>
                <a:latin typeface="XO Oriel"/>
              </a:rPr>
              <a:t> 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72" name="Рисунок 171"/>
          <p:cNvPicPr/>
          <p:nvPr/>
        </p:nvPicPr>
        <p:blipFill>
          <a:blip r:embed="rId2" cstate="screen"/>
          <a:srcRect/>
          <a:stretch/>
        </p:blipFill>
        <p:spPr>
          <a:xfrm>
            <a:off x="526680" y="2160000"/>
            <a:ext cx="2533320" cy="2728440"/>
          </a:xfrm>
          <a:prstGeom prst="rect">
            <a:avLst/>
          </a:prstGeom>
          <a:ln w="0">
            <a:noFill/>
          </a:ln>
        </p:spPr>
      </p:pic>
      <p:pic>
        <p:nvPicPr>
          <p:cNvPr id="173" name="Рисунок 172"/>
          <p:cNvPicPr/>
          <p:nvPr/>
        </p:nvPicPr>
        <p:blipFill>
          <a:blip r:embed="rId3" cstate="screen"/>
          <a:srcRect/>
          <a:stretch/>
        </p:blipFill>
        <p:spPr>
          <a:xfrm>
            <a:off x="3780360" y="1620000"/>
            <a:ext cx="4859640" cy="395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Picture 2" descr="https://gas-kvas.com/uploads/posts/2023-01/1674628098_gas-kvas-com-p-siluet-devushki-konturnii-risunok-50.jpg"/>
          <p:cNvPicPr/>
          <p:nvPr/>
        </p:nvPicPr>
        <p:blipFill>
          <a:blip r:embed="rId2" cstate="screen"/>
          <a:srcRect/>
          <a:stretch/>
        </p:blipFill>
        <p:spPr>
          <a:xfrm>
            <a:off x="5364000" y="1586880"/>
            <a:ext cx="3565800" cy="3093120"/>
          </a:xfrm>
          <a:prstGeom prst="rect">
            <a:avLst/>
          </a:prstGeom>
          <a:ln w="0">
            <a:noFill/>
          </a:ln>
        </p:spPr>
      </p:pic>
      <p:pic>
        <p:nvPicPr>
          <p:cNvPr id="175" name="Picture 4" descr="https://img.freepik.com/premium-vector/continuous-line-drawing-of-cute-cat-cat-one-line-drawing-minimalist-design_266639-2691.jpg"/>
          <p:cNvPicPr/>
          <p:nvPr/>
        </p:nvPicPr>
        <p:blipFill>
          <a:blip r:embed="rId3" cstate="screen"/>
          <a:srcRect/>
          <a:stretch/>
        </p:blipFill>
        <p:spPr>
          <a:xfrm>
            <a:off x="185400" y="1620000"/>
            <a:ext cx="3306600" cy="2949120"/>
          </a:xfrm>
          <a:prstGeom prst="rect">
            <a:avLst/>
          </a:prstGeom>
          <a:ln w="0">
            <a:noFill/>
          </a:ln>
        </p:spPr>
      </p:pic>
      <p:pic>
        <p:nvPicPr>
          <p:cNvPr id="176" name="Picture 6" descr="https://i.pinimg.com/736x/0b/86/3d/0b863d7d77eb951d09839c4519561f6d.jpg"/>
          <p:cNvPicPr/>
          <p:nvPr/>
        </p:nvPicPr>
        <p:blipFill>
          <a:blip r:embed="rId4" cstate="screen"/>
          <a:srcRect/>
          <a:stretch/>
        </p:blipFill>
        <p:spPr>
          <a:xfrm>
            <a:off x="3492000" y="3717000"/>
            <a:ext cx="2277720" cy="2949120"/>
          </a:xfrm>
          <a:prstGeom prst="rect">
            <a:avLst/>
          </a:prstGeom>
          <a:ln w="0">
            <a:noFill/>
          </a:ln>
        </p:spPr>
      </p:pic>
      <p:sp>
        <p:nvSpPr>
          <p:cNvPr id="177" name="Прямоугольник 176"/>
          <p:cNvSpPr/>
          <p:nvPr/>
        </p:nvSpPr>
        <p:spPr>
          <a:xfrm>
            <a:off x="3780000" y="540000"/>
            <a:ext cx="1620000" cy="53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600" b="1" strike="noStrike" spc="-1">
                <a:solidFill>
                  <a:srgbClr val="FFFF00"/>
                </a:solidFill>
                <a:latin typeface="XO Oriel"/>
              </a:rPr>
              <a:t>Линия</a:t>
            </a:r>
            <a:r>
              <a:rPr lang="ru-RU" sz="2200" b="0" strike="noStrike" spc="-1">
                <a:solidFill>
                  <a:srgbClr val="FFFFFF"/>
                </a:solidFill>
                <a:latin typeface="XO Oriel"/>
              </a:rPr>
              <a:t> </a:t>
            </a:r>
            <a:endParaRPr lang="ru-RU" sz="2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Прямоугольник 177"/>
          <p:cNvSpPr/>
          <p:nvPr/>
        </p:nvSpPr>
        <p:spPr>
          <a:xfrm>
            <a:off x="3420000" y="360000"/>
            <a:ext cx="2159640" cy="720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600" b="1" strike="noStrike" spc="-1">
                <a:solidFill>
                  <a:srgbClr val="FFFF00"/>
                </a:solidFill>
                <a:latin typeface="XO Oriel"/>
              </a:rPr>
              <a:t>Орнамент</a:t>
            </a:r>
            <a:endParaRPr lang="ru-RU" sz="26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79" name="Рисунок 178"/>
          <p:cNvPicPr/>
          <p:nvPr/>
        </p:nvPicPr>
        <p:blipFill>
          <a:blip r:embed="rId2" cstate="screen"/>
          <a:stretch/>
        </p:blipFill>
        <p:spPr>
          <a:xfrm>
            <a:off x="1440000" y="1260000"/>
            <a:ext cx="6300000" cy="5250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Прямоугольник 179"/>
          <p:cNvSpPr/>
          <p:nvPr/>
        </p:nvSpPr>
        <p:spPr>
          <a:xfrm>
            <a:off x="3420000" y="544680"/>
            <a:ext cx="2339640" cy="71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600" b="1" strike="noStrike" spc="-1">
                <a:solidFill>
                  <a:srgbClr val="FFFF00"/>
                </a:solidFill>
                <a:latin typeface="XO Oriel"/>
              </a:rPr>
              <a:t>Примитивы</a:t>
            </a:r>
            <a:endParaRPr lang="ru-RU" sz="26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81" name="Рисунок 180"/>
          <p:cNvPicPr/>
          <p:nvPr/>
        </p:nvPicPr>
        <p:blipFill>
          <a:blip r:embed="rId2" cstate="screen"/>
          <a:srcRect/>
          <a:stretch/>
        </p:blipFill>
        <p:spPr>
          <a:xfrm>
            <a:off x="180000" y="2165760"/>
            <a:ext cx="3960000" cy="3054240"/>
          </a:xfrm>
          <a:prstGeom prst="rect">
            <a:avLst/>
          </a:prstGeom>
          <a:ln w="0">
            <a:noFill/>
          </a:ln>
        </p:spPr>
      </p:pic>
      <p:pic>
        <p:nvPicPr>
          <p:cNvPr id="182" name="Рисунок 181"/>
          <p:cNvPicPr/>
          <p:nvPr/>
        </p:nvPicPr>
        <p:blipFill>
          <a:blip r:embed="rId3" cstate="screen"/>
          <a:srcRect l="15732" r="13328"/>
          <a:stretch/>
        </p:blipFill>
        <p:spPr>
          <a:xfrm>
            <a:off x="4500000" y="1620000"/>
            <a:ext cx="4499640" cy="4484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Прямоугольник 182"/>
          <p:cNvSpPr/>
          <p:nvPr/>
        </p:nvSpPr>
        <p:spPr>
          <a:xfrm>
            <a:off x="1980000" y="540000"/>
            <a:ext cx="5580000" cy="53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600" b="1" strike="noStrike" spc="-1">
                <a:solidFill>
                  <a:srgbClr val="FFFF00"/>
                </a:solidFill>
                <a:latin typeface="XO Oriel"/>
              </a:rPr>
              <a:t>Цветовая палитра и текстуры</a:t>
            </a:r>
            <a:endParaRPr lang="ru-RU" sz="26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84" name="Рисунок 183"/>
          <p:cNvPicPr/>
          <p:nvPr/>
        </p:nvPicPr>
        <p:blipFill>
          <a:blip r:embed="rId2" cstate="screen"/>
          <a:stretch/>
        </p:blipFill>
        <p:spPr>
          <a:xfrm>
            <a:off x="630000" y="1598400"/>
            <a:ext cx="7913520" cy="4521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Прямоугольник 184"/>
          <p:cNvSpPr/>
          <p:nvPr/>
        </p:nvSpPr>
        <p:spPr>
          <a:xfrm>
            <a:off x="180000" y="180000"/>
            <a:ext cx="8640000" cy="5940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</a:t>
            </a:r>
            <a:r>
              <a:rPr lang="ru-RU" sz="2100" b="1" strike="noStrike" spc="-1">
                <a:solidFill>
                  <a:srgbClr val="FFFFFF"/>
                </a:solidFill>
                <a:latin typeface="XO Oriel"/>
                <a:ea typeface="DejaVu Sans"/>
              </a:rPr>
              <a:t> </a:t>
            </a:r>
            <a:r>
              <a:rPr lang="ru-RU" sz="21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Основные приемы стилизации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DejaVu Sans"/>
              </a:rPr>
              <a:t>Преподаватель: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"Какие приемы помогают нам стилизовать природные формы?"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00"/>
                </a:solidFill>
                <a:latin typeface="XO Oriel"/>
                <a:ea typeface="DejaVu Sans"/>
              </a:rPr>
              <a:t>Упрощение и обобщение: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"Мы убираем мелкие детали, оставляем только самые характерные черты. Например, вместо множества лепестков рисуем несколько простых форм." (Показать примеры: реальный лист и его стилизованный вариант).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6D"/>
                </a:solidFill>
                <a:latin typeface="XO Oriel"/>
                <a:ea typeface="DejaVu Sans"/>
              </a:rPr>
              <a:t>У</a:t>
            </a:r>
            <a:r>
              <a:rPr lang="ru-RU" sz="20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прощение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— удаление второстепенных деталей, которые не влияют на восприятие образа.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Обобщение</a:t>
            </a:r>
            <a:r>
              <a:rPr lang="ru-RU" sz="1800" b="0" strike="noStrike" spc="-1">
                <a:solidFill>
                  <a:srgbClr val="FFFF00"/>
                </a:solidFill>
                <a:latin typeface="XO Oriel"/>
                <a:ea typeface="DejaVu Sans"/>
              </a:rPr>
              <a:t> 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— помогает упростить форму и восприятие. Обобщить можно подобные по форме или цвету предметы, малые формы в большие, целую форму до силуэта.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Декоративное преобразование: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"Добавляем узоры, ритм, симметрию. Можем изменить цвет, форму, сделать линии более плавными или, наоборот, угловатыми." (Показать примеры: народные росписи – хохлома, гжель, где цветы и листья очень декоративны).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</a:t>
            </a:r>
            <a:r>
              <a:rPr lang="ru-RU" sz="2000" b="0" strike="noStrike" spc="-1">
                <a:solidFill>
                  <a:srgbClr val="FFFF00"/>
                </a:solidFill>
                <a:latin typeface="XO Oriel"/>
                <a:ea typeface="DejaVu Sans"/>
              </a:rPr>
              <a:t> </a:t>
            </a:r>
            <a:r>
              <a:rPr lang="ru-RU" sz="20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Геометризация: 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"Превращаем природные формы в геометрические фигуры – круги, квадраты, треугольники, овалы."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Прямоугольник 185"/>
          <p:cNvSpPr/>
          <p:nvPr/>
        </p:nvSpPr>
        <p:spPr>
          <a:xfrm>
            <a:off x="0" y="3060000"/>
            <a:ext cx="8819640" cy="2160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FF"/>
                </a:solidFill>
                <a:latin typeface="XO Oriel"/>
              </a:rPr>
              <a:t>    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00"/>
                </a:solidFill>
                <a:latin typeface="XO Oriel"/>
              </a:rPr>
              <a:t>    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FF"/>
                </a:solidFill>
                <a:latin typeface="XO Oriel"/>
              </a:rPr>
              <a:t>    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180000" y="360000"/>
            <a:ext cx="8820000" cy="4534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000" b="1" strike="noStrike" spc="-1">
                <a:solidFill>
                  <a:srgbClr val="FFFF00"/>
                </a:solidFill>
                <a:latin typeface="XO Oriel"/>
                <a:ea typeface="DejaVu Sans"/>
              </a:rPr>
              <a:t>    Усиление выразительности (преувеличение):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"Подчеркиваем какую-то одну особенность объекта, делаем ее более заметной. Например, у птицы – пышный хвост, у цветка – необычная форма лепестков."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00"/>
                </a:solidFill>
                <a:latin typeface="XO Oriel"/>
                <a:ea typeface="DejaVu Sans"/>
              </a:rPr>
              <a:t>Ритм и повторение: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"Часто стилизованные элементы используются в орнаментах, где они повторяются, создавая красивый ритмичный узор."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Деформация</a:t>
            </a:r>
            <a:r>
              <a:rPr lang="ru-RU" sz="2000" b="0" strike="noStrike" spc="-1">
                <a:solidFill>
                  <a:srgbClr val="FFFF00"/>
                </a:solidFill>
                <a:latin typeface="XO Oriel"/>
                <a:ea typeface="DejaVu Sans"/>
              </a:rPr>
              <a:t> 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— игра с формой: её можно увеличить, уменьшить, разбить на составляющие, изменить их расположение и собрать по-новому.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00"/>
                </a:solidFill>
                <a:latin typeface="XO Oriel"/>
                <a:ea typeface="DejaVu Sans"/>
              </a:rPr>
              <a:t>Упрощение цветовых отношений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— все наблюдаемые в реальной форме оттенки, как правило, сводятся к нескольким цветам. Возможен и полный отказ от реального цвета.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Прямоугольник 128"/>
          <p:cNvSpPr/>
          <p:nvPr/>
        </p:nvSpPr>
        <p:spPr>
          <a:xfrm>
            <a:off x="180000" y="0"/>
            <a:ext cx="9000000" cy="729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100" b="1" strike="noStrike" spc="-1">
                <a:solidFill>
                  <a:srgbClr val="FFFF38"/>
                </a:solidFill>
                <a:latin typeface="XO Oriel"/>
                <a:ea typeface="DejaVu Sans"/>
              </a:rPr>
              <a:t>Цель урока: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Познакомить учащихся с понятием стилизации природных форм, научить видеть и передавать обобщенные, выразительные образы, развивать творческое мышление и художественный вкус.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1" strike="noStrike" spc="-1">
                <a:solidFill>
                  <a:srgbClr val="FFFF38"/>
                </a:solidFill>
                <a:latin typeface="XO Oriel"/>
                <a:ea typeface="DejaVu Sans"/>
              </a:rPr>
              <a:t>    Задачи урока: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Образовательные: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Дать определение понятию "стилизация", «трансформация».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Показать примеры стилизации природных форм в различных видах искусства (народное искусство, графика, дизайн, современное искусство).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Познакомить учащихся со средствами и приемами в стилизации.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Научить выделять основные, характерные черты природных объектов.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Обучить приемам упрощения, обобщения и декоративного преобразования природных форм.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Развивающие: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Развивать наблюдательность, внимание к деталям и общим закономерностям в природе.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Развивать пространственное мышление и композиционные навыки.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Стимулировать творческую фантазию и самостоятельность в поиске художественных решений.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Развивать умение анализировать и оценивать художественные работы.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Прямоугольник 187"/>
          <p:cNvSpPr/>
          <p:nvPr/>
        </p:nvSpPr>
        <p:spPr>
          <a:xfrm>
            <a:off x="2340000" y="360000"/>
            <a:ext cx="5399280" cy="539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00"/>
                </a:solidFill>
                <a:latin typeface="XO Oriel"/>
                <a:ea typeface="DejaVu Sans"/>
              </a:rPr>
              <a:t>Упрощение и обобщение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89" name="Рисунок 188"/>
          <p:cNvPicPr/>
          <p:nvPr/>
        </p:nvPicPr>
        <p:blipFill>
          <a:blip r:embed="rId2" cstate="screen"/>
          <a:stretch/>
        </p:blipFill>
        <p:spPr>
          <a:xfrm>
            <a:off x="2890440" y="2700000"/>
            <a:ext cx="5929560" cy="3959280"/>
          </a:xfrm>
          <a:prstGeom prst="rect">
            <a:avLst/>
          </a:prstGeom>
          <a:ln w="0">
            <a:noFill/>
          </a:ln>
        </p:spPr>
      </p:pic>
      <p:pic>
        <p:nvPicPr>
          <p:cNvPr id="190" name="Рисунок 189"/>
          <p:cNvPicPr/>
          <p:nvPr/>
        </p:nvPicPr>
        <p:blipFill>
          <a:blip r:embed="rId3" cstate="screen"/>
          <a:stretch/>
        </p:blipFill>
        <p:spPr>
          <a:xfrm>
            <a:off x="-539280" y="899280"/>
            <a:ext cx="4139280" cy="413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extBox 190"/>
          <p:cNvSpPr txBox="1"/>
          <p:nvPr/>
        </p:nvSpPr>
        <p:spPr>
          <a:xfrm>
            <a:off x="3420000" y="540000"/>
            <a:ext cx="2520000" cy="828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600" b="1" strike="noStrike" spc="-1">
                <a:solidFill>
                  <a:srgbClr val="FFFF00"/>
                </a:solidFill>
                <a:latin typeface="XO Oriel"/>
              </a:rPr>
              <a:t>Упрощение</a:t>
            </a:r>
            <a:endParaRPr lang="ru-RU" sz="26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92" name="Рисунок 191"/>
          <p:cNvPicPr/>
          <p:nvPr/>
        </p:nvPicPr>
        <p:blipFill>
          <a:blip r:embed="rId2" cstate="screen"/>
          <a:srcRect/>
          <a:stretch/>
        </p:blipFill>
        <p:spPr>
          <a:xfrm>
            <a:off x="1440000" y="1620000"/>
            <a:ext cx="6300000" cy="449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extBox 192"/>
          <p:cNvSpPr txBox="1"/>
          <p:nvPr/>
        </p:nvSpPr>
        <p:spPr>
          <a:xfrm>
            <a:off x="3240000" y="540000"/>
            <a:ext cx="2700000" cy="639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600" b="1" strike="noStrike" spc="-1">
                <a:solidFill>
                  <a:srgbClr val="FFFF00"/>
                </a:solidFill>
                <a:latin typeface="XO Oriel"/>
              </a:rPr>
              <a:t>Обобщение</a:t>
            </a:r>
            <a:endParaRPr lang="ru-RU" sz="26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94" name="Рисунок 193"/>
          <p:cNvPicPr/>
          <p:nvPr/>
        </p:nvPicPr>
        <p:blipFill>
          <a:blip r:embed="rId2" cstate="screen"/>
          <a:srcRect/>
          <a:stretch/>
        </p:blipFill>
        <p:spPr>
          <a:xfrm>
            <a:off x="360000" y="2340000"/>
            <a:ext cx="8546760" cy="2700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Прямоугольник 194"/>
          <p:cNvSpPr/>
          <p:nvPr/>
        </p:nvSpPr>
        <p:spPr>
          <a:xfrm>
            <a:off x="1980000" y="540000"/>
            <a:ext cx="5759280" cy="582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Декоративное преобразование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96" name="Рисунок 195"/>
          <p:cNvPicPr/>
          <p:nvPr/>
        </p:nvPicPr>
        <p:blipFill>
          <a:blip r:embed="rId2" cstate="screen"/>
          <a:stretch/>
        </p:blipFill>
        <p:spPr>
          <a:xfrm>
            <a:off x="1260000" y="4140000"/>
            <a:ext cx="6480000" cy="2411280"/>
          </a:xfrm>
          <a:prstGeom prst="rect">
            <a:avLst/>
          </a:prstGeom>
          <a:ln w="0">
            <a:noFill/>
          </a:ln>
        </p:spPr>
      </p:pic>
      <p:pic>
        <p:nvPicPr>
          <p:cNvPr id="197" name="Рисунок 196"/>
          <p:cNvPicPr/>
          <p:nvPr/>
        </p:nvPicPr>
        <p:blipFill>
          <a:blip r:embed="rId3" cstate="screen"/>
          <a:stretch/>
        </p:blipFill>
        <p:spPr>
          <a:xfrm>
            <a:off x="1260000" y="1800000"/>
            <a:ext cx="6464160" cy="1922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Прямоугольник 197"/>
          <p:cNvSpPr/>
          <p:nvPr/>
        </p:nvSpPr>
        <p:spPr>
          <a:xfrm>
            <a:off x="3240000" y="360000"/>
            <a:ext cx="2699280" cy="76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Геометризация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99" name="Рисунок 198"/>
          <p:cNvPicPr/>
          <p:nvPr/>
        </p:nvPicPr>
        <p:blipFill>
          <a:blip r:embed="rId2" cstate="screen"/>
          <a:stretch/>
        </p:blipFill>
        <p:spPr>
          <a:xfrm>
            <a:off x="1032840" y="1080000"/>
            <a:ext cx="7221240" cy="5408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Прямоугольник 199"/>
          <p:cNvSpPr/>
          <p:nvPr/>
        </p:nvSpPr>
        <p:spPr>
          <a:xfrm>
            <a:off x="2520000" y="180000"/>
            <a:ext cx="4499280" cy="76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00"/>
                </a:solidFill>
                <a:latin typeface="XO Oriel"/>
                <a:ea typeface="DejaVu Sans"/>
              </a:rPr>
              <a:t>Усиление выразительности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201" name="Рисунок 200"/>
          <p:cNvPicPr/>
          <p:nvPr/>
        </p:nvPicPr>
        <p:blipFill>
          <a:blip r:embed="rId2" cstate="screen"/>
          <a:srcRect/>
          <a:stretch/>
        </p:blipFill>
        <p:spPr>
          <a:xfrm>
            <a:off x="2160000" y="973080"/>
            <a:ext cx="5039280" cy="5686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Box 201"/>
          <p:cNvSpPr txBox="1"/>
          <p:nvPr/>
        </p:nvSpPr>
        <p:spPr>
          <a:xfrm>
            <a:off x="1080000" y="540000"/>
            <a:ext cx="7560000" cy="770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400" b="1" strike="noStrike" spc="-1">
                <a:solidFill>
                  <a:srgbClr val="FFFF00"/>
                </a:solidFill>
                <a:latin typeface="XO Oriel"/>
              </a:rPr>
              <a:t>Усиление выразительности (преувеличение)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203" name="Рисунок 202"/>
          <p:cNvPicPr/>
          <p:nvPr/>
        </p:nvPicPr>
        <p:blipFill>
          <a:blip r:embed="rId2" cstate="screen"/>
          <a:srcRect l="11884" r="15431"/>
          <a:stretch/>
        </p:blipFill>
        <p:spPr>
          <a:xfrm>
            <a:off x="5220000" y="1440000"/>
            <a:ext cx="3240000" cy="5254200"/>
          </a:xfrm>
          <a:prstGeom prst="rect">
            <a:avLst/>
          </a:prstGeom>
          <a:ln w="0">
            <a:noFill/>
          </a:ln>
        </p:spPr>
      </p:pic>
      <p:pic>
        <p:nvPicPr>
          <p:cNvPr id="204" name="Рисунок 203"/>
          <p:cNvPicPr/>
          <p:nvPr/>
        </p:nvPicPr>
        <p:blipFill>
          <a:blip r:embed="rId3" cstate="screen"/>
          <a:stretch/>
        </p:blipFill>
        <p:spPr>
          <a:xfrm>
            <a:off x="892080" y="2340000"/>
            <a:ext cx="3427920" cy="3479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Прямоугольник 204"/>
          <p:cNvSpPr/>
          <p:nvPr/>
        </p:nvSpPr>
        <p:spPr>
          <a:xfrm>
            <a:off x="2880000" y="540000"/>
            <a:ext cx="3239280" cy="42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00"/>
                </a:solidFill>
                <a:latin typeface="XO Oriel"/>
                <a:ea typeface="DejaVu Sans"/>
              </a:rPr>
              <a:t>Ритм и повторение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206" name="Рисунок 205"/>
          <p:cNvPicPr/>
          <p:nvPr/>
        </p:nvPicPr>
        <p:blipFill>
          <a:blip r:embed="rId2" cstate="screen"/>
          <a:stretch/>
        </p:blipFill>
        <p:spPr>
          <a:xfrm>
            <a:off x="693720" y="1834920"/>
            <a:ext cx="7779600" cy="3744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Box 206"/>
          <p:cNvSpPr txBox="1"/>
          <p:nvPr/>
        </p:nvSpPr>
        <p:spPr>
          <a:xfrm>
            <a:off x="3240000" y="540000"/>
            <a:ext cx="2700000" cy="828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600" b="1" strike="noStrike" spc="-1">
                <a:solidFill>
                  <a:srgbClr val="FFFF00"/>
                </a:solidFill>
                <a:latin typeface="XO Oriel"/>
              </a:rPr>
              <a:t>Деформация</a:t>
            </a:r>
            <a:r>
              <a:rPr lang="ru-RU" sz="2400" b="0" strike="noStrike" spc="-1">
                <a:solidFill>
                  <a:srgbClr val="FFFF00"/>
                </a:solidFill>
                <a:latin typeface="XO Oriel"/>
              </a:rPr>
              <a:t> 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208" name="Рисунок 207"/>
          <p:cNvPicPr/>
          <p:nvPr/>
        </p:nvPicPr>
        <p:blipFill>
          <a:blip r:embed="rId2" cstate="screen"/>
          <a:stretch/>
        </p:blipFill>
        <p:spPr>
          <a:xfrm>
            <a:off x="1204200" y="1614960"/>
            <a:ext cx="6840000" cy="4685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extBox 208"/>
          <p:cNvSpPr txBox="1"/>
          <p:nvPr/>
        </p:nvSpPr>
        <p:spPr>
          <a:xfrm>
            <a:off x="1800000" y="360000"/>
            <a:ext cx="5940000" cy="540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600" b="1" strike="noStrike" spc="-1">
                <a:solidFill>
                  <a:srgbClr val="FFFF00"/>
                </a:solidFill>
                <a:latin typeface="XO Oriel"/>
              </a:rPr>
              <a:t>Упрощение цветовых отношений</a:t>
            </a:r>
            <a:r>
              <a:rPr lang="ru-RU" sz="2400" b="0" strike="noStrike" spc="-1">
                <a:solidFill>
                  <a:srgbClr val="FFFFFF"/>
                </a:solidFill>
                <a:latin typeface="XO Oriel"/>
              </a:rPr>
              <a:t> 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210" name="Рисунок 209"/>
          <p:cNvPicPr/>
          <p:nvPr/>
        </p:nvPicPr>
        <p:blipFill>
          <a:blip r:embed="rId2" cstate="screen"/>
          <a:srcRect l="4158" t="3482" r="4168" b="5960"/>
          <a:stretch/>
        </p:blipFill>
        <p:spPr>
          <a:xfrm>
            <a:off x="2340000" y="1260000"/>
            <a:ext cx="4680000" cy="530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Прямоугольник 129"/>
          <p:cNvSpPr/>
          <p:nvPr/>
        </p:nvSpPr>
        <p:spPr>
          <a:xfrm>
            <a:off x="180000" y="540000"/>
            <a:ext cx="8818200" cy="1864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Воспитательные: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Воспитывать бережное отношение к природе и ее красоте.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Воспитывать аккуратность и трудолюбие при выполнении практической работы.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180000" y="2340000"/>
            <a:ext cx="8818200" cy="2597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Тип урока: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Комбинированный (объяснение нового материала, практическая работа, анализ).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Формы работы</a:t>
            </a:r>
            <a:r>
              <a:rPr lang="ru-RU" sz="2000" b="0" strike="noStrike" spc="-1">
                <a:solidFill>
                  <a:srgbClr val="FFFF38"/>
                </a:solidFill>
                <a:latin typeface="XO Oriel"/>
                <a:ea typeface="DejaVu Sans"/>
              </a:rPr>
              <a:t>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Фронтальная, индивидуальная.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Методы обучения:</a:t>
            </a: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Словесные (беседа, рассказ), наглядные (демонстрация иллюстраций, образцов), практические (упражнения, творческая работа).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Прямоугольник 210"/>
          <p:cNvSpPr/>
          <p:nvPr/>
        </p:nvSpPr>
        <p:spPr>
          <a:xfrm>
            <a:off x="180000" y="360000"/>
            <a:ext cx="8818200" cy="4905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</a:t>
            </a: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</a:t>
            </a:r>
            <a:r>
              <a:rPr lang="ru-RU" sz="2200" b="1" strike="noStrike" spc="-1">
                <a:solidFill>
                  <a:srgbClr val="FFFF00"/>
                </a:solidFill>
                <a:latin typeface="XO Oriel"/>
                <a:ea typeface="DejaVu Sans"/>
              </a:rPr>
              <a:t>5</a:t>
            </a:r>
            <a:r>
              <a:rPr lang="ru-RU" sz="2400" b="1" strike="noStrike" spc="-1">
                <a:solidFill>
                  <a:srgbClr val="FFFF00"/>
                </a:solidFill>
                <a:latin typeface="XO Oriel"/>
                <a:ea typeface="DejaVu Sans"/>
              </a:rPr>
              <a:t>. Алгоритм стилизации.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DejaVu Sans"/>
              </a:rPr>
              <a:t>    Преподаватель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: "Как же нам самим попробовать стилизовать форму?"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1. Выбрать объект: 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"Решите, что вы хотите стилизовать – цветок, бабочку, птицу?"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2. Изучить объект: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"Внимательно рассмотрите его. Какие у него самые характерные черты? Что делает его узнаваемым?"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3. Сделать наброски: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"Попробуйте нарисовать его несколько раз, упрощая, убирая детали."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</a:t>
            </a: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DejaVu Sans"/>
              </a:rPr>
              <a:t>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4. Выделить главное: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"Оставьте только основные линии и формы."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</a:t>
            </a: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DejaVu Sans"/>
              </a:rPr>
              <a:t>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5. Преобразовать: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"Подумайте, как можно изменить форму, добавить ритм, узор, сделать ее более декоративной или геометричной."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</a:t>
            </a: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DejaVu Sans"/>
              </a:rPr>
              <a:t>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6. Добавить цвет: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"Цвет тоже может быть стилизованным, не обязательно реалистичным."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Рисунок 211"/>
          <p:cNvPicPr/>
          <p:nvPr/>
        </p:nvPicPr>
        <p:blipFill>
          <a:blip r:embed="rId2" cstate="screen"/>
          <a:stretch/>
        </p:blipFill>
        <p:spPr>
          <a:xfrm>
            <a:off x="2300400" y="1080000"/>
            <a:ext cx="4539600" cy="5634000"/>
          </a:xfrm>
          <a:prstGeom prst="rect">
            <a:avLst/>
          </a:prstGeom>
          <a:ln w="0">
            <a:noFill/>
          </a:ln>
        </p:spPr>
      </p:pic>
      <p:sp>
        <p:nvSpPr>
          <p:cNvPr id="213" name="TextBox 212"/>
          <p:cNvSpPr txBox="1"/>
          <p:nvPr/>
        </p:nvSpPr>
        <p:spPr>
          <a:xfrm>
            <a:off x="2836440" y="180000"/>
            <a:ext cx="3503160" cy="610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4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Алгоритм стилизации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Рисунок 213"/>
          <p:cNvPicPr/>
          <p:nvPr/>
        </p:nvPicPr>
        <p:blipFill>
          <a:blip r:embed="rId2" cstate="screen"/>
          <a:srcRect l="9911"/>
          <a:stretch/>
        </p:blipFill>
        <p:spPr>
          <a:xfrm>
            <a:off x="1440000" y="1260000"/>
            <a:ext cx="6480000" cy="5394960"/>
          </a:xfrm>
          <a:prstGeom prst="rect">
            <a:avLst/>
          </a:prstGeom>
          <a:ln w="0">
            <a:noFill/>
          </a:ln>
        </p:spPr>
      </p:pic>
      <p:sp>
        <p:nvSpPr>
          <p:cNvPr id="215" name="TextBox 214"/>
          <p:cNvSpPr txBox="1"/>
          <p:nvPr/>
        </p:nvSpPr>
        <p:spPr>
          <a:xfrm>
            <a:off x="2836440" y="360000"/>
            <a:ext cx="3503160" cy="430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4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Алгоритм стилизации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Рисунок 215"/>
          <p:cNvPicPr/>
          <p:nvPr/>
        </p:nvPicPr>
        <p:blipFill>
          <a:blip r:embed="rId2" cstate="screen"/>
          <a:srcRect/>
          <a:stretch/>
        </p:blipFill>
        <p:spPr>
          <a:xfrm>
            <a:off x="1260000" y="1356120"/>
            <a:ext cx="6660000" cy="5303880"/>
          </a:xfrm>
          <a:prstGeom prst="rect">
            <a:avLst/>
          </a:prstGeom>
          <a:ln w="0">
            <a:noFill/>
          </a:ln>
        </p:spPr>
      </p:pic>
      <p:sp>
        <p:nvSpPr>
          <p:cNvPr id="217" name="TextBox 216"/>
          <p:cNvSpPr txBox="1"/>
          <p:nvPr/>
        </p:nvSpPr>
        <p:spPr>
          <a:xfrm>
            <a:off x="2836440" y="360000"/>
            <a:ext cx="3503160" cy="430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4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Алгоритм стилизации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Рисунок 217"/>
          <p:cNvPicPr/>
          <p:nvPr/>
        </p:nvPicPr>
        <p:blipFill>
          <a:blip r:embed="rId2" cstate="screen"/>
          <a:srcRect/>
          <a:stretch/>
        </p:blipFill>
        <p:spPr>
          <a:xfrm>
            <a:off x="180000" y="2160000"/>
            <a:ext cx="8692200" cy="3659040"/>
          </a:xfrm>
          <a:prstGeom prst="rect">
            <a:avLst/>
          </a:prstGeom>
          <a:ln w="0">
            <a:noFill/>
          </a:ln>
        </p:spPr>
      </p:pic>
      <p:sp>
        <p:nvSpPr>
          <p:cNvPr id="219" name="TextBox 218"/>
          <p:cNvSpPr txBox="1"/>
          <p:nvPr/>
        </p:nvSpPr>
        <p:spPr>
          <a:xfrm>
            <a:off x="2836440" y="360000"/>
            <a:ext cx="3503160" cy="540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400" b="1" strike="noStrike" spc="-1">
                <a:solidFill>
                  <a:srgbClr val="FFFF00"/>
                </a:solidFill>
                <a:latin typeface="XO Oriel"/>
                <a:ea typeface="DejaVu Sans"/>
              </a:rPr>
              <a:t>Алгоритм стилизации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Прямоугольник 219"/>
          <p:cNvSpPr/>
          <p:nvPr/>
        </p:nvSpPr>
        <p:spPr>
          <a:xfrm>
            <a:off x="180000" y="360000"/>
            <a:ext cx="8818200" cy="4348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00"/>
                </a:solidFill>
                <a:latin typeface="XO Oriel"/>
                <a:ea typeface="DejaVu Sans"/>
              </a:rPr>
              <a:t>IV. Практическая работа.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200" b="1" strike="noStrike" spc="-1">
                <a:solidFill>
                  <a:srgbClr val="FFFFFF"/>
                </a:solidFill>
                <a:latin typeface="XO Oriel"/>
                <a:ea typeface="DejaVu Sans"/>
              </a:rPr>
              <a:t>1. Постановка задачи:</a:t>
            </a:r>
            <a:endParaRPr lang="ru-RU" sz="22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Преподаватель: "А теперь пришло время попробовать себя в роли художника - стилизатора. Сегодня мы будем стилизовать природные формы. Ваша задача - не просто скопировать тот или иной объект, а преобразить, сделать его более декоративным, выразительным, используя приемы, о которых мы сегодня говорили."</a:t>
            </a:r>
            <a:endParaRPr lang="ru-RU" sz="22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"Помните: мы упрощаем, обобщаем, изменяем форму. Главное - чтобы ваш объект оставался узнаваемым, но при этом приобрел новый, художественный вид."</a:t>
            </a:r>
            <a:endParaRPr lang="ru-RU" sz="22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Прямоугольник 1"/>
          <p:cNvSpPr/>
          <p:nvPr/>
        </p:nvSpPr>
        <p:spPr>
          <a:xfrm>
            <a:off x="395640" y="260640"/>
            <a:ext cx="8565840" cy="173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                     </a:t>
            </a:r>
            <a:r>
              <a:rPr lang="ru-RU" sz="3200" b="1" strike="noStrike" spc="-1">
                <a:solidFill>
                  <a:srgbClr val="FFFF38"/>
                </a:solidFill>
                <a:latin typeface="Book Antiqua"/>
                <a:ea typeface="DejaVu Sans"/>
              </a:rPr>
              <a:t>Практическая работа</a:t>
            </a:r>
            <a:r>
              <a:rPr lang="ru-RU" sz="2800" b="1" strike="noStrike" spc="-1">
                <a:solidFill>
                  <a:srgbClr val="FFFF38"/>
                </a:solidFill>
                <a:latin typeface="Book Antiqua"/>
                <a:ea typeface="DejaVu Sans"/>
              </a:rPr>
              <a:t>     </a:t>
            </a:r>
            <a:r>
              <a:rPr lang="ru-RU" sz="2800" b="1" strike="noStrike" spc="-1">
                <a:solidFill>
                  <a:srgbClr val="FFFFFF"/>
                </a:solidFill>
                <a:latin typeface="Book Antiqua"/>
                <a:ea typeface="DejaVu Sans"/>
              </a:rPr>
              <a:t>                          </a:t>
            </a:r>
            <a:r>
              <a:rPr lang="ru-RU" sz="2400" b="1" strike="noStrike" spc="-1">
                <a:solidFill>
                  <a:srgbClr val="FFFFFF"/>
                </a:solidFill>
                <a:latin typeface="Book Antiqua"/>
                <a:ea typeface="DejaVu Sans"/>
              </a:rPr>
              <a:t>Выполни</a:t>
            </a:r>
            <a:r>
              <a:rPr lang="ru-RU" sz="24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ть стилизованный рисунок растения. Материал: бумага 1/4 листа, карандаш, гуашь, кисть или гелевая  ручка.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222" name="Рисунок 221"/>
          <p:cNvPicPr/>
          <p:nvPr/>
        </p:nvPicPr>
        <p:blipFill>
          <a:blip r:embed="rId2" cstate="screen"/>
          <a:stretch/>
        </p:blipFill>
        <p:spPr>
          <a:xfrm>
            <a:off x="180000" y="2340000"/>
            <a:ext cx="3960000" cy="3960000"/>
          </a:xfrm>
          <a:prstGeom prst="rect">
            <a:avLst/>
          </a:prstGeom>
          <a:ln w="0">
            <a:noFill/>
          </a:ln>
        </p:spPr>
      </p:pic>
      <p:pic>
        <p:nvPicPr>
          <p:cNvPr id="223" name="Рисунок 222"/>
          <p:cNvPicPr/>
          <p:nvPr/>
        </p:nvPicPr>
        <p:blipFill>
          <a:blip r:embed="rId3" cstate="screen"/>
          <a:srcRect/>
          <a:stretch/>
        </p:blipFill>
        <p:spPr>
          <a:xfrm>
            <a:off x="4680000" y="2324160"/>
            <a:ext cx="4291560" cy="3960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TextBox 1"/>
          <p:cNvSpPr/>
          <p:nvPr/>
        </p:nvSpPr>
        <p:spPr>
          <a:xfrm>
            <a:off x="395640" y="0"/>
            <a:ext cx="8493840" cy="1918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6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                </a:t>
            </a:r>
            <a:r>
              <a:rPr lang="ru-RU" sz="3200" b="1" strike="noStrike" spc="-1">
                <a:solidFill>
                  <a:srgbClr val="FFFF38"/>
                </a:solidFill>
                <a:latin typeface="Book Antiqua"/>
                <a:ea typeface="DejaVu Sans"/>
              </a:rPr>
              <a:t>Практическая работа</a:t>
            </a:r>
            <a:r>
              <a:rPr lang="ru-RU" sz="3200" b="0" strike="noStrike" spc="-1">
                <a:solidFill>
                  <a:srgbClr val="FFFF38"/>
                </a:solidFill>
                <a:latin typeface="Book Antiqua"/>
                <a:ea typeface="DejaVu Sans"/>
              </a:rPr>
              <a:t> </a:t>
            </a:r>
            <a:r>
              <a:rPr lang="ru-RU" sz="3600" b="0" strike="noStrike" spc="-1">
                <a:solidFill>
                  <a:srgbClr val="FFFF38"/>
                </a:solidFill>
                <a:latin typeface="Book Antiqua"/>
                <a:ea typeface="DejaVu Sans"/>
              </a:rPr>
              <a:t>     </a:t>
            </a:r>
            <a:r>
              <a:rPr lang="ru-RU" sz="36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                </a:t>
            </a:r>
            <a:r>
              <a:rPr lang="ru-RU" sz="24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Выполнить стилизованный рисунок животного. Материал: бумага 1/4 листа, карандаш, тушь, гуашь, гелевая ручка.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225" name="Рисунок 224"/>
          <p:cNvPicPr/>
          <p:nvPr/>
        </p:nvPicPr>
        <p:blipFill>
          <a:blip r:embed="rId2" cstate="screen"/>
          <a:srcRect r="-6243"/>
          <a:stretch/>
        </p:blipFill>
        <p:spPr>
          <a:xfrm>
            <a:off x="1543320" y="2256840"/>
            <a:ext cx="6119640" cy="1623600"/>
          </a:xfrm>
          <a:prstGeom prst="rect">
            <a:avLst/>
          </a:prstGeom>
          <a:ln w="0">
            <a:noFill/>
          </a:ln>
        </p:spPr>
      </p:pic>
      <p:pic>
        <p:nvPicPr>
          <p:cNvPr id="226" name="Рисунок 225"/>
          <p:cNvPicPr/>
          <p:nvPr/>
        </p:nvPicPr>
        <p:blipFill>
          <a:blip r:embed="rId3" cstate="screen"/>
          <a:srcRect/>
          <a:stretch/>
        </p:blipFill>
        <p:spPr>
          <a:xfrm>
            <a:off x="1080360" y="4320360"/>
            <a:ext cx="7019640" cy="215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extBox 1"/>
          <p:cNvSpPr/>
          <p:nvPr/>
        </p:nvSpPr>
        <p:spPr>
          <a:xfrm>
            <a:off x="360000" y="0"/>
            <a:ext cx="8782200" cy="213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6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                 </a:t>
            </a:r>
            <a:r>
              <a:rPr lang="ru-RU" sz="3200" b="1" strike="noStrike" spc="-1">
                <a:solidFill>
                  <a:srgbClr val="FFFF38"/>
                </a:solidFill>
                <a:latin typeface="Book Antiqua"/>
                <a:ea typeface="DejaVu Sans"/>
              </a:rPr>
              <a:t>Практическая работа</a:t>
            </a:r>
            <a:r>
              <a:rPr lang="ru-RU" sz="3200" b="0" strike="noStrike" spc="-1">
                <a:solidFill>
                  <a:srgbClr val="FFFF38"/>
                </a:solidFill>
                <a:latin typeface="Book Antiqua"/>
                <a:ea typeface="DejaVu Sans"/>
              </a:rPr>
              <a:t>  </a:t>
            </a:r>
            <a:r>
              <a:rPr lang="ru-RU" sz="32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                       </a:t>
            </a:r>
            <a:r>
              <a:rPr lang="ru-RU" sz="22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Создать стилизованный художественный образ  животного из геометрических фигур, используя круг, квадрат, треугольник и их производные.  Материал: 1/4 листа, карандаш, тушь, гуашь, гелевая ручка.</a:t>
            </a:r>
            <a:endParaRPr lang="ru-RU" sz="2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28" name="AutoShape 10"/>
          <p:cNvSpPr/>
          <p:nvPr/>
        </p:nvSpPr>
        <p:spPr>
          <a:xfrm>
            <a:off x="155520" y="-144360"/>
            <a:ext cx="301680" cy="301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endParaRPr lang="ru-RU" sz="1800" b="0" strike="noStrike" spc="-1">
              <a:solidFill>
                <a:srgbClr val="FFFFFF"/>
              </a:solidFill>
              <a:latin typeface="Book Antiqua"/>
              <a:ea typeface="DejaVu Sans"/>
            </a:endParaRPr>
          </a:p>
        </p:txBody>
      </p:sp>
      <p:pic>
        <p:nvPicPr>
          <p:cNvPr id="229" name="Picture 20" descr="https://i.pinimg.com/originals/35/60/c8/3560c8efb3968a63ce906c60df5bf83e.jpg"/>
          <p:cNvPicPr/>
          <p:nvPr/>
        </p:nvPicPr>
        <p:blipFill>
          <a:blip r:embed="rId2" cstate="screen"/>
          <a:srcRect t="9748" b="5023"/>
          <a:stretch/>
        </p:blipFill>
        <p:spPr>
          <a:xfrm>
            <a:off x="1260000" y="2340000"/>
            <a:ext cx="6769800" cy="4326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extBox 1"/>
          <p:cNvSpPr/>
          <p:nvPr/>
        </p:nvSpPr>
        <p:spPr>
          <a:xfrm>
            <a:off x="395640" y="180000"/>
            <a:ext cx="8493840" cy="1918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6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                </a:t>
            </a:r>
            <a:r>
              <a:rPr lang="ru-RU" sz="3200" b="1" strike="noStrike" spc="-1">
                <a:solidFill>
                  <a:srgbClr val="FFFF38"/>
                </a:solidFill>
                <a:latin typeface="Book Antiqua"/>
                <a:ea typeface="DejaVu Sans"/>
              </a:rPr>
              <a:t>Практическая работа</a:t>
            </a:r>
            <a:r>
              <a:rPr lang="ru-RU" sz="3200" b="0" strike="noStrike" spc="-1">
                <a:solidFill>
                  <a:srgbClr val="FFFF38"/>
                </a:solidFill>
                <a:latin typeface="Book Antiqua"/>
                <a:ea typeface="DejaVu Sans"/>
              </a:rPr>
              <a:t>  </a:t>
            </a:r>
            <a:r>
              <a:rPr lang="ru-RU" sz="36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                    </a:t>
            </a:r>
            <a:r>
              <a:rPr lang="ru-RU" sz="2400" b="0" strike="noStrike" spc="-1">
                <a:solidFill>
                  <a:srgbClr val="FFFFFF"/>
                </a:solidFill>
                <a:latin typeface="Book Antiqua"/>
                <a:ea typeface="DejaVu Sans"/>
              </a:rPr>
              <a:t> Выполнить стилизованный рисунок фигуры человека. Материал: бумага 1/4 листа, карандаш, тушь, гуашь, гелевая ручка.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31" name="AutoShape 10"/>
          <p:cNvSpPr/>
          <p:nvPr/>
        </p:nvSpPr>
        <p:spPr>
          <a:xfrm>
            <a:off x="155520" y="-144360"/>
            <a:ext cx="301680" cy="301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FFFFFF"/>
              </a:solidFill>
              <a:latin typeface="Book Antiqua"/>
              <a:ea typeface="DejaVu Sans"/>
            </a:endParaRPr>
          </a:p>
        </p:txBody>
      </p:sp>
      <p:pic>
        <p:nvPicPr>
          <p:cNvPr id="232" name="Рисунок 231"/>
          <p:cNvPicPr/>
          <p:nvPr/>
        </p:nvPicPr>
        <p:blipFill>
          <a:blip r:embed="rId2" cstate="screen"/>
          <a:srcRect/>
          <a:stretch/>
        </p:blipFill>
        <p:spPr>
          <a:xfrm>
            <a:off x="180000" y="2742120"/>
            <a:ext cx="8820000" cy="2588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Прямоугольник 131"/>
          <p:cNvSpPr/>
          <p:nvPr/>
        </p:nvSpPr>
        <p:spPr>
          <a:xfrm>
            <a:off x="180000" y="540000"/>
            <a:ext cx="8469360" cy="53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200" b="1" strike="noStrike" spc="-1">
                <a:solidFill>
                  <a:srgbClr val="FFFF38"/>
                </a:solidFill>
                <a:latin typeface="XO Oriel"/>
                <a:ea typeface="DejaVu Sans"/>
              </a:rPr>
              <a:t>Оборудование:</a:t>
            </a:r>
            <a:endParaRPr lang="ru-RU" sz="22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100" b="1" strike="noStrike" spc="-1">
                <a:solidFill>
                  <a:srgbClr val="FFFF38"/>
                </a:solidFill>
                <a:latin typeface="XO Oriel"/>
                <a:ea typeface="DejaVu Sans"/>
              </a:rPr>
              <a:t>Для учителя: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Мультимедийный проектор, экран.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Презентация с примерами стилизации природных форм.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Образцы стилизованных изображений растений, животных, птиц.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Доска, мел/маркеры.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100" b="1" strike="noStrike" spc="-1">
                <a:solidFill>
                  <a:srgbClr val="FFFF38"/>
                </a:solidFill>
                <a:latin typeface="XO Oriel"/>
                <a:ea typeface="DejaVu Sans"/>
              </a:rPr>
              <a:t>Для учащихся: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Альбомы или листы бумаги формата А4.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Линейки.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Простые карандаши разной твердости и мягкости.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Ластики.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Гуашевые краски, кисти или гелевые ручки (по выбору).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Прямоугольник 232"/>
          <p:cNvSpPr/>
          <p:nvPr/>
        </p:nvSpPr>
        <p:spPr>
          <a:xfrm>
            <a:off x="180000" y="180000"/>
            <a:ext cx="8818200" cy="566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200" b="1" strike="noStrike" spc="-1">
                <a:solidFill>
                  <a:srgbClr val="FFFF38"/>
                </a:solidFill>
                <a:latin typeface="XO Oriel"/>
                <a:ea typeface="DejaVu Sans"/>
              </a:rPr>
              <a:t>V. Подведение итогов урока.</a:t>
            </a:r>
            <a:endParaRPr lang="ru-RU" sz="22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Microsoft YaHei"/>
              </a:rPr>
              <a:t>    Преподаватель: "Итак, давайте вспомним, о чем мы сегодня говорили.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Microsoft YaHei"/>
              </a:rPr>
              <a:t>Что такое стилизация?" (Ответы: упрощение, обобщение, декоративное преобразование природных форм).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Microsoft YaHei"/>
              </a:rPr>
              <a:t>    "Для чего художники используют стилизацию?" (Ответы: для создания орнаментов, логотипов, иллюстраций, для придания выразительности).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Microsoft YaHei"/>
              </a:rPr>
              <a:t>   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Microsoft YaHei"/>
              </a:rPr>
              <a:t>    Преподаватель: "Сегодня вы не только узнали новый художественный прием, но и научились видеть красоту природы по-новому, преобразовывать ее, вкладывая в работу свою фантазию и воображение. Это очень ценный навык для любого творческого человека."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Microsoft YaHei"/>
              </a:rPr>
              <a:t> "Спасибо всем за активную работу и прекрасные рисунки."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Microsoft YaHei"/>
              </a:rPr>
              <a:t>    </a:t>
            </a:r>
            <a:r>
              <a:rPr lang="ru-RU" sz="2100" b="1" strike="noStrike" spc="-1">
                <a:solidFill>
                  <a:srgbClr val="FFFF38"/>
                </a:solidFill>
                <a:latin typeface="XO Oriel"/>
                <a:ea typeface="Microsoft YaHei"/>
              </a:rPr>
              <a:t>VI. Домашнее задание.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Microsoft YaHei"/>
              </a:rPr>
              <a:t> Стилизовать один объект, например, птицу или животное, используя те приемы, которые мы сегодня освоили.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Прямоугольник 233"/>
          <p:cNvSpPr/>
          <p:nvPr/>
        </p:nvSpPr>
        <p:spPr>
          <a:xfrm>
            <a:off x="360000" y="360000"/>
            <a:ext cx="8458200" cy="74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DejaVu Sans"/>
              </a:rPr>
              <a:t>Используемая литература: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Акимов И., Клименко В. «О природе таланта», т. 1, М.: Просвещение, 1994;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Виноградова Г. Г. «Изобразительное искусство в школе», М.: Просвещение, 1990;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Косминская Б. В., Халезова Н. Б. «Основы изобразительного искусства и методика руководства изобразительной деятельностью детей», М.: Просвещение, 1987;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Логвиненко Г. М. «Декоративная композиция», учебное пособие для вузов, М.: Владос, 2005;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Поровская Г. А. «Стилизация природных форм в декоративно-прикладном искусстве», учебно-методическое пособие для студентов специальности «Изобразительное искусство», Великий Новгород: Новгородский гос. ун-т имени Ярослава Мудрого, 2010;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Стародуб К. И. «Рисунок и живопись: от реалистического изображения к условно-стилизованному», учебное пособие, Ростов н/Д.: Феникс, 2011.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Прямоугольник 132"/>
          <p:cNvSpPr/>
          <p:nvPr/>
        </p:nvSpPr>
        <p:spPr>
          <a:xfrm>
            <a:off x="180000" y="540000"/>
            <a:ext cx="8818200" cy="303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200" b="1" strike="noStrike" spc="-1">
                <a:solidFill>
                  <a:srgbClr val="FFFF38"/>
                </a:solidFill>
                <a:latin typeface="XO Oriel"/>
                <a:ea typeface="DejaVu Sans"/>
              </a:rPr>
              <a:t>Мотивация:</a:t>
            </a:r>
            <a:endParaRPr lang="ru-RU" sz="22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"Сегодня мы узнаем, как можно преобразить природные формы, делая их более выразительными, декоративными и даже волшебными. Мы научимся этому приему, который называется стилизация."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1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"Посмотрите вокруг: стилизованные изображения встречаются повсюду – на одежде, в книгах, на логотипах, в архитектуре. Это очень важный и интересный прием в искусстве и дизайне."</a:t>
            </a:r>
            <a:endParaRPr lang="ru-RU" sz="21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34" name="Рисунок 133"/>
          <p:cNvPicPr/>
          <p:nvPr/>
        </p:nvPicPr>
        <p:blipFill>
          <a:blip r:embed="rId2" cstate="screen"/>
          <a:srcRect/>
          <a:stretch/>
        </p:blipFill>
        <p:spPr>
          <a:xfrm>
            <a:off x="897480" y="4287600"/>
            <a:ext cx="7380720" cy="1470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Прямоугольник 134"/>
          <p:cNvSpPr/>
          <p:nvPr/>
        </p:nvSpPr>
        <p:spPr>
          <a:xfrm>
            <a:off x="180000" y="0"/>
            <a:ext cx="8818200" cy="721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Ход урока: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    I. Организационный момент.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Приветствие учащихся.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Проверка готовности к уроку (наличие материалов, учебных принадлежностей).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Создание позитивного настроя.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Преподаватель: "Здравствуйте, ребята! Сегодня у нас интересный урок, мы сегодня познакомимся с такими понятиями как «стилизация», «трансформация» . Мы будем учиться видеть и изображать привычные вещи по-новому и создавать из них интересные преобразования природных форм."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II. Актуализация знаний и мотивация.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Беседа: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"Ребята, что вас окружает в природе? Какие формы вы видите вокруг себя?" (Ответы: деревья, цветы, листья, животные, птицы и т.д.)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"Все ли эти формы одинаковые? Чем они отличаются?" (Ответы: размер, цвет, форма, детализация).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DejaVu Sans"/>
              </a:rPr>
              <a:t>    "А как вы думаете, художники всегда рисуют природу так как видят? Или иногда они что-то меняют, упрощают, придумывают?" (Ответы: меняют, упрощают, придумывают).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Прямоугольник 135"/>
          <p:cNvSpPr/>
          <p:nvPr/>
        </p:nvSpPr>
        <p:spPr>
          <a:xfrm>
            <a:off x="360000" y="540000"/>
            <a:ext cx="8638200" cy="4248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DejaVu Sans"/>
              </a:rPr>
              <a:t>  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DejaVu Sans"/>
              </a:rPr>
              <a:t>III. Изучение нового материала.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Microsoft YaHei"/>
              </a:rPr>
              <a:t>    </a:t>
            </a:r>
            <a:r>
              <a:rPr lang="ru-RU" sz="2000" b="1" strike="noStrike" spc="-1">
                <a:solidFill>
                  <a:srgbClr val="FFFF38"/>
                </a:solidFill>
                <a:latin typeface="XO Oriel"/>
                <a:ea typeface="Microsoft YaHei"/>
              </a:rPr>
              <a:t>1. Что такое стилизация?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Microsoft YaHei"/>
              </a:rPr>
              <a:t> 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Microsoft YaHei"/>
              </a:rPr>
              <a:t>    Преподаватель: "Стилизация – это художественный прием, при котором реальный объект (например, цветок, птица, животное) преобразуется, упрощается, обобщается, чтобы стать более выразительным, декоративным или соответствовать определенному стилю. Мы не просто копируем природу, а переосмысливаем ее, выделяя главное и отбрасывая лишнее."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Microsoft YaHei"/>
              </a:rPr>
              <a:t>    "Представьте, что вы хотите нарисовать цветок для красивой открытки. Будете ли вы вырисовывать каждую жилку на лепестке? Скорее всего, нет. Вы постараетесь передать его характер, его красоту, но более просто и понятно."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/>
          </p:nvPr>
        </p:nvSpPr>
        <p:spPr>
          <a:xfrm>
            <a:off x="457200" y="360000"/>
            <a:ext cx="8226360" cy="2877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89500" lnSpcReduction="20000"/>
          </a:bodyPr>
          <a:lstStyle/>
          <a:p>
            <a:pPr marL="129240" indent="0" algn="just">
              <a:spcBef>
                <a:spcPts val="660"/>
              </a:spcBef>
              <a:buNone/>
              <a:tabLst>
                <a:tab pos="0" algn="l"/>
              </a:tabLst>
            </a:pPr>
            <a:r>
              <a:rPr lang="ru-RU" sz="2800" b="1" strike="noStrike" spc="-1">
                <a:solidFill>
                  <a:srgbClr val="FFFFFF"/>
                </a:solidFill>
                <a:latin typeface="Book Antiqua"/>
              </a:rPr>
              <a:t>    </a:t>
            </a:r>
            <a:r>
              <a:rPr lang="ru-RU" sz="3200" b="1" strike="noStrike" spc="-1">
                <a:solidFill>
                  <a:srgbClr val="FFFF38"/>
                </a:solidFill>
                <a:latin typeface="Book Antiqua"/>
              </a:rPr>
              <a:t>Стилизация</a:t>
            </a:r>
            <a:r>
              <a:rPr lang="ru-RU" sz="2800" b="0" strike="noStrike" spc="-1">
                <a:solidFill>
                  <a:srgbClr val="FFFFFF"/>
                </a:solidFill>
                <a:latin typeface="Book Antiqua"/>
              </a:rPr>
              <a:t> происходит от французского stylisation, style – стиль.</a:t>
            </a: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  <a:p>
            <a:pPr marL="129240" indent="0" algn="just">
              <a:spcBef>
                <a:spcPts val="660"/>
              </a:spcBef>
              <a:buNone/>
              <a:tabLst>
                <a:tab pos="0" algn="l"/>
              </a:tabLst>
            </a:pPr>
            <a:r>
              <a:rPr lang="ru-RU" sz="2800" b="0" strike="noStrike" spc="-1">
                <a:solidFill>
                  <a:srgbClr val="FFFFFF"/>
                </a:solidFill>
                <a:latin typeface="Book Antiqua"/>
              </a:rPr>
              <a:t>   </a:t>
            </a:r>
            <a:r>
              <a:rPr lang="ru-RU" sz="3200" b="1" strike="noStrike" spc="-1">
                <a:solidFill>
                  <a:srgbClr val="FFFF38"/>
                </a:solidFill>
                <a:latin typeface="Book Antiqua"/>
              </a:rPr>
              <a:t>Стилизация в искусстве</a:t>
            </a:r>
            <a:r>
              <a:rPr lang="ru-RU" sz="2800" b="0" strike="noStrike" spc="-1">
                <a:solidFill>
                  <a:srgbClr val="FFFFFF"/>
                </a:solidFill>
                <a:latin typeface="Book Antiqua"/>
              </a:rPr>
              <a:t> – это процесс придания творческому произведению черт другого стиля. В изобразительном искусстве при помощи данного приема предметы либо фигуры обретают упрощенные формы. </a:t>
            </a: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  <a:p>
            <a:pPr marL="129240" indent="0" algn="just">
              <a:spcBef>
                <a:spcPts val="660"/>
              </a:spcBef>
              <a:buNone/>
              <a:tabLst>
                <a:tab pos="0" algn="l"/>
              </a:tabLst>
            </a:pPr>
            <a:r>
              <a:rPr lang="ru-RU" sz="2800" b="0" strike="noStrike" spc="-1">
                <a:solidFill>
                  <a:srgbClr val="FFFFFF"/>
                </a:solidFill>
                <a:latin typeface="Book Antiqua"/>
              </a:rPr>
              <a:t>  </a:t>
            </a: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  <a:p>
            <a:pPr marL="129240" indent="0">
              <a:lnSpc>
                <a:spcPct val="100000"/>
              </a:lnSpc>
              <a:spcBef>
                <a:spcPts val="561"/>
              </a:spcBef>
              <a:buNone/>
              <a:tabLst>
                <a:tab pos="0" algn="l"/>
              </a:tabLst>
            </a:pP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38" name="Picture 2" descr="https://coolsen.ru/wp-content/uploads/2021/12/175-20211204_191232-2048x1549.jpg"/>
          <p:cNvPicPr/>
          <p:nvPr/>
        </p:nvPicPr>
        <p:blipFill>
          <a:blip r:embed="rId2" cstate="screen"/>
          <a:srcRect/>
          <a:stretch/>
        </p:blipFill>
        <p:spPr>
          <a:xfrm>
            <a:off x="1547640" y="3484080"/>
            <a:ext cx="5973480" cy="2993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Апекс">
  <a:themeElements>
    <a:clrScheme name="Кнопка">
      <a:dk1>
        <a:srgbClr val="000000"/>
      </a:dk1>
      <a:lt1>
        <a:srgbClr val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Кнопка">
      <a:dk1>
        <a:srgbClr val="000000"/>
      </a:dk1>
      <a:lt1>
        <a:srgbClr val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пекс">
  <a:themeElements>
    <a:clrScheme name="Кнопка">
      <a:dk1>
        <a:srgbClr val="000000"/>
      </a:dk1>
      <a:lt1>
        <a:srgbClr val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1566</TotalTime>
  <Words>2156</Words>
  <Application>Microsoft Office PowerPoint</Application>
  <PresentationFormat>Экран (4:3)</PresentationFormat>
  <Paragraphs>171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51</vt:i4>
      </vt:variant>
    </vt:vector>
  </HeadingPairs>
  <TitlesOfParts>
    <vt:vector size="54" baseType="lpstr">
      <vt:lpstr>Апекс</vt:lpstr>
      <vt:lpstr>Апекс</vt:lpstr>
      <vt:lpstr>Апекс</vt:lpstr>
      <vt:lpstr>Методическая разработка урока для студентов специальности 12655 «Исполнитель художественно - оформительских работ» по предмету «основы композиции и дизайна» на тему: «Стилизация природных форм»</vt:lpstr>
      <vt:lpstr>Стилизация природных форм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Трансформация</vt:lpstr>
      <vt:lpstr>Приемы трансформации</vt:lpstr>
      <vt:lpstr>Трансформация природных форм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Стилизация природных форм</dc:title>
  <dc:creator>adm</dc:creator>
  <cp:lastModifiedBy>Admin_1</cp:lastModifiedBy>
  <cp:revision>350</cp:revision>
  <dcterms:created xsi:type="dcterms:W3CDTF">2018-10-07T12:16:33Z</dcterms:created>
  <dcterms:modified xsi:type="dcterms:W3CDTF">2026-01-26T12:36:14Z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36</vt:i4>
  </property>
</Properties>
</file>