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2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70" r:id="rId12"/>
    <p:sldId id="272" r:id="rId13"/>
    <p:sldId id="273" r:id="rId14"/>
    <p:sldId id="274" r:id="rId15"/>
    <p:sldId id="275" r:id="rId16"/>
    <p:sldId id="276" r:id="rId17"/>
    <p:sldId id="294" r:id="rId18"/>
    <p:sldId id="295" r:id="rId19"/>
    <p:sldId id="296" r:id="rId20"/>
    <p:sldId id="29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17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BA5A3-A6C7-4957-B637-CB0C448DA760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BC840C-A6D5-4FC3-8B49-6138BA87CF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962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C840C-A6D5-4FC3-8B49-6138BA87CFEF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594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C840C-A6D5-4FC3-8B49-6138BA87CFEF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885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5211-3F8E-415A-B024-7245BFDA917A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6989-8043-425D-8B7E-61AC4517A05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0315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5211-3F8E-415A-B024-7245BFDA917A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6989-8043-425D-8B7E-61AC4517A0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27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5211-3F8E-415A-B024-7245BFDA917A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6989-8043-425D-8B7E-61AC4517A0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818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5211-3F8E-415A-B024-7245BFDA917A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6989-8043-425D-8B7E-61AC4517A0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625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5211-3F8E-415A-B024-7245BFDA917A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6989-8043-425D-8B7E-61AC4517A05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2477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5211-3F8E-415A-B024-7245BFDA917A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6989-8043-425D-8B7E-61AC4517A0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352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5211-3F8E-415A-B024-7245BFDA917A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6989-8043-425D-8B7E-61AC4517A0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903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5211-3F8E-415A-B024-7245BFDA917A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6989-8043-425D-8B7E-61AC4517A0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142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5211-3F8E-415A-B024-7245BFDA917A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6989-8043-425D-8B7E-61AC4517A0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483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09815211-3F8E-415A-B024-7245BFDA917A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EC6989-8043-425D-8B7E-61AC4517A0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494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5211-3F8E-415A-B024-7245BFDA917A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6989-8043-425D-8B7E-61AC4517A0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426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9815211-3F8E-415A-B024-7245BFDA917A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1EC6989-8043-425D-8B7E-61AC4517A05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9298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175852" cy="585791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/>
              </a:rPr>
              <a:t/>
            </a:r>
            <a:br>
              <a:rPr lang="ru-RU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/>
              </a:rPr>
            </a:br>
            <a:r>
              <a:rPr lang="ru-RU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/>
              </a:rPr>
              <a:t/>
            </a:r>
            <a:br>
              <a:rPr lang="ru-RU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/>
              </a:rPr>
            </a:br>
            <a:r>
              <a:rPr lang="ru-RU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/>
              </a:rPr>
              <a:t/>
            </a:r>
            <a:br>
              <a:rPr lang="ru-RU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/>
              </a:rPr>
            </a:br>
            <a:r>
              <a:rPr lang="ru-RU" sz="40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/>
              </a:rPr>
              <a:t>Диагностика результатов дополнительной общеобразовательной программы</a:t>
            </a:r>
            <a:br>
              <a:rPr lang="ru-RU" sz="40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/>
              </a:rPr>
            </a:br>
            <a:r>
              <a:rPr lang="ru-RU" sz="40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/>
              </a:rPr>
              <a:t/>
            </a:r>
            <a:br>
              <a:rPr lang="ru-RU" sz="40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/>
              </a:rPr>
            </a:br>
            <a:r>
              <a:rPr lang="ru-RU" sz="4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/>
              </a:rPr>
              <a:t> </a:t>
            </a:r>
            <a:br>
              <a:rPr lang="ru-RU" sz="4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/>
              </a:rPr>
            </a:br>
            <a:r>
              <a:rPr lang="ru-RU" sz="2000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/>
              </a:rPr>
              <a:t>МБОУДО «ДДТ» </a:t>
            </a:r>
            <a:r>
              <a:rPr lang="ru-RU" sz="200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/>
              </a:rPr>
              <a:t>– </a:t>
            </a:r>
            <a:r>
              <a:rPr lang="ru-RU" sz="200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/>
              </a:rPr>
              <a:t>методист, </a:t>
            </a:r>
            <a:r>
              <a:rPr lang="ru-RU" sz="2000" dirty="0" err="1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/>
              </a:rPr>
              <a:t>Синкевич</a:t>
            </a:r>
            <a:r>
              <a:rPr lang="ru-RU" sz="2000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/>
              </a:rPr>
              <a:t> Ю.К.</a:t>
            </a: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16632"/>
            <a:ext cx="3000048" cy="1910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22960" y="286605"/>
            <a:ext cx="7349440" cy="83814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педагогической диагностики: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1500174"/>
            <a:ext cx="603378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</a:t>
            </a:r>
          </a:p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эксперимент </a:t>
            </a:r>
          </a:p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</a:t>
            </a:r>
          </a:p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</a:t>
            </a:r>
          </a:p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Интервью </a:t>
            </a:r>
          </a:p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Опрос </a:t>
            </a:r>
          </a:p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 </a:t>
            </a:r>
          </a:p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«Неоконченное предложение» </a:t>
            </a:r>
          </a:p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продуктов деятельности </a:t>
            </a:r>
          </a:p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защите научно – исследовательских проектов </a:t>
            </a:r>
          </a:p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статистических данных </a:t>
            </a:r>
          </a:p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Рейтинговая  система оценки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Рисунок 3" descr="октябрь17 2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6012160" y="1844824"/>
            <a:ext cx="2928958" cy="4357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Показатели оценки результатов образовательной деятельности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Личностные достижения</a:t>
            </a:r>
          </a:p>
          <a:p>
            <a:pPr lvl="0"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(выражающие изменения    личностных качеств ребёнка           под влиянием занятий в данном творческом объединении,                         студии, секции)</a:t>
            </a:r>
            <a:endParaRPr lang="ru-RU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lvl="0"/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Учебные достижения</a:t>
            </a:r>
          </a:p>
          <a:p>
            <a:pPr lvl="0"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(фиксирующие предметные и 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общеучебные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знания, умения, навыки, приобретенные в процессе освоения дополнительной общеобразовательной программы)</a:t>
            </a:r>
            <a:endParaRPr lang="ru-RU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Формы фиксирования и обобщения                                 достижений учащихся: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lnSpc>
                <a:spcPct val="130000"/>
              </a:lnSpc>
            </a:pP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дневник педагогических наблюдений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</a:p>
          <a:p>
            <a:pPr>
              <a:lnSpc>
                <a:spcPct val="130000"/>
              </a:lnSpc>
            </a:pPr>
            <a:r>
              <a:rPr 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диагностические карты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</a:p>
          <a:p>
            <a:pPr>
              <a:lnSpc>
                <a:spcPct val="130000"/>
              </a:lnSpc>
            </a:pP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зачетные и личные </a:t>
            </a:r>
          </a:p>
          <a:p>
            <a:pPr>
              <a:lnSpc>
                <a:spcPct val="130000"/>
              </a:lnSpc>
            </a:pP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учебные книжки.</a:t>
            </a:r>
          </a:p>
          <a:p>
            <a:pPr lvl="0" algn="ctr">
              <a:lnSpc>
                <a:spcPct val="130000"/>
              </a:lnSpc>
            </a:pP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30000"/>
              </a:lnSpc>
            </a:pP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30000"/>
              </a:lnSpc>
            </a:pP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30000"/>
              </a:lnSpc>
            </a:pP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30000"/>
              </a:lnSpc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 descr="imgpreview (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0232" y="1839447"/>
            <a:ext cx="2376264" cy="4541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Успешное проведение диагностики возможно при выполнении следующих условий: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 algn="just">
              <a:buNone/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Четко определить цель диагностики.</a:t>
            </a:r>
          </a:p>
          <a:p>
            <a:pPr algn="just">
              <a:buNone/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 соответствии с целью определить объекты диагностики. </a:t>
            </a:r>
          </a:p>
          <a:p>
            <a:pPr lvl="0" algn="just">
              <a:buNone/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 соответствии с выделенными объектами подобрать систему конкретных методик. </a:t>
            </a:r>
          </a:p>
          <a:p>
            <a:pPr algn="just">
              <a:buNone/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Определить условия их использования применительно к конкретному случаю. Как правило, диагностика должна проводиться в естественных условиях учебно-воспитательного процесса .</a:t>
            </a:r>
          </a:p>
          <a:p>
            <a:pPr lvl="0" algn="just">
              <a:buNone/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Выделить направления анализа получаемых данных.</a:t>
            </a:r>
            <a:endParaRPr lang="ru-RU" sz="20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lvl="0" algn="just">
              <a:buNone/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Изучать развитие всех обучающихся без исключения (желательно).</a:t>
            </a:r>
            <a:endParaRPr lang="ru-RU" sz="20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lvl="0" algn="just">
              <a:buNone/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Проводить диагностику систематически по каждому из параметров развития обучающихся (в случае невозможности проведения диагностики какого-либо обучающегося, например, из-за болезни или по другим причинам, провести ее в самое ближайшее время в максимально приближенных условиях, ни в коем случае не пропуская)</a:t>
            </a:r>
            <a:endParaRPr lang="ru-RU" sz="2000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5572140"/>
            <a:ext cx="657228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14290"/>
            <a:ext cx="803012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8. Исследовать каждого обучающегося на протяжении всех лет его обучения (желательно) </a:t>
            </a: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857232"/>
            <a:ext cx="78146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Изучать личность учащегося комплексно, то есть охватывать все основные стороны развития обучающихся</a:t>
            </a:r>
          </a:p>
          <a:p>
            <a:pPr lvl="0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916832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Определить реальные достижения обучающегося с учетом его возраста, генетической предрасположенности, условий жизни и особенностей воспитания </a:t>
            </a:r>
          </a:p>
          <a:p>
            <a:pPr lvl="0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3042670"/>
            <a:ext cx="81741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Учесть, что результаты диагностики и возможности ребенка могут не совпадать с диагностической нормой. Различные методики - лишь предварительная ориентировка в уровне развития. </a:t>
            </a:r>
          </a:p>
          <a:p>
            <a:pPr lvl="0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4221088"/>
            <a:ext cx="83187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Оценивать результаты диагностики того или иного обучающегося путем их сопоставления с результатами предыдущих диагностических проверок того же учащегося, отслеживая характер и величину его продвижения в развитии. Оценивать усилия самого обучающегося в учебной деятельности и самовоспитании. </a:t>
            </a: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42852"/>
            <a:ext cx="84627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 У детей, выявленных к отставанию, опережению в развитии или соответствию своему возрасту по тем или иным параметрам, определить индивидуальные особенности и наметить оптимальные условия для развития каждого. </a:t>
            </a:r>
          </a:p>
          <a:p>
            <a:pPr lvl="0"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265335"/>
            <a:ext cx="85341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 В ходе диагностики выявлять не только актуальный уровень развития той или иной индивидуальной особенности, но и учитывать возможную “зону ближайшего развития”.</a:t>
            </a:r>
          </a:p>
          <a:p>
            <a:pPr lvl="0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178532"/>
            <a:ext cx="83901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 Корректировать недостатки, опираясь на достоинства обучающегося.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84" y="2742257"/>
            <a:ext cx="8530698" cy="34122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Чем же отличается контроль от диагностики? </a:t>
            </a:r>
            <a:endParaRPr lang="ru-RU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4000"/>
              </a:lnSpc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Чем же отличается контроль от диагностики? 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Разъяснение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4013016" cy="3286760"/>
          </a:xfrm>
        </p:spPr>
        <p:txBody>
          <a:bodyPr>
            <a:normAutofit/>
          </a:bodyPr>
          <a:lstStyle/>
          <a:p>
            <a:pPr>
              <a:lnSpc>
                <a:spcPct val="114000"/>
              </a:lnSpc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Традиционный контроль ЗУН лишь констатирует результаты, не объясняя их происхождение. </a:t>
            </a:r>
            <a:r>
              <a:rPr lang="ru-RU" dirty="0" smtClean="0">
                <a:solidFill>
                  <a:srgbClr val="FF0000"/>
                </a:solidFill>
              </a:rPr>
              <a:t>Диагностика не только обеспечивает фиксирование результатов, но и способствует выявлению предпосылок, условий и результатов педагогического процесса в целях его оптимизации.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04665"/>
            <a:ext cx="7467168" cy="1008112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Georgia" panose="02040502050405020303" pitchFamily="18" charset="0"/>
              </a:rPr>
              <a:t>ПРИЛОЖЕНИЕ 1</a:t>
            </a:r>
            <a:br>
              <a:rPr lang="ru-RU" sz="2000" b="1" dirty="0" smtClean="0">
                <a:latin typeface="Georgia" panose="02040502050405020303" pitchFamily="18" charset="0"/>
              </a:rPr>
            </a:br>
            <a:r>
              <a:rPr lang="ru-RU" sz="2000" b="1" dirty="0" smtClean="0">
                <a:latin typeface="Georgia" panose="02040502050405020303" pitchFamily="18" charset="0"/>
              </a:rPr>
              <a:t>Диагностическая </a:t>
            </a:r>
            <a:r>
              <a:rPr lang="ru-RU" sz="2000" b="1" dirty="0">
                <a:latin typeface="Georgia" panose="02040502050405020303" pitchFamily="18" charset="0"/>
              </a:rPr>
              <a:t>карта уровня освоения программы </a:t>
            </a:r>
            <a:r>
              <a:rPr lang="ru-RU" sz="2000" b="1" dirty="0" smtClean="0">
                <a:latin typeface="Georgia" panose="02040502050405020303" pitchFamily="18" charset="0"/>
              </a:rPr>
              <a:t>«_______________»</a:t>
            </a:r>
            <a:r>
              <a:rPr lang="ru-RU" sz="2000" dirty="0">
                <a:latin typeface="Georgia" panose="02040502050405020303" pitchFamily="18" charset="0"/>
              </a:rPr>
              <a:t/>
            </a:r>
            <a:br>
              <a:rPr lang="ru-RU" sz="2000" dirty="0">
                <a:latin typeface="Georgia" panose="02040502050405020303" pitchFamily="18" charset="0"/>
              </a:rPr>
            </a:br>
            <a:r>
              <a:rPr lang="ru-RU" sz="2000" dirty="0">
                <a:latin typeface="Georgia" panose="02040502050405020303" pitchFamily="18" charset="0"/>
              </a:rPr>
              <a:t>№ группы </a:t>
            </a:r>
            <a:r>
              <a:rPr lang="ru-RU" sz="2000" b="1" dirty="0">
                <a:latin typeface="Georgia" panose="02040502050405020303" pitchFamily="18" charset="0"/>
              </a:rPr>
              <a:t>_______4________,</a:t>
            </a:r>
            <a:r>
              <a:rPr lang="ru-RU" sz="2000" dirty="0">
                <a:latin typeface="Georgia" panose="02040502050405020303" pitchFamily="18" charset="0"/>
              </a:rPr>
              <a:t> год обучения </a:t>
            </a:r>
            <a:r>
              <a:rPr lang="ru-RU" sz="2000" b="1" dirty="0" smtClean="0">
                <a:latin typeface="Georgia" panose="02040502050405020303" pitchFamily="18" charset="0"/>
              </a:rPr>
              <a:t>_____,</a:t>
            </a:r>
            <a:r>
              <a:rPr lang="ru-RU" sz="2000" dirty="0" smtClean="0">
                <a:latin typeface="Georgia" panose="02040502050405020303" pitchFamily="18" charset="0"/>
              </a:rPr>
              <a:t> </a:t>
            </a:r>
            <a:br>
              <a:rPr lang="ru-RU" sz="2000" dirty="0" smtClean="0">
                <a:latin typeface="Georgia" panose="02040502050405020303" pitchFamily="18" charset="0"/>
              </a:rPr>
            </a:br>
            <a:r>
              <a:rPr lang="ru-RU" sz="2000" b="1" dirty="0" smtClean="0">
                <a:latin typeface="Georgia" panose="02040502050405020303" pitchFamily="18" charset="0"/>
              </a:rPr>
              <a:t>2021-2022</a:t>
            </a:r>
            <a:r>
              <a:rPr lang="ru-RU" sz="2000" dirty="0" smtClean="0">
                <a:latin typeface="Georgia" panose="02040502050405020303" pitchFamily="18" charset="0"/>
              </a:rPr>
              <a:t>______ </a:t>
            </a:r>
            <a:r>
              <a:rPr lang="ru-RU" sz="2000" dirty="0">
                <a:latin typeface="Georgia" panose="02040502050405020303" pitchFamily="18" charset="0"/>
              </a:rPr>
              <a:t>учебный год</a:t>
            </a:r>
            <a:r>
              <a:rPr lang="ru-RU" sz="800" dirty="0"/>
              <a:t/>
            </a:r>
            <a:br>
              <a:rPr lang="ru-RU" sz="800" dirty="0"/>
            </a:br>
            <a:r>
              <a:rPr lang="ru-RU" sz="800" dirty="0"/>
              <a:t> 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67544" y="5480982"/>
            <a:ext cx="820891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0153003"/>
              </p:ext>
            </p:extLst>
          </p:nvPr>
        </p:nvGraphicFramePr>
        <p:xfrm>
          <a:off x="827088" y="1952032"/>
          <a:ext cx="7539037" cy="233102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04552"/>
                <a:gridCol w="1971228"/>
                <a:gridCol w="460888"/>
                <a:gridCol w="999313"/>
                <a:gridCol w="845864"/>
                <a:gridCol w="919064"/>
                <a:gridCol w="919064"/>
                <a:gridCol w="919064"/>
              </a:tblGrid>
              <a:tr h="179583">
                <a:tc row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п.п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Фамилия, имя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R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обуч.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Начало года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95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 программы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92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актёр.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способности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сцен. речь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сцен. движ.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выступление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балов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583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Гутова Софья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583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kern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Живаева</a:t>
                      </a:r>
                      <a:r>
                        <a:rPr lang="ru-RU" sz="1000" b="1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Алёна </a:t>
                      </a:r>
                      <a:endParaRPr lang="ru-RU" sz="900" b="1" kern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583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Мащенко </a:t>
                      </a:r>
                      <a:r>
                        <a:rPr lang="ru-RU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Юлалия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583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Пряникова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Анастасия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583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Самойлова Анна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583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Сосна Анна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583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Фёдорова Вероника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583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Яковлева Анастасия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583">
                <a:tc gridSpan="7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560" marR="58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Заголовок 1"/>
          <p:cNvSpPr txBox="1">
            <a:spLocks/>
          </p:cNvSpPr>
          <p:nvPr/>
        </p:nvSpPr>
        <p:spPr>
          <a:xfrm>
            <a:off x="827088" y="4509120"/>
            <a:ext cx="7478495" cy="151216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5600" b="1" dirty="0" smtClean="0">
                <a:latin typeface="Georgia" panose="02040502050405020303" pitchFamily="18" charset="0"/>
              </a:rPr>
              <a:t>максимальное кол. б. -20 баллов,</a:t>
            </a:r>
          </a:p>
          <a:p>
            <a:pPr algn="just"/>
            <a:endParaRPr lang="ru-RU" sz="5600" b="1" dirty="0" smtClean="0">
              <a:latin typeface="Georgia" panose="02040502050405020303" pitchFamily="18" charset="0"/>
            </a:endParaRPr>
          </a:p>
          <a:p>
            <a:pPr algn="just"/>
            <a:r>
              <a:rPr lang="ru-RU" sz="5600" b="1" dirty="0" smtClean="0">
                <a:latin typeface="Georgia" panose="02040502050405020303" pitchFamily="18" charset="0"/>
              </a:rPr>
              <a:t> общее макс. – 160 баллов (макс. кол. * кол. обучающихся)</a:t>
            </a:r>
          </a:p>
          <a:p>
            <a:pPr algn="just"/>
            <a:endParaRPr lang="ru-RU" sz="5600" b="1" dirty="0" smtClean="0">
              <a:latin typeface="Georgia" panose="02040502050405020303" pitchFamily="18" charset="0"/>
            </a:endParaRPr>
          </a:p>
          <a:p>
            <a:pPr algn="just"/>
            <a:r>
              <a:rPr lang="ru-RU" sz="5600" b="1" dirty="0" smtClean="0">
                <a:latin typeface="Georgia" panose="02040502050405020303" pitchFamily="18" charset="0"/>
              </a:rPr>
              <a:t>160-100%</a:t>
            </a:r>
          </a:p>
          <a:p>
            <a:pPr algn="just"/>
            <a:r>
              <a:rPr lang="ru-RU" sz="5600" b="1" dirty="0" smtClean="0">
                <a:latin typeface="Georgia" panose="02040502050405020303" pitchFamily="18" charset="0"/>
              </a:rPr>
              <a:t>124 –х%</a:t>
            </a:r>
          </a:p>
          <a:p>
            <a:pPr algn="just"/>
            <a:endParaRPr lang="ru-RU" sz="5600" b="1" dirty="0" smtClean="0">
              <a:latin typeface="Georgia" panose="02040502050405020303" pitchFamily="18" charset="0"/>
            </a:endParaRPr>
          </a:p>
          <a:p>
            <a:pPr algn="just"/>
            <a:r>
              <a:rPr lang="ru-RU" sz="5600" b="1" dirty="0" smtClean="0">
                <a:latin typeface="Georgia" panose="02040502050405020303" pitchFamily="18" charset="0"/>
              </a:rPr>
              <a:t>считаем пропорцию  - </a:t>
            </a:r>
            <a:r>
              <a:rPr lang="ru-RU" sz="5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124*100/160=77,5%</a:t>
            </a:r>
          </a:p>
          <a:p>
            <a:pPr algn="just"/>
            <a:r>
              <a:rPr lang="ru-RU" sz="5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(процент качества освоения дополнительной общеразвивающей программы)</a:t>
            </a:r>
          </a:p>
          <a:p>
            <a:pPr algn="just"/>
            <a:endParaRPr lang="ru-RU" sz="56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algn="just"/>
            <a:r>
              <a:rPr lang="ru-RU" sz="5600" dirty="0">
                <a:solidFill>
                  <a:srgbClr val="FF0000"/>
                </a:solidFill>
              </a:rPr>
              <a:t>В Приложении </a:t>
            </a:r>
            <a:r>
              <a:rPr lang="ru-RU" sz="5600" dirty="0" smtClean="0">
                <a:solidFill>
                  <a:srgbClr val="FF0000"/>
                </a:solidFill>
              </a:rPr>
              <a:t>1 диагностическая </a:t>
            </a:r>
            <a:r>
              <a:rPr lang="ru-RU" sz="5600" dirty="0">
                <a:solidFill>
                  <a:srgbClr val="FF0000"/>
                </a:solidFill>
              </a:rPr>
              <a:t>карта 1 полугодия</a:t>
            </a:r>
            <a:r>
              <a:rPr lang="ru-RU" sz="5600" dirty="0" smtClean="0">
                <a:solidFill>
                  <a:srgbClr val="FF0000"/>
                </a:solidFill>
              </a:rPr>
              <a:t>, </a:t>
            </a:r>
            <a:r>
              <a:rPr lang="ru-RU" sz="5600" dirty="0">
                <a:solidFill>
                  <a:srgbClr val="FF0000"/>
                </a:solidFill>
              </a:rPr>
              <a:t>но предлагаем второй вариант, см. Приложение 2</a:t>
            </a:r>
          </a:p>
          <a:p>
            <a:endParaRPr lang="ru-RU" sz="20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r>
              <a:rPr lang="ru-RU" sz="800" dirty="0" smtClean="0"/>
              <a:t/>
            </a:r>
            <a:br>
              <a:rPr lang="ru-RU" sz="800" dirty="0" smtClean="0"/>
            </a:br>
            <a:r>
              <a:rPr lang="ru-RU" sz="800" dirty="0" smtClean="0"/>
              <a:t> 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34361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600" b="1" dirty="0" smtClean="0">
                <a:latin typeface="Georgia" panose="02040502050405020303" pitchFamily="18" charset="0"/>
              </a:rPr>
              <a:t>В диагностической карте указаны 1,2 полугодие, а также за % весь учебный год                 </a:t>
            </a:r>
            <a:r>
              <a:rPr lang="ru-RU" sz="1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( он должен быть обязательно).</a:t>
            </a:r>
            <a:r>
              <a:rPr lang="ru-RU" sz="1600" b="1" dirty="0" smtClean="0">
                <a:latin typeface="Georgia" panose="02040502050405020303" pitchFamily="18" charset="0"/>
              </a:rPr>
              <a:t/>
            </a:r>
            <a:br>
              <a:rPr lang="ru-RU" sz="1600" b="1" dirty="0" smtClean="0">
                <a:latin typeface="Georgia" panose="02040502050405020303" pitchFamily="18" charset="0"/>
              </a:rPr>
            </a:br>
            <a:r>
              <a:rPr lang="ru-RU" sz="1600" b="1" dirty="0" smtClean="0">
                <a:latin typeface="Georgia" panose="02040502050405020303" pitchFamily="18" charset="0"/>
              </a:rPr>
              <a:t>% качества освоения ДОП просчитан, это очень удобно экономит ваше время.</a:t>
            </a:r>
            <a:br>
              <a:rPr lang="ru-RU" sz="1600" b="1" dirty="0" smtClean="0">
                <a:latin typeface="Georgia" panose="02040502050405020303" pitchFamily="18" charset="0"/>
              </a:rPr>
            </a:br>
            <a:r>
              <a:rPr lang="ru-RU" sz="1600" b="1" dirty="0" smtClean="0">
                <a:latin typeface="Georgia" panose="02040502050405020303" pitchFamily="18" charset="0"/>
              </a:rPr>
              <a:t>Расчет можно проводить в баллах , а потом перевести в процент, здесь сразу процент.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8082367"/>
              </p:ext>
            </p:extLst>
          </p:nvPr>
        </p:nvGraphicFramePr>
        <p:xfrm>
          <a:off x="684216" y="1436016"/>
          <a:ext cx="7848594" cy="447536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38874"/>
                <a:gridCol w="948275"/>
                <a:gridCol w="406745"/>
                <a:gridCol w="406745"/>
                <a:gridCol w="372810"/>
                <a:gridCol w="372810"/>
                <a:gridCol w="338874"/>
                <a:gridCol w="338874"/>
                <a:gridCol w="338874"/>
                <a:gridCol w="338874"/>
                <a:gridCol w="338874"/>
                <a:gridCol w="338874"/>
                <a:gridCol w="338874"/>
                <a:gridCol w="338874"/>
                <a:gridCol w="338874"/>
                <a:gridCol w="338874"/>
                <a:gridCol w="338874"/>
                <a:gridCol w="338874"/>
                <a:gridCol w="338874"/>
                <a:gridCol w="338874"/>
                <a:gridCol w="258099"/>
              </a:tblGrid>
              <a:tr h="118725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№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п/п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Список детей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Знание основных терминов в оригами, квиллинге, аппликации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Знание базовых форм в оригами, базовых техник в квиллинге, видов аппликации 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Умение следовать устным инструкциям 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Создавать изделия пользуясь инструкционными картами и схемами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Развитие мелкой моторики рук и глазомера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Самостоятельное создание композиций с изделиями, выполненными в технике оригами, аппликация, квиллинг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Творческий подход к выполнению работы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Овладение навыками культуры труда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% качества освоения ДОП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7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25.12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30.05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25.12.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30.05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25.12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30.05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25.12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30.05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25.12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30.05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25.12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30.05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25.12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30.05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25.12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30.05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effectLst/>
                        </a:rPr>
                        <a:t>25.12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30.05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год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 anchor="ctr"/>
                </a:tc>
              </a:tr>
              <a:tr h="1451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1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0">
                          <a:effectLst/>
                        </a:rPr>
                        <a:t>Баздуков В.</a:t>
                      </a:r>
                      <a:endParaRPr lang="ru-RU" sz="800" b="1" ker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3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3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3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73%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80%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77%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</a:tr>
              <a:tr h="1451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2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0">
                          <a:effectLst/>
                        </a:rPr>
                        <a:t>Борутенко Е.</a:t>
                      </a:r>
                      <a:endParaRPr lang="ru-RU" sz="800" b="1" ker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80%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80%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80%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</a:tr>
              <a:tr h="1451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3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0">
                          <a:effectLst/>
                        </a:rPr>
                        <a:t>Важенина А.</a:t>
                      </a:r>
                      <a:endParaRPr lang="ru-RU" sz="800" b="1" ker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3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78%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90%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84%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</a:tr>
              <a:tr h="1451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Вильгош Е.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3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80%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85%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83%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</a:tr>
              <a:tr h="1451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Козлова С.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3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3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3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73%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80%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77%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</a:tr>
              <a:tr h="1451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6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0">
                          <a:effectLst/>
                        </a:rPr>
                        <a:t>Кунева Е.</a:t>
                      </a:r>
                      <a:endParaRPr lang="ru-RU" sz="800" b="1" ker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80%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88%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84%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</a:tr>
              <a:tr h="1451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7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0">
                          <a:effectLst/>
                        </a:rPr>
                        <a:t>Лебедева М.</a:t>
                      </a:r>
                      <a:endParaRPr lang="ru-RU" sz="800" b="1" ker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3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78%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95%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87%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</a:tr>
              <a:tr h="1451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8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0">
                          <a:effectLst/>
                        </a:rPr>
                        <a:t>Плотникова М.</a:t>
                      </a:r>
                      <a:endParaRPr lang="ru-RU" sz="800" b="1" ker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80%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95%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88%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</a:tr>
              <a:tr h="1451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9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0">
                          <a:effectLst/>
                        </a:rPr>
                        <a:t>Польшаков М.</a:t>
                      </a:r>
                      <a:endParaRPr lang="ru-RU" sz="800" b="1" ker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83%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95%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89%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</a:tr>
              <a:tr h="1451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10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0">
                          <a:effectLst/>
                        </a:rPr>
                        <a:t>Прохоркин А.</a:t>
                      </a:r>
                      <a:endParaRPr lang="ru-RU" sz="800" b="1" ker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83%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85%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84%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</a:tr>
              <a:tr h="1451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11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0">
                          <a:effectLst/>
                        </a:rPr>
                        <a:t>Ромашкина П.</a:t>
                      </a:r>
                      <a:endParaRPr lang="ru-RU" sz="800" b="1" ker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83%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98%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91%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</a:tr>
              <a:tr h="1451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12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0">
                          <a:effectLst/>
                        </a:rPr>
                        <a:t>Скворцов М.</a:t>
                      </a:r>
                      <a:endParaRPr lang="ru-RU" sz="800" b="1" ker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3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3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3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73%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80%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77%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</a:tr>
              <a:tr h="1451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13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0">
                          <a:effectLst/>
                        </a:rPr>
                        <a:t>Хонтулева М.</a:t>
                      </a:r>
                      <a:endParaRPr lang="ru-RU" sz="800" b="1" ker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83%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98%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91%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</a:tr>
              <a:tr h="1451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14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0">
                          <a:effectLst/>
                        </a:rPr>
                        <a:t>Гуськова Т.</a:t>
                      </a:r>
                      <a:endParaRPr lang="ru-RU" sz="800" b="1" ker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85%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80%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80%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</a:tr>
              <a:tr h="1451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15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0">
                          <a:effectLst/>
                        </a:rPr>
                        <a:t>Морозова А.</a:t>
                      </a:r>
                      <a:endParaRPr lang="ru-RU" sz="800" b="1" ker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80%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80%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80%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</a:tr>
              <a:tr h="1451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>
                          <a:effectLst/>
                        </a:rPr>
                        <a:t>16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0">
                          <a:effectLst/>
                        </a:rPr>
                        <a:t>Романевич М.</a:t>
                      </a:r>
                      <a:endParaRPr lang="ru-RU" sz="800" b="1" ker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r>
                        <a:rPr lang="ru-RU" sz="600" dirty="0" smtClean="0">
                          <a:effectLst/>
                        </a:rPr>
                        <a:t>80%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effectLst/>
                        </a:rPr>
                        <a:t>80%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effectLst/>
                        </a:rPr>
                        <a:t>80%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</a:tr>
              <a:tr h="1451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 ker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74 %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87%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80%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20" marR="5162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152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548680"/>
            <a:ext cx="7543801" cy="402336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ОБРАТИ ВНИМАНИЕ!!!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При составлении диагностической карты, педагог должен помнить, что программа должна быть выполнена в полном объёме.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Если обучающийся, по какой-либо причине не посещает занятия, не успевает освоить программу, то педагог должен составить индивидуальный маршрут обучения, сообщить об этом в метод. кабинет.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Также в портфолио педагога обязательно должны быть все достижения обучающихся, а также достижения самого педагога!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И если дети обучаются на программах 2-х, 3-х годичных, состав обучающихся должен сохраниться на 80%, а процент усвоения качества программы увеличиться.</a:t>
            </a:r>
          </a:p>
        </p:txBody>
      </p:sp>
    </p:spTree>
    <p:extLst>
      <p:ext uri="{BB962C8B-B14F-4D97-AF65-F5344CB8AC3E}">
        <p14:creationId xmlns:p14="http://schemas.microsoft.com/office/powerpoint/2010/main" val="5379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Уровни усвоения программ дополнительного образования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2114552"/>
          </a:xfrm>
        </p:spPr>
        <p:txBody>
          <a:bodyPr>
            <a:normAutofit/>
          </a:bodyPr>
          <a:lstStyle/>
          <a:p>
            <a:pPr lvl="0"/>
            <a:endParaRPr lang="ru-RU" sz="32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32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292080" y="1988840"/>
            <a:ext cx="3168352" cy="3672408"/>
          </a:xfrm>
        </p:spPr>
        <p:txBody>
          <a:bodyPr>
            <a:normAutofit/>
          </a:bodyPr>
          <a:lstStyle/>
          <a:p>
            <a:pPr lvl="0"/>
            <a:endParaRPr lang="ru-RU" sz="28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Стартовый </a:t>
            </a:r>
            <a:endParaRPr lang="ru-RU" sz="28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Базовый</a:t>
            </a:r>
          </a:p>
          <a:p>
            <a:pPr lvl="0"/>
            <a:r>
              <a:rPr lang="ru-RU" sz="2800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Продвинутый</a:t>
            </a:r>
          </a:p>
          <a:p>
            <a:pPr lvl="0"/>
            <a:endParaRPr lang="ru-RU" sz="28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gpreview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42" y="2097748"/>
            <a:ext cx="5158038" cy="3234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132856"/>
            <a:ext cx="4464496" cy="2843606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Спасибо за внимание!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539552" y="1737361"/>
            <a:ext cx="7920880" cy="449086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160" y="476672"/>
            <a:ext cx="7467600" cy="654032"/>
          </a:xfrm>
        </p:spPr>
        <p:txBody>
          <a:bodyPr>
            <a:normAutofit/>
          </a:bodyPr>
          <a:lstStyle/>
          <a:p>
            <a:pPr lvl="0"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 освоения программы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Обучающие (освоение образовательной программы, устойчивость интереса, сохранность контингента) </a:t>
            </a:r>
          </a:p>
          <a:p>
            <a:pPr lvl="0"/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Воспитательные</a:t>
            </a:r>
          </a:p>
          <a:p>
            <a:pPr lvl="0"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(динамика личностных изменений учащихся, характер отношений в коллективе, культура поведения, формирование жизненной позиции, участие в социально значимых мероприятиях и т.д.)</a:t>
            </a:r>
          </a:p>
          <a:p>
            <a:pPr lvl="0"/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Развивающие</a:t>
            </a:r>
          </a:p>
          <a:p>
            <a:pPr lvl="0"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(практические и творческие достижения, творческая активность учащихся, приобщение к культурным ценностям)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lvl="0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2844" y="357166"/>
            <a:ext cx="83582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Педагогическая диагностика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процесс распознавания различных педагогических явлений и определения их состояния в определенный момент на основе использования необходимых для этого параметров.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1357299"/>
            <a:ext cx="72152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Объектами педагогической </a:t>
            </a: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диагностики</a:t>
            </a:r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являются</a:t>
            </a:r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2071679"/>
            <a:ext cx="635796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endParaRPr lang="ru-RU" sz="24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sz="24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 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Учащийся 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 педагогической деятельности 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Педагогические средства и методы 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Формы образовательного процесса 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 педагогической деятельности</a:t>
            </a:r>
            <a:endParaRPr lang="ru-RU" sz="24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1142985"/>
            <a:ext cx="41434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Объект</a:t>
            </a: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0" dirty="0" smtClean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– то, за чем будет организовано наблюдение</a:t>
            </a:r>
            <a:endParaRPr lang="ru-RU" sz="40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86182" y="2967334"/>
            <a:ext cx="435771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Предмет</a:t>
            </a:r>
            <a:r>
              <a:rPr lang="ru-RU" sz="3600" b="0" dirty="0" smtClean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– конкретизированная часть объекта, которая будет подвергнута анализу и обобщению</a:t>
            </a:r>
            <a:endParaRPr lang="ru-RU" sz="3600" b="0" dirty="0">
              <a:solidFill>
                <a:schemeClr val="accent3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142853"/>
            <a:ext cx="3571899" cy="2857520"/>
          </a:xfrm>
          <a:prstGeom prst="rect">
            <a:avLst/>
          </a:prstGeom>
        </p:spPr>
      </p:pic>
      <p:pic>
        <p:nvPicPr>
          <p:cNvPr id="6" name="Рисунок 5" descr="imgpreview (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3998161"/>
            <a:ext cx="3214710" cy="2502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Диагностическая система включает в себя: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>
              <a:lnSpc>
                <a:spcPct val="130000"/>
              </a:lnSpc>
            </a:pPr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Планируемые результаты; </a:t>
            </a:r>
          </a:p>
          <a:p>
            <a:pPr lvl="0">
              <a:lnSpc>
                <a:spcPct val="130000"/>
              </a:lnSpc>
            </a:pPr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Параметры, критерии и показатели измерения результативности – измерительные результаты </a:t>
            </a:r>
          </a:p>
          <a:p>
            <a:pPr>
              <a:lnSpc>
                <a:spcPct val="130000"/>
              </a:lnSpc>
            </a:pPr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Способы оценки результатов (методики диагностики).</a:t>
            </a:r>
          </a:p>
          <a:p>
            <a:pPr lvl="0">
              <a:lnSpc>
                <a:spcPct val="130000"/>
              </a:lnSpc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646246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Критерии и показатели для оценки результатов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разрабатываются самими педагогами с учетом целей и задач, основных идей, этапов развития становления личности или коллектива. </a:t>
            </a:r>
          </a:p>
          <a:p>
            <a:pPr>
              <a:buNone/>
            </a:pPr>
            <a:endParaRPr lang="ru-RU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23928" y="3573016"/>
            <a:ext cx="54726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Критерии: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достаточно конкретны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доступны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понятны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gpreview (6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216" y="1052736"/>
            <a:ext cx="2714644" cy="20717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148" y="620688"/>
            <a:ext cx="58579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Параметр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0" dirty="0" smtClean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величина, характеризующая какое-либо свойство, качество предмета.</a:t>
            </a:r>
            <a:endParaRPr lang="ru-RU" sz="2800" b="0" dirty="0">
              <a:solidFill>
                <a:schemeClr val="accent3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967335"/>
            <a:ext cx="550071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Критерий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0" dirty="0" smtClean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– измерительно-оценочный признак, отражающий степень проявления параметра, мера оценки (мерило). </a:t>
            </a:r>
          </a:p>
          <a:p>
            <a:pPr lvl="0"/>
            <a:endParaRPr lang="ru-RU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2313103"/>
            <a:ext cx="70009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</a:p>
          <a:p>
            <a:pPr lvl="0"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Показатель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наглядное выражение,     проявление критерия.</a:t>
            </a:r>
            <a:endParaRPr lang="ru-RU" sz="28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previ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6462" y="8063"/>
            <a:ext cx="3213190" cy="2849433"/>
          </a:xfrm>
          <a:prstGeom prst="rect">
            <a:avLst/>
          </a:prstGeom>
        </p:spPr>
      </p:pic>
      <p:pic>
        <p:nvPicPr>
          <p:cNvPr id="7" name="Рисунок 6" descr="imgpreview (7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65" y="4941168"/>
            <a:ext cx="2089393" cy="1762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64299" y="419564"/>
            <a:ext cx="7292077" cy="1209236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Параметры результативности образовательного процесса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(Положение о  текущем контроле успеваемости и промежуточной аттестации №327 от 08.12.2015</a:t>
            </a:r>
            <a:endParaRPr lang="ru-RU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7565464" cy="4023360"/>
          </a:xfrm>
        </p:spPr>
        <p:txBody>
          <a:bodyPr>
            <a:normAutofit fontScale="92500"/>
          </a:bodyPr>
          <a:lstStyle/>
          <a:p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1.Критерии оценки уровня теоретической подготовки обучающихся:</a:t>
            </a:r>
          </a:p>
          <a:p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соответствие уровня теоретических знаний программным требованиям;</a:t>
            </a:r>
          </a:p>
          <a:p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широта кругозора, осмысленность, использование специальной терминологии.</a:t>
            </a:r>
          </a:p>
          <a:p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2.Критерии оценки практической подготовки обучающихся:</a:t>
            </a:r>
          </a:p>
          <a:p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качество выполнения творческих работ;</a:t>
            </a:r>
          </a:p>
          <a:p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свобода владения специальным оборудованием.</a:t>
            </a:r>
          </a:p>
          <a:p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3.Критерии оценки уровня развития и воспитания обучающихся:</a:t>
            </a:r>
          </a:p>
          <a:p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культура организации своей практической деятельности;</a:t>
            </a:r>
          </a:p>
          <a:p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культура поведения на занятиях и вне занятий;</a:t>
            </a:r>
          </a:p>
          <a:p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аккуратность и ответственность в работе.</a:t>
            </a:r>
          </a:p>
          <a:p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Ориентир на 3 критерия, редактирование своей диагностической карты в зависимости о программы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464</TotalTime>
  <Words>1511</Words>
  <Application>Microsoft Office PowerPoint</Application>
  <PresentationFormat>Экран (4:3)</PresentationFormat>
  <Paragraphs>598</Paragraphs>
  <Slides>20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Book Antiqua</vt:lpstr>
      <vt:lpstr>Calibri</vt:lpstr>
      <vt:lpstr>Calibri Light</vt:lpstr>
      <vt:lpstr>Georgia</vt:lpstr>
      <vt:lpstr>Times New Roman</vt:lpstr>
      <vt:lpstr>Ретро</vt:lpstr>
      <vt:lpstr>   Диагностика результатов дополнительной общеобразовательной программы    МБОУДО «ДДТ» – методист, Синкевич Ю.К.</vt:lpstr>
      <vt:lpstr>Уровни усвоения программ дополнительного образования</vt:lpstr>
      <vt:lpstr>Результаты освоения программы</vt:lpstr>
      <vt:lpstr>Презентация PowerPoint</vt:lpstr>
      <vt:lpstr>Презентация PowerPoint</vt:lpstr>
      <vt:lpstr>Диагностическая система включает в себя:</vt:lpstr>
      <vt:lpstr>Презентация PowerPoint</vt:lpstr>
      <vt:lpstr>Презентация PowerPoint</vt:lpstr>
      <vt:lpstr>Параметры результативности образовательного процесса   (Положение о  текущем контроле успеваемости и промежуточной аттестации №327 от 08.12.2015</vt:lpstr>
      <vt:lpstr>Методы педагогической диагностики:</vt:lpstr>
      <vt:lpstr>Показатели оценки результатов образовательной деятельности</vt:lpstr>
      <vt:lpstr>Формы фиксирования и обобщения                                 достижений учащихся:</vt:lpstr>
      <vt:lpstr>Успешное проведение диагностики возможно при выполнении следующих условий:</vt:lpstr>
      <vt:lpstr>Презентация PowerPoint</vt:lpstr>
      <vt:lpstr>Презентация PowerPoint</vt:lpstr>
      <vt:lpstr>Чем же отличается контроль от диагностики? </vt:lpstr>
      <vt:lpstr>ПРИЛОЖЕНИЕ 1 Диагностическая карта уровня освоения программы «_______________» № группы _______4________, год обучения _____,  2021-2022______ учебный год  </vt:lpstr>
      <vt:lpstr>В диагностической карте указаны 1,2 полугодие, а также за % весь учебный год                 ( он должен быть обязательно). % качества освоения ДОП просчитан, это очень удобно экономит ваше время. Расчет можно проводить в баллах , а потом перевести в процент, здесь сразу процент. </vt:lpstr>
      <vt:lpstr>Презентация PowerPoint</vt:lpstr>
      <vt:lpstr>Спасибо за внимание!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Диагностика результатов дополнительной общеобразовательной программы. Контроль и педагогическая диагностика.</dc:title>
  <dc:creator>***</dc:creator>
  <cp:lastModifiedBy>Admin</cp:lastModifiedBy>
  <cp:revision>53</cp:revision>
  <dcterms:created xsi:type="dcterms:W3CDTF">2018-05-08T01:13:45Z</dcterms:created>
  <dcterms:modified xsi:type="dcterms:W3CDTF">2021-07-27T13:32:41Z</dcterms:modified>
</cp:coreProperties>
</file>