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1" r:id="rId2"/>
    <p:sldId id="256" r:id="rId3"/>
    <p:sldId id="292" r:id="rId4"/>
    <p:sldId id="264" r:id="rId5"/>
    <p:sldId id="288" r:id="rId6"/>
    <p:sldId id="258" r:id="rId7"/>
    <p:sldId id="259" r:id="rId8"/>
    <p:sldId id="267" r:id="rId9"/>
    <p:sldId id="262" r:id="rId10"/>
    <p:sldId id="268" r:id="rId11"/>
    <p:sldId id="271" r:id="rId12"/>
    <p:sldId id="272" r:id="rId13"/>
    <p:sldId id="269" r:id="rId14"/>
    <p:sldId id="270" r:id="rId15"/>
    <p:sldId id="273" r:id="rId16"/>
    <p:sldId id="284" r:id="rId17"/>
    <p:sldId id="263" r:id="rId18"/>
    <p:sldId id="287" r:id="rId19"/>
    <p:sldId id="257" r:id="rId20"/>
    <p:sldId id="283" r:id="rId21"/>
    <p:sldId id="281" r:id="rId22"/>
    <p:sldId id="282" r:id="rId23"/>
    <p:sldId id="290" r:id="rId24"/>
    <p:sldId id="274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57B6BD-9F9B-4BCE-9A51-091CD3C3FB5D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C14129-13B5-46EF-83D4-368958686A9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b="1" i="1" dirty="0" smtClean="0">
              <a:solidFill>
                <a:schemeClr val="tx1"/>
              </a:solidFill>
            </a:rPr>
            <a:t>Земледелие</a:t>
          </a:r>
          <a:endParaRPr lang="ru-RU" sz="3600" b="1" i="1" dirty="0">
            <a:solidFill>
              <a:schemeClr val="tx1"/>
            </a:solidFill>
          </a:endParaRPr>
        </a:p>
      </dgm:t>
    </dgm:pt>
    <dgm:pt modelId="{CFFEEC9B-8FDB-4453-B6B7-618F031ABC30}" type="parTrans" cxnId="{D7B6315A-DBD7-4862-B7DE-FCDB3DEDEF30}">
      <dgm:prSet/>
      <dgm:spPr/>
      <dgm:t>
        <a:bodyPr/>
        <a:lstStyle/>
        <a:p>
          <a:endParaRPr lang="ru-RU"/>
        </a:p>
      </dgm:t>
    </dgm:pt>
    <dgm:pt modelId="{552C5AB0-1149-4B95-B57B-7FC548772A77}" type="sibTrans" cxnId="{D7B6315A-DBD7-4862-B7DE-FCDB3DEDEF30}">
      <dgm:prSet/>
      <dgm:spPr/>
      <dgm:t>
        <a:bodyPr/>
        <a:lstStyle/>
        <a:p>
          <a:endParaRPr lang="ru-RU"/>
        </a:p>
      </dgm:t>
    </dgm:pt>
    <dgm:pt modelId="{A81D5955-8F6A-467F-B45A-C88623860C4A}" type="pres">
      <dgm:prSet presAssocID="{7C57B6BD-9F9B-4BCE-9A51-091CD3C3FB5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2DEC1E-14F3-4A5A-8F97-3203F45DEC35}" type="pres">
      <dgm:prSet presAssocID="{86C14129-13B5-46EF-83D4-368958686A90}" presName="vertOne" presStyleCnt="0"/>
      <dgm:spPr/>
    </dgm:pt>
    <dgm:pt modelId="{5571EE0A-00F4-4605-A20C-7303FB4213BF}" type="pres">
      <dgm:prSet presAssocID="{86C14129-13B5-46EF-83D4-368958686A90}" presName="txOne" presStyleLbl="node0" presStyleIdx="0" presStyleCnt="1" custLinFactNeighborX="-26446" custLinFactNeighborY="739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E349EF-1211-4A8F-B95A-8752FB450FFB}" type="pres">
      <dgm:prSet presAssocID="{86C14129-13B5-46EF-83D4-368958686A90}" presName="horzOne" presStyleCnt="0"/>
      <dgm:spPr/>
    </dgm:pt>
  </dgm:ptLst>
  <dgm:cxnLst>
    <dgm:cxn modelId="{98336945-C850-4D85-8D39-0F87CCEEC138}" type="presOf" srcId="{86C14129-13B5-46EF-83D4-368958686A90}" destId="{5571EE0A-00F4-4605-A20C-7303FB4213BF}" srcOrd="0" destOrd="0" presId="urn:microsoft.com/office/officeart/2005/8/layout/hierarchy4"/>
    <dgm:cxn modelId="{D7B6315A-DBD7-4862-B7DE-FCDB3DEDEF30}" srcId="{7C57B6BD-9F9B-4BCE-9A51-091CD3C3FB5D}" destId="{86C14129-13B5-46EF-83D4-368958686A90}" srcOrd="0" destOrd="0" parTransId="{CFFEEC9B-8FDB-4453-B6B7-618F031ABC30}" sibTransId="{552C5AB0-1149-4B95-B57B-7FC548772A77}"/>
    <dgm:cxn modelId="{B367EB42-A757-4694-8A56-6B97B204FB22}" type="presOf" srcId="{7C57B6BD-9F9B-4BCE-9A51-091CD3C3FB5D}" destId="{A81D5955-8F6A-467F-B45A-C88623860C4A}" srcOrd="0" destOrd="0" presId="urn:microsoft.com/office/officeart/2005/8/layout/hierarchy4"/>
    <dgm:cxn modelId="{6DCD433D-77BF-41E9-9EEE-09D91CC040F5}" type="presParOf" srcId="{A81D5955-8F6A-467F-B45A-C88623860C4A}" destId="{5B2DEC1E-14F3-4A5A-8F97-3203F45DEC35}" srcOrd="0" destOrd="0" presId="urn:microsoft.com/office/officeart/2005/8/layout/hierarchy4"/>
    <dgm:cxn modelId="{7AC1B279-3242-4427-8C0F-0044AA828982}" type="presParOf" srcId="{5B2DEC1E-14F3-4A5A-8F97-3203F45DEC35}" destId="{5571EE0A-00F4-4605-A20C-7303FB4213BF}" srcOrd="0" destOrd="0" presId="urn:microsoft.com/office/officeart/2005/8/layout/hierarchy4"/>
    <dgm:cxn modelId="{DE228397-E6A7-415F-B2C4-C6C9E7F8CD16}" type="presParOf" srcId="{5B2DEC1E-14F3-4A5A-8F97-3203F45DEC35}" destId="{FBE349EF-1211-4A8F-B95A-8752FB450FF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57B6BD-9F9B-4BCE-9A51-091CD3C3FB5D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C14129-13B5-46EF-83D4-368958686A9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b="1" i="1" dirty="0" smtClean="0">
              <a:solidFill>
                <a:schemeClr val="tx1"/>
              </a:solidFill>
            </a:rPr>
            <a:t>Скотоводство</a:t>
          </a:r>
          <a:endParaRPr lang="ru-RU" sz="3600" b="1" i="1" dirty="0">
            <a:solidFill>
              <a:schemeClr val="tx1"/>
            </a:solidFill>
          </a:endParaRPr>
        </a:p>
      </dgm:t>
    </dgm:pt>
    <dgm:pt modelId="{CFFEEC9B-8FDB-4453-B6B7-618F031ABC30}" type="parTrans" cxnId="{D7B6315A-DBD7-4862-B7DE-FCDB3DEDEF30}">
      <dgm:prSet/>
      <dgm:spPr/>
      <dgm:t>
        <a:bodyPr/>
        <a:lstStyle/>
        <a:p>
          <a:endParaRPr lang="ru-RU"/>
        </a:p>
      </dgm:t>
    </dgm:pt>
    <dgm:pt modelId="{552C5AB0-1149-4B95-B57B-7FC548772A77}" type="sibTrans" cxnId="{D7B6315A-DBD7-4862-B7DE-FCDB3DEDEF30}">
      <dgm:prSet/>
      <dgm:spPr/>
      <dgm:t>
        <a:bodyPr/>
        <a:lstStyle/>
        <a:p>
          <a:endParaRPr lang="ru-RU"/>
        </a:p>
      </dgm:t>
    </dgm:pt>
    <dgm:pt modelId="{A81D5955-8F6A-467F-B45A-C88623860C4A}" type="pres">
      <dgm:prSet presAssocID="{7C57B6BD-9F9B-4BCE-9A51-091CD3C3FB5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2DEC1E-14F3-4A5A-8F97-3203F45DEC35}" type="pres">
      <dgm:prSet presAssocID="{86C14129-13B5-46EF-83D4-368958686A90}" presName="vertOne" presStyleCnt="0"/>
      <dgm:spPr/>
    </dgm:pt>
    <dgm:pt modelId="{5571EE0A-00F4-4605-A20C-7303FB4213BF}" type="pres">
      <dgm:prSet presAssocID="{86C14129-13B5-46EF-83D4-368958686A90}" presName="txOne" presStyleLbl="node0" presStyleIdx="0" presStyleCnt="1" custScaleY="100000" custLinFactNeighborX="-21431" custLinFactNeighborY="61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E349EF-1211-4A8F-B95A-8752FB450FFB}" type="pres">
      <dgm:prSet presAssocID="{86C14129-13B5-46EF-83D4-368958686A90}" presName="horzOne" presStyleCnt="0"/>
      <dgm:spPr/>
    </dgm:pt>
  </dgm:ptLst>
  <dgm:cxnLst>
    <dgm:cxn modelId="{C8F46F57-9733-4DBB-BA03-4AFB9629039C}" type="presOf" srcId="{86C14129-13B5-46EF-83D4-368958686A90}" destId="{5571EE0A-00F4-4605-A20C-7303FB4213BF}" srcOrd="0" destOrd="0" presId="urn:microsoft.com/office/officeart/2005/8/layout/hierarchy4"/>
    <dgm:cxn modelId="{5C99BEC4-10FF-4350-A911-70701CD4F190}" type="presOf" srcId="{7C57B6BD-9F9B-4BCE-9A51-091CD3C3FB5D}" destId="{A81D5955-8F6A-467F-B45A-C88623860C4A}" srcOrd="0" destOrd="0" presId="urn:microsoft.com/office/officeart/2005/8/layout/hierarchy4"/>
    <dgm:cxn modelId="{D7B6315A-DBD7-4862-B7DE-FCDB3DEDEF30}" srcId="{7C57B6BD-9F9B-4BCE-9A51-091CD3C3FB5D}" destId="{86C14129-13B5-46EF-83D4-368958686A90}" srcOrd="0" destOrd="0" parTransId="{CFFEEC9B-8FDB-4453-B6B7-618F031ABC30}" sibTransId="{552C5AB0-1149-4B95-B57B-7FC548772A77}"/>
    <dgm:cxn modelId="{CA818EE3-92B6-4FC6-8A55-EFEC90CF04E7}" type="presParOf" srcId="{A81D5955-8F6A-467F-B45A-C88623860C4A}" destId="{5B2DEC1E-14F3-4A5A-8F97-3203F45DEC35}" srcOrd="0" destOrd="0" presId="urn:microsoft.com/office/officeart/2005/8/layout/hierarchy4"/>
    <dgm:cxn modelId="{017B983B-5B20-49E1-A6A6-C998A581B74C}" type="presParOf" srcId="{5B2DEC1E-14F3-4A5A-8F97-3203F45DEC35}" destId="{5571EE0A-00F4-4605-A20C-7303FB4213BF}" srcOrd="0" destOrd="0" presId="urn:microsoft.com/office/officeart/2005/8/layout/hierarchy4"/>
    <dgm:cxn modelId="{9D24F03A-DD0C-46B6-9D84-56D57F132A8A}" type="presParOf" srcId="{5B2DEC1E-14F3-4A5A-8F97-3203F45DEC35}" destId="{FBE349EF-1211-4A8F-B95A-8752FB450FF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57B6BD-9F9B-4BCE-9A51-091CD3C3FB5D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C14129-13B5-46EF-83D4-368958686A9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b="1" i="1" dirty="0" smtClean="0">
              <a:solidFill>
                <a:schemeClr val="tx1"/>
              </a:solidFill>
            </a:rPr>
            <a:t>Торговля</a:t>
          </a:r>
          <a:endParaRPr lang="ru-RU" sz="3600" b="1" i="1" dirty="0">
            <a:solidFill>
              <a:schemeClr val="tx1"/>
            </a:solidFill>
          </a:endParaRPr>
        </a:p>
      </dgm:t>
    </dgm:pt>
    <dgm:pt modelId="{CFFEEC9B-8FDB-4453-B6B7-618F031ABC30}" type="parTrans" cxnId="{D7B6315A-DBD7-4862-B7DE-FCDB3DEDEF30}">
      <dgm:prSet/>
      <dgm:spPr/>
      <dgm:t>
        <a:bodyPr/>
        <a:lstStyle/>
        <a:p>
          <a:endParaRPr lang="ru-RU"/>
        </a:p>
      </dgm:t>
    </dgm:pt>
    <dgm:pt modelId="{552C5AB0-1149-4B95-B57B-7FC548772A77}" type="sibTrans" cxnId="{D7B6315A-DBD7-4862-B7DE-FCDB3DEDEF30}">
      <dgm:prSet/>
      <dgm:spPr/>
      <dgm:t>
        <a:bodyPr/>
        <a:lstStyle/>
        <a:p>
          <a:endParaRPr lang="ru-RU"/>
        </a:p>
      </dgm:t>
    </dgm:pt>
    <dgm:pt modelId="{A81D5955-8F6A-467F-B45A-C88623860C4A}" type="pres">
      <dgm:prSet presAssocID="{7C57B6BD-9F9B-4BCE-9A51-091CD3C3FB5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2DEC1E-14F3-4A5A-8F97-3203F45DEC35}" type="pres">
      <dgm:prSet presAssocID="{86C14129-13B5-46EF-83D4-368958686A90}" presName="vertOne" presStyleCnt="0"/>
      <dgm:spPr/>
    </dgm:pt>
    <dgm:pt modelId="{5571EE0A-00F4-4605-A20C-7303FB4213BF}" type="pres">
      <dgm:prSet presAssocID="{86C14129-13B5-46EF-83D4-368958686A90}" presName="txOne" presStyleLbl="node0" presStyleIdx="0" presStyleCnt="1" custScaleY="100000" custLinFactNeighborX="-21431" custLinFactNeighborY="61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E349EF-1211-4A8F-B95A-8752FB450FFB}" type="pres">
      <dgm:prSet presAssocID="{86C14129-13B5-46EF-83D4-368958686A90}" presName="horzOne" presStyleCnt="0"/>
      <dgm:spPr/>
    </dgm:pt>
  </dgm:ptLst>
  <dgm:cxnLst>
    <dgm:cxn modelId="{4F087A8A-2FCC-4AA9-BA06-03873AC6591F}" type="presOf" srcId="{7C57B6BD-9F9B-4BCE-9A51-091CD3C3FB5D}" destId="{A81D5955-8F6A-467F-B45A-C88623860C4A}" srcOrd="0" destOrd="0" presId="urn:microsoft.com/office/officeart/2005/8/layout/hierarchy4"/>
    <dgm:cxn modelId="{1A54A470-E30B-4E95-9622-57C3E8CECBC8}" type="presOf" srcId="{86C14129-13B5-46EF-83D4-368958686A90}" destId="{5571EE0A-00F4-4605-A20C-7303FB4213BF}" srcOrd="0" destOrd="0" presId="urn:microsoft.com/office/officeart/2005/8/layout/hierarchy4"/>
    <dgm:cxn modelId="{D7B6315A-DBD7-4862-B7DE-FCDB3DEDEF30}" srcId="{7C57B6BD-9F9B-4BCE-9A51-091CD3C3FB5D}" destId="{86C14129-13B5-46EF-83D4-368958686A90}" srcOrd="0" destOrd="0" parTransId="{CFFEEC9B-8FDB-4453-B6B7-618F031ABC30}" sibTransId="{552C5AB0-1149-4B95-B57B-7FC548772A77}"/>
    <dgm:cxn modelId="{B5F12639-CCB3-4C4A-871D-2348AB035F6F}" type="presParOf" srcId="{A81D5955-8F6A-467F-B45A-C88623860C4A}" destId="{5B2DEC1E-14F3-4A5A-8F97-3203F45DEC35}" srcOrd="0" destOrd="0" presId="urn:microsoft.com/office/officeart/2005/8/layout/hierarchy4"/>
    <dgm:cxn modelId="{5C6BB387-C511-423E-94A7-94C55C07F7AB}" type="presParOf" srcId="{5B2DEC1E-14F3-4A5A-8F97-3203F45DEC35}" destId="{5571EE0A-00F4-4605-A20C-7303FB4213BF}" srcOrd="0" destOrd="0" presId="urn:microsoft.com/office/officeart/2005/8/layout/hierarchy4"/>
    <dgm:cxn modelId="{39C5A960-16C2-44EF-B167-D895D2ABA5E1}" type="presParOf" srcId="{5B2DEC1E-14F3-4A5A-8F97-3203F45DEC35}" destId="{FBE349EF-1211-4A8F-B95A-8752FB450FF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1EE0A-00F4-4605-A20C-7303FB4213BF}">
      <dsp:nvSpPr>
        <dsp:cNvPr id="0" name=""/>
        <dsp:cNvSpPr/>
      </dsp:nvSpPr>
      <dsp:spPr>
        <a:xfrm>
          <a:off x="0" y="0"/>
          <a:ext cx="3956572" cy="792087"/>
        </a:xfrm>
        <a:prstGeom prst="roundRect">
          <a:avLst>
            <a:gd name="adj" fmla="val 10000"/>
          </a:avLst>
        </a:prstGeom>
        <a:solidFill>
          <a:schemeClr val="lt1"/>
        </a:solidFill>
        <a:ln w="48000" cap="flat" cmpd="thickThin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chemeClr val="tx1"/>
              </a:solidFill>
            </a:rPr>
            <a:t>Земледелие</a:t>
          </a:r>
          <a:endParaRPr lang="ru-RU" sz="3600" b="1" i="1" kern="1200" dirty="0">
            <a:solidFill>
              <a:schemeClr val="tx1"/>
            </a:solidFill>
          </a:endParaRPr>
        </a:p>
      </dsp:txBody>
      <dsp:txXfrm>
        <a:off x="23199" y="23199"/>
        <a:ext cx="3910174" cy="7456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1EE0A-00F4-4605-A20C-7303FB4213BF}">
      <dsp:nvSpPr>
        <dsp:cNvPr id="0" name=""/>
        <dsp:cNvSpPr/>
      </dsp:nvSpPr>
      <dsp:spPr>
        <a:xfrm>
          <a:off x="0" y="0"/>
          <a:ext cx="4891762" cy="792087"/>
        </a:xfrm>
        <a:prstGeom prst="roundRect">
          <a:avLst>
            <a:gd name="adj" fmla="val 10000"/>
          </a:avLst>
        </a:prstGeom>
        <a:solidFill>
          <a:schemeClr val="lt1"/>
        </a:solidFill>
        <a:ln w="48000" cap="flat" cmpd="thickThin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chemeClr val="tx1"/>
              </a:solidFill>
            </a:rPr>
            <a:t>Скотоводство</a:t>
          </a:r>
          <a:endParaRPr lang="ru-RU" sz="3600" b="1" i="1" kern="1200" dirty="0">
            <a:solidFill>
              <a:schemeClr val="tx1"/>
            </a:solidFill>
          </a:endParaRPr>
        </a:p>
      </dsp:txBody>
      <dsp:txXfrm>
        <a:off x="23199" y="23199"/>
        <a:ext cx="4845364" cy="7456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1EE0A-00F4-4605-A20C-7303FB4213BF}">
      <dsp:nvSpPr>
        <dsp:cNvPr id="0" name=""/>
        <dsp:cNvSpPr/>
      </dsp:nvSpPr>
      <dsp:spPr>
        <a:xfrm>
          <a:off x="0" y="0"/>
          <a:ext cx="4891762" cy="792087"/>
        </a:xfrm>
        <a:prstGeom prst="roundRect">
          <a:avLst>
            <a:gd name="adj" fmla="val 10000"/>
          </a:avLst>
        </a:prstGeom>
        <a:solidFill>
          <a:schemeClr val="lt1"/>
        </a:solidFill>
        <a:ln w="48000" cap="flat" cmpd="thickThin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solidFill>
                <a:schemeClr val="tx1"/>
              </a:solidFill>
            </a:rPr>
            <a:t>Торговля</a:t>
          </a:r>
          <a:endParaRPr lang="ru-RU" sz="3600" b="1" i="1" kern="1200" dirty="0">
            <a:solidFill>
              <a:schemeClr val="tx1"/>
            </a:solidFill>
          </a:endParaRPr>
        </a:p>
      </dsp:txBody>
      <dsp:txXfrm>
        <a:off x="23199" y="23199"/>
        <a:ext cx="4845364" cy="745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91195-7CCA-4204-B8FC-455460FFD408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79958-0F95-4ED0-875B-22944E14B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9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79958-0F95-4ED0-875B-22944E14B7C7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24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87000"/>
            <a:lum/>
          </a:blip>
          <a:srcRect/>
          <a:tile tx="0" ty="0" sx="98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Пасечник Е.А. </a:t>
            </a:r>
            <a:fld id="{5C0302A9-2481-4A76-BAA4-C901C04EF213}" type="datetimeFigureOut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02A9-2481-4A76-BAA4-C901C04EF213}" type="datetimeFigureOut">
              <a:rPr lang="ru-RU" smtClean="0"/>
              <a:pPr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856C9-CB7A-44F7-9FEB-592FB21EBD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57158" y="214290"/>
            <a:ext cx="8501122" cy="6429420"/>
          </a:xfrm>
          <a:prstGeom prst="rect">
            <a:avLst/>
          </a:prstGeom>
          <a:solidFill>
            <a:schemeClr val="accent6">
              <a:lumMod val="40000"/>
              <a:lumOff val="60000"/>
              <a:alpha val="83000"/>
            </a:schemeClr>
          </a:solidFill>
          <a:ln w="76200">
            <a:solidFill>
              <a:schemeClr val="accent6">
                <a:lumMod val="5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3000" dir="78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2632430.jp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4982783"/>
            <a:ext cx="2000232" cy="1875217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Пасечник Е. А.</a:t>
            </a:r>
            <a:fld id="{5C0302A9-2481-4A76-BAA4-C901C04EF213}" type="datetimeFigureOut">
              <a:rPr lang="ru-RU" smtClean="0"/>
              <a:pPr/>
              <a:t>02.04.2020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00.yaplakal.com/pics/pics_original/0/3/4/2632430.jpg" TargetMode="External"/><Relationship Id="rId2" Type="http://schemas.openxmlformats.org/officeDocument/2006/relationships/hyperlink" Target="http://zhabafx.j2.ru/site_data/10667/objects_images/9/d/7/view/9d7b3c4b6bb6da515739520fde9b7f9a_8059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716" y="332656"/>
            <a:ext cx="4248472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 в низовьях рек перенасыщенные водой земли заболачивались, превращаясь в непроходимые топи. Сооружение каналов и плотин было направлено на развитие этого занятия.                                                                              </a:t>
            </a:r>
            <a:r>
              <a:rPr lang="ru-RU" b="1" dirty="0" smtClean="0"/>
              <a:t>О каком занятии идёт речь?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1.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 в низовьях рек перенасыщенные водой земли заболачивались, превращаясь в непроходимые топи. Сооружение каналов и плотин было направлено на развитие этого занятия.                                                                              </a:t>
            </a:r>
            <a:r>
              <a:rPr lang="ru-RU" b="1" dirty="0" smtClean="0"/>
              <a:t>О каком занятии идёт речь?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1.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95828674"/>
              </p:ext>
            </p:extLst>
          </p:nvPr>
        </p:nvGraphicFramePr>
        <p:xfrm>
          <a:off x="2771800" y="4869160"/>
          <a:ext cx="3960440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pPr algn="ctr"/>
            <a:r>
              <a:rPr lang="ru-RU" dirty="0" smtClean="0"/>
              <a:t>После орошения земли, когда земля хорошо пропитывалась водой, на поле выпускали быков с обвязанными копытами: они выравнивали поле и вытаптывали сорняки. Успехи в земледелии привели  к росту поголовья скота: на пастбищах паслись стада коров, овец, коз и свиней.</a:t>
            </a:r>
          </a:p>
          <a:p>
            <a:pPr algn="ctr">
              <a:buNone/>
            </a:pPr>
            <a:r>
              <a:rPr lang="ru-RU" b="1" dirty="0" smtClean="0"/>
              <a:t>О каком занятии идёт речь?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2.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После орошения земли, когда земля хорошо пропитывалась водой, на поле выпускали быков с обвязанными копытами: </a:t>
            </a:r>
            <a:r>
              <a:rPr lang="ru-RU" dirty="0" smtClean="0">
                <a:solidFill>
                  <a:srgbClr val="002060"/>
                </a:solidFill>
              </a:rPr>
              <a:t>они </a:t>
            </a:r>
            <a:r>
              <a:rPr lang="ru-RU" dirty="0" smtClean="0"/>
              <a:t>выравнивали поле и вытаптывали сорняки. Успехи в земледелии привели  к росту поголовья скота: на пастбищах паслись стада коров, овец, коз и свиней.</a:t>
            </a:r>
          </a:p>
          <a:p>
            <a:pPr algn="ctr">
              <a:buNone/>
            </a:pPr>
            <a:r>
              <a:rPr lang="ru-RU" b="1" dirty="0" smtClean="0"/>
              <a:t>О каком занятии идёт речь?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2.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28302543"/>
              </p:ext>
            </p:extLst>
          </p:nvPr>
        </p:nvGraphicFramePr>
        <p:xfrm>
          <a:off x="2195736" y="5661248"/>
          <a:ext cx="489654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ctr"/>
            <a:r>
              <a:rPr lang="ru-RU" dirty="0" smtClean="0"/>
              <a:t>В Южном </a:t>
            </a:r>
            <a:r>
              <a:rPr lang="ru-RU" dirty="0" err="1" smtClean="0"/>
              <a:t>Двуречье</a:t>
            </a:r>
            <a:r>
              <a:rPr lang="ru-RU" dirty="0" smtClean="0"/>
              <a:t> не хватало многих видов сырья (строительного камня и леса), но в избытке выращивали зерно, финики, производили шерсть, товары которые можно было обменять на те, в которых они нуждались. Как называется занятие, в ходе которого производится обмен одних товаров на другие с помощью денег?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3.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ctr"/>
            <a:r>
              <a:rPr lang="ru-RU" dirty="0" smtClean="0"/>
              <a:t>В Южном </a:t>
            </a:r>
            <a:r>
              <a:rPr lang="ru-RU" dirty="0" err="1" smtClean="0"/>
              <a:t>Двуречье</a:t>
            </a:r>
            <a:r>
              <a:rPr lang="ru-RU" dirty="0" smtClean="0"/>
              <a:t> не хватало многих видов сырья (строительного камня и леса), но в избытке выращивали зерно, финики, производили шерсть, товары которые можно было обменять на те, в которых они нуждались. Как называется занятие, в ходе которого производится обмен одних товаров на другие с помощью денег?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3.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73655480"/>
              </p:ext>
            </p:extLst>
          </p:nvPr>
        </p:nvGraphicFramePr>
        <p:xfrm>
          <a:off x="2195736" y="5445224"/>
          <a:ext cx="489654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8075613" cy="47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4" y="476672"/>
            <a:ext cx="5715000" cy="623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23" y="-551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77" y="9722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267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http://zhabafx.j2.ru/site_data/10667/objects_images/9/d/7/view/9d7b3c4b6bb6da515739520fde9b7f9a_80591.jpg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http://s00.yaplakal.com/pics/pics_original/0/3/4/2632430.jpg</a:t>
            </a:r>
            <a:r>
              <a:rPr lang="ru-RU" sz="2400" dirty="0" smtClean="0"/>
              <a:t>  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642918"/>
            <a:ext cx="2036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Источники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7103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42328"/>
            <a:ext cx="7772400" cy="186659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«Древнее  </a:t>
            </a:r>
            <a:r>
              <a:rPr lang="ru-RU" sz="3200" b="1" dirty="0" err="1" smtClean="0">
                <a:solidFill>
                  <a:schemeClr val="tx1"/>
                </a:solidFill>
              </a:rPr>
              <a:t>Двуречье</a:t>
            </a:r>
            <a:r>
              <a:rPr lang="ru-RU" sz="3200" b="1" dirty="0" smtClean="0">
                <a:solidFill>
                  <a:schemeClr val="tx1"/>
                </a:solidFill>
              </a:rPr>
              <a:t>,  Междуречье или Месопотамия».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126876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Древнего мира</a:t>
            </a:r>
          </a:p>
          <a:p>
            <a:r>
              <a:rPr lang="ru-RU" i="1" u="sng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класс</a:t>
            </a:r>
            <a:endParaRPr lang="ru-RU" i="1" u="sng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0"/>
            <a:ext cx="3500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11771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57167"/>
            <a:ext cx="8208912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Письмена на глиняных табличках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</a:blip>
          <a:srcRect/>
          <a:stretch>
            <a:fillRect/>
          </a:stretch>
        </p:blipFill>
        <p:spPr bwMode="auto">
          <a:xfrm>
            <a:off x="2375756" y="1557312"/>
            <a:ext cx="4356484" cy="3671888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051720" y="5229200"/>
            <a:ext cx="4680520" cy="95410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</a:rPr>
              <a:t>Глиняная табличка с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/>
                <a:latin typeface="Times New Roman" pitchFamily="18" charset="0"/>
              </a:rPr>
              <a:t>образцом клинописи.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57167"/>
            <a:ext cx="8208912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02" y="476672"/>
            <a:ext cx="7409796" cy="557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Двуречье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000" b="1" dirty="0" smtClean="0"/>
              <a:t>Почему страна была очень богатой?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3605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685800" y="1357298"/>
            <a:ext cx="7772400" cy="3643338"/>
          </a:xfr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4400" b="1" dirty="0"/>
              <a:t>Сравните природные условия Египта и Междуречья</a:t>
            </a:r>
            <a:r>
              <a:rPr lang="ru-RU" sz="4400" b="1" dirty="0" smtClean="0"/>
              <a:t>.</a:t>
            </a:r>
            <a:endParaRPr lang="ru-RU" sz="44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3" t="12709" r="23701" b="45551"/>
          <a:stretch/>
        </p:blipFill>
        <p:spPr bwMode="auto">
          <a:xfrm>
            <a:off x="899592" y="2873255"/>
            <a:ext cx="288509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67058"/>
            <a:ext cx="3364632" cy="269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Д/З </a:t>
            </a:r>
            <a:r>
              <a:rPr lang="ru-RU" sz="3200" b="0" dirty="0" smtClean="0"/>
              <a:t>ПАРАГРАФ 13,ВЫПОЛНИТЬ КАРТОЧКУ В  ТЕТРАДИ.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3932"/>
            <a:ext cx="5364088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15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Шумеры- древние жители </a:t>
            </a:r>
            <a:r>
              <a:rPr lang="ru-RU" b="1" dirty="0" err="1" smtClean="0"/>
              <a:t>Двуречья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93" y="1600200"/>
            <a:ext cx="304161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34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Проблемный вопрос: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4400" b="1" dirty="0" smtClean="0"/>
              <a:t>На </a:t>
            </a:r>
            <a:r>
              <a:rPr lang="ru-RU" sz="4400" b="1" dirty="0"/>
              <a:t>землях </a:t>
            </a:r>
            <a:r>
              <a:rPr lang="ru-RU" sz="4400" b="1" dirty="0" err="1"/>
              <a:t>Двуречья</a:t>
            </a:r>
            <a:r>
              <a:rPr lang="ru-RU" sz="4400" b="1" dirty="0"/>
              <a:t>  не было ни камня, ни леса, ни полезных ископаемых, а страна была богатой. Почему?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7144345" cy="615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52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1600200"/>
            <a:ext cx="439248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/>
              <a:t>С</a:t>
            </a:r>
            <a:r>
              <a:rPr lang="ru-RU" sz="3600" i="1" dirty="0" smtClean="0"/>
              <a:t>трана, расположенная</a:t>
            </a:r>
          </a:p>
          <a:p>
            <a:pPr marL="0" indent="0" algn="ctr">
              <a:buNone/>
            </a:pPr>
            <a:r>
              <a:rPr lang="ru-RU" sz="3600" i="1" dirty="0" smtClean="0"/>
              <a:t> в </a:t>
            </a:r>
            <a:r>
              <a:rPr lang="ru-RU" sz="3600" b="1" i="1" dirty="0" smtClean="0"/>
              <a:t>Передней Азии</a:t>
            </a:r>
            <a:r>
              <a:rPr lang="ru-RU" sz="3600" i="1" dirty="0" smtClean="0"/>
              <a:t>, близ рек </a:t>
            </a:r>
            <a:r>
              <a:rPr lang="ru-RU" sz="3600" b="1" i="1" dirty="0" smtClean="0"/>
              <a:t>Тигр и Евфрат.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571481"/>
            <a:ext cx="7772400" cy="7858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Междуречье, Месопотамия, </a:t>
            </a:r>
            <a:r>
              <a:rPr lang="ru-RU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Двуречье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2050" name="Picture 2" descr="D: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392488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685800" y="285729"/>
            <a:ext cx="7772400" cy="1357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урока: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42896" y="1785926"/>
            <a:ext cx="7715304" cy="32147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algn="ctr">
              <a:buFont typeface="Monotype Sorts" pitchFamily="2" charset="2"/>
              <a:buNone/>
            </a:pPr>
            <a:endParaRPr lang="ru-RU" sz="54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Monotype Sorts" pitchFamily="2" charset="2"/>
              <a:buNone/>
            </a:pPr>
            <a:r>
              <a:rPr lang="ru-RU" sz="5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1.Страна двух рек.</a:t>
            </a:r>
          </a:p>
          <a:p>
            <a:pPr>
              <a:buFont typeface="Monotype Sorts" pitchFamily="2" charset="2"/>
              <a:buNone/>
            </a:pPr>
            <a:r>
              <a:rPr lang="ru-RU" sz="5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2.Занятия жителей.</a:t>
            </a:r>
          </a:p>
          <a:p>
            <a:pPr>
              <a:buFont typeface="Monotype Sorts" pitchFamily="2" charset="2"/>
              <a:buNone/>
            </a:pPr>
            <a:r>
              <a:rPr lang="ru-RU" sz="5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3.Башни от земли до неба.</a:t>
            </a:r>
          </a:p>
          <a:p>
            <a:pPr>
              <a:buFont typeface="Monotype Sorts" pitchFamily="2" charset="2"/>
              <a:buNone/>
            </a:pPr>
            <a:r>
              <a:rPr lang="ru-RU" sz="5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4.Письмена на глиняных табличках.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Природные условия </a:t>
            </a:r>
            <a:r>
              <a:rPr lang="ru-RU" sz="3600" dirty="0" err="1" smtClean="0"/>
              <a:t>Двуречья</a:t>
            </a:r>
            <a:r>
              <a:rPr lang="ru-RU" sz="3600" dirty="0" smtClean="0"/>
              <a:t> очень похожи на природу Древнего Египта, причём как </a:t>
            </a:r>
            <a:r>
              <a:rPr lang="ru-RU" sz="3600" b="1" dirty="0" smtClean="0"/>
              <a:t>положительные</a:t>
            </a:r>
            <a:r>
              <a:rPr lang="ru-RU" sz="3600" dirty="0" smtClean="0"/>
              <a:t> (обилие солнечного света, разливы, плодородный ил), так и </a:t>
            </a:r>
            <a:r>
              <a:rPr lang="ru-RU" sz="3600" b="1" dirty="0" smtClean="0"/>
              <a:t>неблагоприятные</a:t>
            </a:r>
            <a:r>
              <a:rPr lang="ru-RU" sz="3600" dirty="0" smtClean="0"/>
              <a:t> (топи, отсутствие леса и строительного камня).</a:t>
            </a:r>
            <a:endParaRPr lang="ru-RU" sz="3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571481"/>
            <a:ext cx="7772400" cy="7858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 Страна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двух рек.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Основой жизни здесь была вода. Зимой, в сезон дождей, а также во время разлива вода была в избытке, в остальное время года её не хватало. Особенно остро недостаток воды ощущался в местах, удалённых от рек. Лишённая влаги, опалённая солнцем почва высыхала и трескалась.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408512"/>
            <a:ext cx="7772400" cy="8572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 1.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530</Words>
  <Application>Microsoft Office PowerPoint</Application>
  <PresentationFormat>Экран (4:3)</PresentationFormat>
  <Paragraphs>50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«Древнее  Двуречье,  Междуречье или Месопотамия».</vt:lpstr>
      <vt:lpstr>Шумеры- древние жители Двуречья.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Двуречье.</vt:lpstr>
      <vt:lpstr>Презентация PowerPoint</vt:lpstr>
      <vt:lpstr>Д/З ПАРАГРАФ 13,ВЫПОЛНИТЬ КАРТОЧКУ В  ТЕТРАДИ.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d</cp:lastModifiedBy>
  <cp:revision>38</cp:revision>
  <dcterms:created xsi:type="dcterms:W3CDTF">2014-10-17T13:31:10Z</dcterms:created>
  <dcterms:modified xsi:type="dcterms:W3CDTF">2020-04-02T13:25:21Z</dcterms:modified>
</cp:coreProperties>
</file>