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68" r:id="rId2"/>
    <p:sldId id="259" r:id="rId3"/>
    <p:sldId id="260" r:id="rId4"/>
    <p:sldId id="274" r:id="rId5"/>
    <p:sldId id="276" r:id="rId6"/>
    <p:sldId id="275" r:id="rId7"/>
    <p:sldId id="277" r:id="rId8"/>
    <p:sldId id="278" r:id="rId9"/>
    <p:sldId id="279" r:id="rId10"/>
    <p:sldId id="281" r:id="rId11"/>
    <p:sldId id="282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>
      <p:cViewPr>
        <p:scale>
          <a:sx n="60" d="100"/>
          <a:sy n="60" d="100"/>
        </p:scale>
        <p:origin x="-2078" y="-50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 tIns="19202" bIns="19202"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934968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microsoft.com/office/2007/relationships/hdphoto" Target="../media/hdphoto1.wdp"/><Relationship Id="rId7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4.png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2.jpeg"/><Relationship Id="rId7" Type="http://schemas.microsoft.com/office/2007/relationships/hdphoto" Target="../media/hdphoto4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56.jpeg"/><Relationship Id="rId7" Type="http://schemas.microsoft.com/office/2007/relationships/hdphoto" Target="../media/hdphoto4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60.jpeg"/><Relationship Id="rId7" Type="http://schemas.microsoft.com/office/2007/relationships/hdphoto" Target="../media/hdphoto4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64.jpeg"/><Relationship Id="rId7" Type="http://schemas.microsoft.com/office/2007/relationships/hdphoto" Target="../media/hdphoto4.wdp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66.jpeg"/><Relationship Id="rId10" Type="http://schemas.openxmlformats.org/officeDocument/2006/relationships/image" Target="../media/image23.png"/><Relationship Id="rId4" Type="http://schemas.openxmlformats.org/officeDocument/2006/relationships/image" Target="../media/image65.jpe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microsoft.com/office/2007/relationships/hdphoto" Target="../media/hdphoto3.wdp"/><Relationship Id="rId12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microsoft.com/office/2007/relationships/hdphoto" Target="../media/hdphoto2.wdp"/><Relationship Id="rId10" Type="http://schemas.openxmlformats.org/officeDocument/2006/relationships/slide" Target="slide1.xml"/><Relationship Id="rId4" Type="http://schemas.openxmlformats.org/officeDocument/2006/relationships/image" Target="../media/image19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slide" Target="slide8.xml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slide" Target="slide1.xml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23.pn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8.wdp"/><Relationship Id="rId18" Type="http://schemas.openxmlformats.org/officeDocument/2006/relationships/image" Target="../media/image23.png"/><Relationship Id="rId3" Type="http://schemas.microsoft.com/office/2007/relationships/hdphoto" Target="../media/hdphoto4.wdp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17" Type="http://schemas.openxmlformats.org/officeDocument/2006/relationships/image" Target="../media/image22.png"/><Relationship Id="rId2" Type="http://schemas.openxmlformats.org/officeDocument/2006/relationships/image" Target="../media/image43.png"/><Relationship Id="rId16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microsoft.com/office/2007/relationships/hdphoto" Target="../media/hdphoto7.wdp"/><Relationship Id="rId5" Type="http://schemas.openxmlformats.org/officeDocument/2006/relationships/image" Target="../media/image45.png"/><Relationship Id="rId15" Type="http://schemas.microsoft.com/office/2007/relationships/hdphoto" Target="../media/hdphoto9.wdp"/><Relationship Id="rId10" Type="http://schemas.openxmlformats.org/officeDocument/2006/relationships/image" Target="../media/image48.png"/><Relationship Id="rId4" Type="http://schemas.openxmlformats.org/officeDocument/2006/relationships/image" Target="../media/image44.jpeg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intonic.ru/uploads/images/2016/02/22/img_56cae1e7849b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532" y="2996952"/>
            <a:ext cx="2405687" cy="371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395536" y="890836"/>
            <a:ext cx="1728192" cy="196210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ПРИВЕТ.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НЕЗНАЙКА!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ВЫБИРАЙ В КАКУЮ  ИГРУ БУДЕМ ИГРАТЬ!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2267744" y="420440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«КАКОЙ ЦВЕТ ЛИШНИЙ?»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4851374" y="1223740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«СОЕДИНИ ПО ТОЧКАМ»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4856186" y="4741688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7" action="ppaction://hlinksldjump"/>
          </p:cNvPr>
          <p:cNvSpPr/>
          <p:nvPr/>
        </p:nvSpPr>
        <p:spPr>
          <a:xfrm>
            <a:off x="2829219" y="3860780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«СТОЛИЦА РОССИЙСКОЙ ФЕДЕРАЦИИ»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8" action="ppaction://hlinksldjump"/>
          </p:cNvPr>
          <p:cNvSpPr/>
          <p:nvPr/>
        </p:nvSpPr>
        <p:spPr>
          <a:xfrm>
            <a:off x="2374956" y="2132856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«НАЙДИ ГЕРБ РОССИЙСКОЙ ФЕДЕРАЦИИ»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9" action="ppaction://hlinksldjump"/>
          </p:cNvPr>
          <p:cNvSpPr/>
          <p:nvPr/>
        </p:nvSpPr>
        <p:spPr>
          <a:xfrm>
            <a:off x="4851374" y="2996952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«НАЙДИ ТЕНИ»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10" action="ppaction://hlinksldjump"/>
          </p:cNvPr>
          <p:cNvSpPr/>
          <p:nvPr/>
        </p:nvSpPr>
        <p:spPr>
          <a:xfrm>
            <a:off x="2277368" y="5611688"/>
            <a:ext cx="39692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332" y="5726582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51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урый медведь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954792"/>
            <a:ext cx="2881202" cy="2160000"/>
          </a:xfrm>
          <a:prstGeom prst="rect">
            <a:avLst/>
          </a:prstGeom>
          <a:noFill/>
        </p:spPr>
      </p:pic>
      <p:pic>
        <p:nvPicPr>
          <p:cNvPr id="4100" name="Picture 4" descr="Волк обыкновенны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3817" y="3356992"/>
            <a:ext cx="2879999" cy="2160000"/>
          </a:xfrm>
          <a:prstGeom prst="rect">
            <a:avLst/>
          </a:prstGeom>
          <a:noFill/>
        </p:spPr>
      </p:pic>
      <p:pic>
        <p:nvPicPr>
          <p:cNvPr id="4102" name="Picture 6" descr="Заяц-русак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1273" y="954792"/>
            <a:ext cx="2878631" cy="2160000"/>
          </a:xfrm>
          <a:prstGeom prst="rect">
            <a:avLst/>
          </a:prstGeom>
          <a:noFill/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889" y="3356992"/>
            <a:ext cx="3245024" cy="216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phonoteka.org/uploads/posts/2021-04/thumbs/1619507309_30-phonoteka_org-p-neznaika-fon-3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50" y="3861048"/>
            <a:ext cx="18521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38356" y="1268760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Посмотри на картинки. Какая </a:t>
            </a:r>
            <a:r>
              <a:rPr lang="ru-RU" sz="1600" smtClean="0"/>
              <a:t>здесь лишняя? </a:t>
            </a:r>
            <a:r>
              <a:rPr lang="ru-RU" sz="1600" dirty="0" smtClean="0"/>
              <a:t>Почему?</a:t>
            </a:r>
            <a:endParaRPr lang="ru-RU" sz="1600" dirty="0"/>
          </a:p>
        </p:txBody>
      </p:sp>
      <p:pic>
        <p:nvPicPr>
          <p:cNvPr id="11" name="Picture 4" descr="https://upload.wikimedia.org/wikipedia/commons/thumb/5/5e/Ambox_emblem_arrow.svg/1200px-Ambox_emblem_arrow.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4368" y="5761956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9381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Си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Си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https://im0-tub-ru.yandex.net/i?id=fcb23b86e13b61f6300e55f777b6961e&amp;n=33&amp;h=215&amp;w=3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https://ru3.anyfad.com/items/t1@aed84395-307b-45cb-a905-7444debcb09b/Rechnye-rybyRechnye-ryb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ru3.anyfad.com/items/t1@aed84395-307b-45cb-a905-7444debcb09b/Rechnye-rybyRechnye-ryb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 descr="https://ru3.anyfad.com/items/t1@aed84395-307b-45cb-a905-7444debcb09b/Rechnye-rybyRechnye-ryb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3041280" cy="2160000"/>
          </a:xfrm>
          <a:prstGeom prst="rect">
            <a:avLst/>
          </a:prstGeom>
          <a:noFill/>
        </p:spPr>
      </p:pic>
      <p:sp>
        <p:nvSpPr>
          <p:cNvPr id="20488" name="AutoShape 8" descr="http://s002.radikal.ru/i198/1005/27/cb3b7ec44d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://s002.radikal.ru/i198/1005/27/cb3b7ec44d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Кара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6" name="Picture 16" descr="http://i.ytimg.com/vi/q7zdqdSfeyg/hqdefaul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0964" y="3717032"/>
            <a:ext cx="2785492" cy="2160000"/>
          </a:xfrm>
          <a:prstGeom prst="rect">
            <a:avLst/>
          </a:prstGeom>
          <a:noFill/>
        </p:spPr>
      </p:pic>
      <p:sp>
        <p:nvSpPr>
          <p:cNvPr id="20500" name="AutoShape 20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9859" y="3693120"/>
            <a:ext cx="317979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4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0964" y="1124744"/>
            <a:ext cx="265857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s://phonoteka.org/uploads/posts/2021-04/thumbs/1619507309_30-phonoteka_org-p-neznaika-fon-3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50" y="3672532"/>
            <a:ext cx="18521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ая прямоугольная выноска 18"/>
          <p:cNvSpPr/>
          <p:nvPr/>
        </p:nvSpPr>
        <p:spPr>
          <a:xfrm>
            <a:off x="638356" y="1268760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Посмотри на картинки. Какая здесь лишняя? Почему?</a:t>
            </a:r>
            <a:endParaRPr lang="ru-RU" sz="1600" dirty="0"/>
          </a:p>
        </p:txBody>
      </p:sp>
      <p:pic>
        <p:nvPicPr>
          <p:cNvPr id="22" name="Picture 4" descr="https://upload.wikimedia.org/wikipedia/commons/thumb/5/5e/Ambox_emblem_arrow.svg/1200px-Ambox_emblem_arrow.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1060" y="5853120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19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Си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Си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https://im0-tub-ru.yandex.net/i?id=fcb23b86e13b61f6300e55f777b6961e&amp;n=33&amp;h=215&amp;w=3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https://ru3.anyfad.com/items/t1@aed84395-307b-45cb-a905-7444debcb09b/Rechnye-rybyRechnye-ryb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ru3.anyfad.com/items/t1@aed84395-307b-45cb-a905-7444debcb09b/Rechnye-rybyRechnye-ryb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s002.radikal.ru/i198/1005/27/cb3b7ec44d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://s002.radikal.ru/i198/1005/27/cb3b7ec44d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Кара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0" name="AutoShape 20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0" name="AutoShape 2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 descr="http://widechoice.ru/photos/58f67116203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698" name="AutoShape 2" descr="http://comfortvoyage.ru/photos/vse-o-derevyah-dlya-detey-doshkolnogo-vozrasta-25070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://comfortvoyage.ru/photos/vse-o-derevyah-dlya-detey-doshkolnogo-vozrasta-25070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://boatdiler.ru/photos/lipa-kartinka-dlya-detey-406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8" name="Picture 12" descr="https://www.colourbox.com/preview/3251402-palm-tree-isolated-on-white-backgroun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543" y="1157656"/>
            <a:ext cx="2512729" cy="2415360"/>
          </a:xfrm>
          <a:prstGeom prst="rect">
            <a:avLst/>
          </a:prstGeom>
          <a:noFill/>
        </p:spPr>
      </p:pic>
      <p:pic>
        <p:nvPicPr>
          <p:cNvPr id="29702" name="Picture 6" descr="http://i4.imageban.ru/out/2012/08/29/08b72d80a22f4486e95ea5b7cc2861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3333" y="3933056"/>
            <a:ext cx="1900756" cy="2468606"/>
          </a:xfrm>
          <a:prstGeom prst="rect">
            <a:avLst/>
          </a:prstGeom>
          <a:noFill/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409" y="971426"/>
            <a:ext cx="1924048" cy="270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3571" y="3933056"/>
            <a:ext cx="1872208" cy="2468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https://phonoteka.org/uploads/posts/2021-04/thumbs/1619507309_30-phonoteka_org-p-neznaika-fon-3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832" y="3647675"/>
            <a:ext cx="18521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ая прямоугольная выноска 26"/>
          <p:cNvSpPr/>
          <p:nvPr/>
        </p:nvSpPr>
        <p:spPr>
          <a:xfrm>
            <a:off x="1763688" y="1268760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Посмотри на картинки. Какая здесь лишняя? Почему?</a:t>
            </a:r>
            <a:endParaRPr lang="ru-RU" sz="1600" dirty="0"/>
          </a:p>
        </p:txBody>
      </p:sp>
      <p:pic>
        <p:nvPicPr>
          <p:cNvPr id="28" name="Picture 4" descr="https://upload.wikimedia.org/wikipedia/commons/thumb/5/5e/Ambox_emblem_arrow.svg/1200px-Ambox_emblem_arrow.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8273" y="5966281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6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 descr="Синиц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2877" y="3391892"/>
            <a:ext cx="3241157" cy="2160000"/>
          </a:xfrm>
          <a:prstGeom prst="rect">
            <a:avLst/>
          </a:prstGeom>
          <a:noFill/>
        </p:spPr>
      </p:pic>
      <p:pic>
        <p:nvPicPr>
          <p:cNvPr id="19466" name="Picture 10" descr="Дятел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496" y="980728"/>
            <a:ext cx="3238418" cy="2160000"/>
          </a:xfrm>
          <a:prstGeom prst="rect">
            <a:avLst/>
          </a:prstGeom>
          <a:noFill/>
        </p:spPr>
      </p:pic>
      <p:pic>
        <p:nvPicPr>
          <p:cNvPr id="19470" name="Picture 14" descr="https://tumen.kp.ru/share/i/12/9692445/wr-720.sh-1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2877" y="980728"/>
            <a:ext cx="3240000" cy="2160000"/>
          </a:xfrm>
          <a:prstGeom prst="rect">
            <a:avLst/>
          </a:prstGeom>
          <a:noFill/>
        </p:spPr>
      </p:pic>
      <p:pic>
        <p:nvPicPr>
          <p:cNvPr id="19472" name="Picture 16" descr="http://animalworld.com.ua/images/2011/April/Animals/Struthio-camelus/Struthio-camelus_3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9644" y="3356992"/>
            <a:ext cx="3245070" cy="2160000"/>
          </a:xfrm>
          <a:prstGeom prst="rect">
            <a:avLst/>
          </a:prstGeom>
          <a:noFill/>
        </p:spPr>
      </p:pic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s://phonoteka.org/uploads/posts/2021-04/thumbs/1619507309_30-phonoteka_org-p-neznaika-fon-3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529" y="3709554"/>
            <a:ext cx="18521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232569" y="1268760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Посмотри на картинки. Какая здесь лишняя? Почему?</a:t>
            </a:r>
            <a:endParaRPr lang="ru-RU" sz="1600" dirty="0"/>
          </a:p>
        </p:txBody>
      </p:sp>
      <p:pic>
        <p:nvPicPr>
          <p:cNvPr id="13" name="Picture 4" descr="https://clipart-illustration.com/material/07-free-download/0681-image-m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1542" y="5733256"/>
            <a:ext cx="874267" cy="8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7311" y="5817412"/>
            <a:ext cx="790111" cy="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3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9412" y="1012954"/>
            <a:ext cx="58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какой стране под небом вьётся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Флаг бело-сине-красный?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Врагу он в руки не даётся,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Такой флаг есть в стране… </a:t>
            </a:r>
          </a:p>
        </p:txBody>
      </p:sp>
      <p:pic>
        <p:nvPicPr>
          <p:cNvPr id="7174" name="Picture 6" descr="https://ds05.infourok.ru/uploads/ex/00a4/00128abb-be3689a9/im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993876"/>
            <a:ext cx="4647332" cy="348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714" y="5674192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6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9412" y="1012954"/>
            <a:ext cx="58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 дополняет гимн и флаг,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Любой страны то главный знак.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России он особый,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Ты назвать его попробуй. </a:t>
            </a:r>
          </a:p>
        </p:txBody>
      </p:sp>
      <p:pic>
        <p:nvPicPr>
          <p:cNvPr id="12290" name="Picture 2" descr="https://1.bp.blogspot.com/-tl-tQUOyfz4/YMPMhznjy9I/AAAAAAAAL2k/EmvZSLLCBLsnJBRRIHq3NiFnUkjOxBxdACLcBGAsYHQ/s1081/%25D0%25B3%25D0%25B5%25D1%2580%25D0%25B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468" y="3020020"/>
            <a:ext cx="2592287" cy="311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832" y="5715947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24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9412" y="1012954"/>
            <a:ext cx="58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ветру вьется полотно,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шесту оно прикреплено,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полотна три цвета.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Кто ответит, что же это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autogear.ru/misc/i/gallery/31656/240723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4212" y="2993876"/>
            <a:ext cx="4876800" cy="32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5584227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3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9412" y="1012954"/>
            <a:ext cx="5886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Есть главная песня у нашей страны.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Услышав её, мы вставать все должны.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Единству народа поётся в ней слава,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 восхваляется наша  держава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travel50plus.ru/wp-content/uploads/2020/06/7_D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4440" y="2780928"/>
            <a:ext cx="4816343" cy="364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5594277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90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1012954"/>
            <a:ext cx="358794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Сердцу место дорогое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Буду я всегда любить!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Место это знаю я,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А вы знаете, друзья?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Здесь родился, живешь,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Уезжаешь — скучаешь,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Как зовут это место, знаешь? </a:t>
            </a:r>
          </a:p>
        </p:txBody>
      </p:sp>
      <p:pic>
        <p:nvPicPr>
          <p:cNvPr id="16388" name="Picture 4" descr="https://cdn.culture.ru/images/2e513bd2-e1df-585c-a12d-98c68e5a67f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6894" y="3367445"/>
            <a:ext cx="5009655" cy="329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472" y="5733256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29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1012954"/>
            <a:ext cx="32999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всем странам славится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красавица: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Белые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одёжки,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Золото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серёжки,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расплетённою косой,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Умывается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росой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img1.goodfon.ru/original/1024x1024/b/f9/derevo-bereza-listva-listya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8573" y="1412776"/>
            <a:ext cx="2664296" cy="43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5850178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85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5928" y="404664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«КАКОЙ ЦВЕТ ЛИШНИЙ?»</a:t>
            </a:r>
          </a:p>
          <a:p>
            <a:pPr algn="ctr"/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(Флаг России)</a:t>
            </a:r>
          </a:p>
        </p:txBody>
      </p:sp>
      <p:pic>
        <p:nvPicPr>
          <p:cNvPr id="5122" name="Picture 2" descr="C:\Users\Ольг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7145" y="1621771"/>
            <a:ext cx="2785071" cy="1551829"/>
          </a:xfrm>
          <a:prstGeom prst="rect">
            <a:avLst/>
          </a:prstGeom>
          <a:noFill/>
        </p:spPr>
      </p:pic>
      <p:pic>
        <p:nvPicPr>
          <p:cNvPr id="5123" name="Picture 3" descr="C:\Users\Ольга\Desktop\White_box_55x9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621772"/>
            <a:ext cx="2881967" cy="1551829"/>
          </a:xfrm>
          <a:prstGeom prst="rect">
            <a:avLst/>
          </a:prstGeom>
          <a:noFill/>
        </p:spPr>
      </p:pic>
      <p:pic>
        <p:nvPicPr>
          <p:cNvPr id="5124" name="Picture 4" descr="C:\Users\Ольга\Desktop\maxresdefaul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7145" y="3902743"/>
            <a:ext cx="2785071" cy="1510807"/>
          </a:xfrm>
          <a:prstGeom prst="rect">
            <a:avLst/>
          </a:prstGeom>
          <a:noFill/>
        </p:spPr>
      </p:pic>
      <p:pic>
        <p:nvPicPr>
          <p:cNvPr id="5125" name="Picture 5" descr="C:\Users\Ольга\Desktop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6993" y="3861048"/>
            <a:ext cx="2881966" cy="1594198"/>
          </a:xfrm>
          <a:prstGeom prst="rect">
            <a:avLst/>
          </a:prstGeom>
          <a:noFill/>
        </p:spPr>
      </p:pic>
      <p:pic>
        <p:nvPicPr>
          <p:cNvPr id="8" name="ed48b2cb7eb6-u..product~0~874~5b115db0ccc12.fit.max.w.1000~xgxgxgx.png" descr="ed48b2cb7eb6-u..product~0~874~5b115db0ccc12.fit.max.w.1000~xgxgxgx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7032" y="3776778"/>
            <a:ext cx="2290752" cy="2752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51520" y="1666385"/>
            <a:ext cx="2731472" cy="2194663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Посмотри, на экране 4 цвета. Выбери цвет, которого нет на флаге Российской Федерации</a:t>
            </a:r>
            <a:endParaRPr lang="ru-RU" dirty="0"/>
          </a:p>
        </p:txBody>
      </p:sp>
      <p:sp>
        <p:nvSpPr>
          <p:cNvPr id="5" name="Волна 4">
            <a:hlinkClick r:id="rId7" action="ppaction://hlinksldjump"/>
          </p:cNvPr>
          <p:cNvSpPr/>
          <p:nvPr/>
        </p:nvSpPr>
        <p:spPr>
          <a:xfrm>
            <a:off x="7524328" y="5805263"/>
            <a:ext cx="1160512" cy="72367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Снег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577832" y="463093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«ОТГАДАЙ-КА»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124637" y="884232"/>
            <a:ext cx="1599981" cy="2088232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меня есть много интересных загадок. Попробуй их отгадать</a:t>
            </a:r>
            <a:endParaRPr lang="ru-RU" sz="1600" dirty="0"/>
          </a:p>
        </p:txBody>
      </p:sp>
      <p:pic>
        <p:nvPicPr>
          <p:cNvPr id="13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993876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029722"/>
            <a:ext cx="61476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Кукла – символ материнства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семейного единства.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Сарафан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её одёжка,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дерева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www.biblkimry.ru/wp-content/uploads/2022/01/2022-01-02-23-39-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527" y="2845604"/>
            <a:ext cx="5119737" cy="339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clipart-illustration.com/material/07-free-download/0681-image-m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60069"/>
            <a:ext cx="874267" cy="8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250" y="6002146"/>
            <a:ext cx="790111" cy="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71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https://xn--h1aafc5a.xn--p1ai/images/icons/holiday/russia-fla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xn--h1aafc5a.xn--p1ai/images/icons/holiday/russia-flag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xn--h1aafc5a.xn--p1ai/images/icons/holiday/russia-flag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xn--h1aafc5a.xn--p1ai/images/icons/holiday/russia-fla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431" y="160337"/>
            <a:ext cx="8938964" cy="59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 descr="https://clipart-illustration.com/material/07-free-download/0681-image-m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5672" y="5674430"/>
            <a:ext cx="922922" cy="9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332" y="5726582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6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«СОЕДИНИ ПО ТОЧКАМ»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ed48b2cb7eb6-u..product~0~874~5b115db0ccc12.fit.max.w.1000~xgxgxgx.png" descr="ed48b2cb7eb6-u..product~0~874~5b115db0ccc12.fit.max.w.1000~xgxgxgx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158" y="3700851"/>
            <a:ext cx="2290752" cy="2752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25046" y="999711"/>
            <a:ext cx="2051384" cy="2631623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Соедини точки. Что получилось?</a:t>
            </a:r>
            <a:endParaRPr lang="ru-RU" dirty="0"/>
          </a:p>
        </p:txBody>
      </p:sp>
      <p:pic>
        <p:nvPicPr>
          <p:cNvPr id="2050" name="Picture 2" descr="C:\Users\mikus\Desktop\Еремина А.А\Работа\Конспекты занятий\Старшая группа\Викторина Символы России\Флаг по точкам\Scan2022-03-27_1423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710" y="910295"/>
            <a:ext cx="5031556" cy="446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5/5e/Ambox_emblem_arrow.svg/1200px-Ambox_emblem_arrow.sv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286" y="5653122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8585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«СОЕДИНИ ПО ТОЧКАМ»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ed48b2cb7eb6-u..product~0~874~5b115db0ccc12.fit.max.w.1000~xgxgxgx.png" descr="ed48b2cb7eb6-u..product~0~874~5b115db0ccc12.fit.max.w.1000~xgxgxgx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158" y="3700851"/>
            <a:ext cx="2290752" cy="2752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25046" y="999711"/>
            <a:ext cx="2051384" cy="2631623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Соедини точки. Что получилось?</a:t>
            </a:r>
            <a:endParaRPr lang="ru-RU" dirty="0"/>
          </a:p>
        </p:txBody>
      </p:sp>
      <p:pic>
        <p:nvPicPr>
          <p:cNvPr id="7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677" y="5719101"/>
            <a:ext cx="805608" cy="80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clipart-illustration.com/material/07-free-download/0681-image-m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8936" y="5719101"/>
            <a:ext cx="890899" cy="89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ikus\Desktop\Еремина А.А\Работа\Конспекты занятий\Старшая группа\Викторина Символы России\Флаг по точкам\Scan2022-03-27_14405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8202" y="786361"/>
            <a:ext cx="4415063" cy="482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756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«НАЙДИ ГЕРБ РОССИИ»</a:t>
            </a:r>
          </a:p>
        </p:txBody>
      </p:sp>
      <p:pic>
        <p:nvPicPr>
          <p:cNvPr id="2" name="Picture 2" descr="C:\Users\mikus\Desktop\Открытое занятие\Картинки\Герб Великобритании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4216" y="3789040"/>
            <a:ext cx="2102178" cy="196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mikus\Desktop\Открытое занятие\Картинки\Герб Молдовии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589" y="3700851"/>
            <a:ext cx="1796146" cy="226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mikus\Desktop\Открытое занятие\Картинки\Герб Франции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2318" y="999711"/>
            <a:ext cx="2069314" cy="221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ikus\Desktop\Открытое занятие\Картинки\Герб Китая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6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3589" y="814779"/>
            <a:ext cx="1859280" cy="191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73FFC59-1492-4810-A614-C3BB8680860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1" y="1773865"/>
            <a:ext cx="2020225" cy="2426515"/>
          </a:xfrm>
          <a:prstGeom prst="rect">
            <a:avLst/>
          </a:prstGeom>
        </p:spPr>
      </p:pic>
      <p:pic>
        <p:nvPicPr>
          <p:cNvPr id="8" name="ed48b2cb7eb6-u..product~0~874~5b115db0ccc12.fit.max.w.1000~xgxgxgx.png" descr="ed48b2cb7eb6-u..product~0~874~5b115db0ccc12.fit.max.w.1000~xgxgxgx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158" y="3700851"/>
            <a:ext cx="2290752" cy="2752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25046" y="999711"/>
            <a:ext cx="2051384" cy="2631623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Найди на экране  герб Российской Федерации</a:t>
            </a:r>
            <a:endParaRPr lang="ru-RU" dirty="0"/>
          </a:p>
        </p:txBody>
      </p:sp>
      <p:pic>
        <p:nvPicPr>
          <p:cNvPr id="10" name="Picture 4" descr="https://clipart-illustration.com/material/07-free-download/0681-image-m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491" y="5983732"/>
            <a:ext cx="874267" cy="8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2758" y="5982598"/>
            <a:ext cx="790111" cy="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9834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«НАЙДИ ТЕНЬ»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7104353" y="733627"/>
            <a:ext cx="1691063" cy="2102391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Найди для каждого предмета свою тень и соедини их линией</a:t>
            </a:r>
            <a:endParaRPr lang="ru-RU" dirty="0"/>
          </a:p>
        </p:txBody>
      </p:sp>
      <p:pic>
        <p:nvPicPr>
          <p:cNvPr id="4098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353" y="2780927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un9-55.userapi.com/s/v1/ig2/PT7_AmR0u_1F1RErCUcZZ35W9PdAmpMwMzT9ZikyAAEz1OLHRokuXeeZXQZ4jFkHmjMZM2OpbQitTT0iLyBpAOvu.jpg?size=2339x1654&amp;quality=96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699223"/>
            <a:ext cx="936104" cy="13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sun9-59.userapi.com/s/v1/if2/Ti1CpAa4C-wJn2sswL1zUGGxAm6fJriCEPHm8655ILHXmWcAnoBrcu_-o6KsvGJfJ4SWNGq1RqvM8rOBV25XqBKg.jpg?size=2339x1654&amp;quality=96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2118971"/>
            <a:ext cx="936104" cy="13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s://sun9-66.userapi.com/s/v1/ig2/Ip075cpJOOgTpf4WrdFrogwqp5T9LVs8-PvqHR7n3-oDsm3SUluHJCEFQT1nAhuwu9qrakBbp08IsrhGKhSoF7ev.jpg?size=2339x1654&amp;quality=96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501911"/>
            <a:ext cx="936104" cy="132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https://sun9-86.userapi.com/s/v1/ig2/_CCj4rjUv6xZrjrBed58lEnT82BAzPES2MdqkcEAZKN1TG7jx2hA0fbQDQ3ewZLKL29OibXTWZJRitYR_Rz_NU1L.jpg?size=2339x1654&amp;quality=96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4947902"/>
            <a:ext cx="936104" cy="13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sun9-55.userapi.com/s/v1/ig2/PT7_AmR0u_1F1RErCUcZZ35W9PdAmpMwMzT9ZikyAAEz1OLHRokuXeeZXQZ4jFkHmjMZM2OpbQitTT0iLyBpAOvu.jpg?size=2339x1654&amp;quality=96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9"/>
          <a:stretch/>
        </p:blipFill>
        <p:spPr bwMode="auto">
          <a:xfrm>
            <a:off x="5940152" y="4941375"/>
            <a:ext cx="940719" cy="133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https://sun9-59.userapi.com/s/v1/if2/Ti1CpAa4C-wJn2sswL1zUGGxAm6fJriCEPHm8655ILHXmWcAnoBrcu_-o6KsvGJfJ4SWNGq1RqvM8rOBV25XqBKg.jpg?size=2339x1654&amp;quality=96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0239" y="3540890"/>
            <a:ext cx="963830" cy="13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https://sun9-66.userapi.com/s/v1/ig2/Ip075cpJOOgTpf4WrdFrogwqp5T9LVs8-PvqHR7n3-oDsm3SUluHJCEFQT1nAhuwu9qrakBbp08IsrhGKhSoF7ev.jpg?size=2339x1654&amp;quality=96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3675" y="2104223"/>
            <a:ext cx="956959" cy="135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https://sun9-86.userapi.com/s/v1/ig2/_CCj4rjUv6xZrjrBed58lEnT82BAzPES2MdqkcEAZKN1TG7jx2hA0fbQDQ3ewZLKL29OibXTWZJRitYR_Rz_NU1L.jpg?size=2339x1654&amp;quality=96&amp;type=album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3880" y="733627"/>
            <a:ext cx="936754" cy="132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upload.wikimedia.org/wikipedia/commons/thumb/5/5e/Ambox_emblem_arrow.svg/1200px-Ambox_emblem_arrow.svg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1558" y="5854117"/>
            <a:ext cx="835396" cy="8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3610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«НАЙДИ ТЕНЬ»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7139341" y="696282"/>
            <a:ext cx="1691063" cy="2102391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Найди для каждого предмета свою тень и соедини их линией</a:t>
            </a:r>
            <a:endParaRPr lang="ru-RU" dirty="0"/>
          </a:p>
        </p:txBody>
      </p:sp>
      <p:pic>
        <p:nvPicPr>
          <p:cNvPr id="4098" name="Picture 2" descr="https://catherineasquithgallery.com/uploads/posts/2021-02/1613675936_56-p-fon-dlya-prezentatsii-neznaika-6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353" y="2721717"/>
            <a:ext cx="1776355" cy="3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s://sun9-81.userapi.com/s/v1/ig2/JQwEelninzEGRxY1z8FJiowXsBtq5K67lLPwdtmbGukMgUf53mT3e5BS9qsExtU-rGOF_36BXIXHMTCDAXcjcKtO.jpg?size=2339x1654&amp;quality=96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436" y="678537"/>
            <a:ext cx="704319" cy="99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s://sun9-69.userapi.com/s/v1/if2/_30K-Qy-v9U-Kfhs-HAyg1Uy3F8TIKz3K7ND25wOmfxeyOKnX307peZN6-f9MSRW63ez7EekMNFM-THHZLhAKvM-.jpg?size=2339x1654&amp;quality=96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436" y="1760539"/>
            <a:ext cx="721490" cy="102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sun9-87.userapi.com/s/v1/ig2/gs0DKaUQoVxetagsb3GG9cA6hs54VsTpw03V_gbny9pZxEejrBIPcRTw5d0E5PiM7VKx-WWdUC86Iu6he_dUNKIN.jpg?size=2339x1654&amp;quality=96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846" y="2948434"/>
            <a:ext cx="720080" cy="101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https://sun9-81.userapi.com/s/v1/ig2/kX0byxWn5D92CmmxRsmp1IOXRQGZKFL-Y6vxnFGeAHhJBTE-NBsmOZoN7hDUQcMVpVqosIouBzTCilIlSSnViZSi.jpg?size=2339x1654&amp;quality=96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846" y="4077072"/>
            <a:ext cx="737601" cy="104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sun9-79.userapi.com/s/v1/if2/qpQEB0CbA_m3P3ytCzJZOIOzsrUvxofEo-6mW4HqIWl4Itf-wnCPzbG7F0vJsSjpZ7cFD8iPata4zPD22ucVGtdM.jpg?size=2339x1654&amp;quality=96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8670" y="5209549"/>
            <a:ext cx="729951" cy="103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https://sun9-81.userapi.com/s/v1/ig2/JQwEelninzEGRxY1z8FJiowXsBtq5K67lLPwdtmbGukMgUf53mT3e5BS9qsExtU-rGOF_36BXIXHMTCDAXcjcKtO.jpg?size=2339x1654&amp;quality=96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3211" y="2993876"/>
            <a:ext cx="734600" cy="103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https://sun9-81.userapi.com/s/v1/ig2/kX0byxWn5D92CmmxRsmp1IOXRQGZKFL-Y6vxnFGeAHhJBTE-NBsmOZoN7hDUQcMVpVqosIouBzTCilIlSSnViZSi.jpg?size=2339x1654&amp;quality=96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1973" y="678537"/>
            <a:ext cx="721490" cy="102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sun9-87.userapi.com/s/v1/ig2/gs0DKaUQoVxetagsb3GG9cA6hs54VsTpw03V_gbny9pZxEejrBIPcRTw5d0E5PiM7VKx-WWdUC86Iu6he_dUNKIN.jpg?size=2339x1654&amp;quality=96&amp;type=album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>
            <a:off x="6071973" y="5221515"/>
            <a:ext cx="721490" cy="102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s://sun9-69.userapi.com/s/v1/if2/_30K-Qy-v9U-Kfhs-HAyg1Uy3F8TIKz3K7ND25wOmfxeyOKnX307peZN6-f9MSRW63ez7EekMNFM-THHZLhAKvM-.jpg?size=2339x1654&amp;quality=96&amp;type=album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3211" y="4111476"/>
            <a:ext cx="730435" cy="103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sun9-79.userapi.com/s/v1/if2/qpQEB0CbA_m3P3ytCzJZOIOzsrUvxofEo-6mW4HqIWl4Itf-wnCPzbG7F0vJsSjpZ7cFD8iPata4zPD22ucVGtdM.jpg?size=2339x1654&amp;quality=96&amp;type=album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3383" y="1799642"/>
            <a:ext cx="720080" cy="101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clipart-illustration.com/material/07-free-download/0681-image-m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8677" y="5983733"/>
            <a:ext cx="874267" cy="8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2944" y="6025810"/>
            <a:ext cx="790111" cy="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762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563272" y="247650"/>
            <a:ext cx="828598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u="sng" dirty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altLang="ru-RU" sz="2200" b="1" u="sng" dirty="0" smtClean="0">
                <a:latin typeface="Times New Roman" pitchFamily="18" charset="0"/>
                <a:cs typeface="Times New Roman" pitchFamily="18" charset="0"/>
              </a:rPr>
              <a:t>«СТОЛИЦА РОССИЙСКОЙ ФЕДЕРАЦИИ»</a:t>
            </a:r>
            <a:endParaRPr lang="ru-RU" altLang="ru-RU" sz="2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385540" y="764704"/>
            <a:ext cx="1776174" cy="3024336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Посмотри на картину. Здесь изображена столица Российской Федерации. Собери по буквам название столицы в квадраты.</a:t>
            </a:r>
            <a:endParaRPr lang="ru-RU" sz="1600" dirty="0"/>
          </a:p>
        </p:txBody>
      </p:sp>
      <p:pic>
        <p:nvPicPr>
          <p:cNvPr id="5122" name="Picture 2" descr="https://phonoteka.org/uploads/posts/2021-04/thumbs/1619507309_30-phonoteka_org-p-neznaika-fon-3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426" y="3789040"/>
            <a:ext cx="18521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news.solidwaste.ru/wp-content/uploads/2022/03/r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553" y="995388"/>
            <a:ext cx="4049933" cy="269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895562" y="483336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65688" y="483336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835814" y="483336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7812360" y="483452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925436" y="483336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955310" y="4833360"/>
            <a:ext cx="970126" cy="94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s://abvgdee.ru/images/kartinki/alfavit9/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9800" y="3834818"/>
            <a:ext cx="883207" cy="85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bvgdee.ru/images/kartinki/alfavit9/o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00000">
            <a:off x="4149809" y="3851599"/>
            <a:ext cx="867748" cy="88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catherineasquithgallery.com/uploads/posts/2021-02/1614515360_3-p-bukvi-na-belom-fone-3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863846"/>
            <a:ext cx="789632" cy="86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abvgdee.ru/images/kartinki/alfavit9/k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4329" y="3632144"/>
            <a:ext cx="896043" cy="81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abvgdee.ru/images/kartinki/alfavit9/v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5243" y="1431518"/>
            <a:ext cx="735129" cy="8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abvgdee.ru/images/kartinki/alfavit9/a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345028"/>
            <a:ext cx="934636" cy="8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ttps://clipart-illustration.com/material/07-free-download/0681-image-m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8677" y="5780360"/>
            <a:ext cx="874267" cy="8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https://cdn.pixabay.com/photo/2012/04/13/12/52/power-button-32280_64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367" y="5864516"/>
            <a:ext cx="790111" cy="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9239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7.77778E-6 C -0.01164 -0.0007 -0.0231 -0.00186 -0.03473 -0.00186 C -0.04827 -0.00186 -0.06146 0.00509 -0.07501 0.00555 C -0.10747 0.00671 -0.13976 0.00671 -0.17223 0.0074 C -0.1816 0.00856 -0.19098 0.01041 -0.20001 0.01481 C -0.20626 0.01782 -0.204 0.01874 -0.20973 0.02036 C -0.22188 0.02407 -0.23334 0.02754 -0.24584 0.02962 C -0.25955 0.03564 -0.28889 0.03703 -0.28889 0.03703 C -0.30695 0.04513 -0.33212 0.04722 -0.35139 0.04999 C -0.35747 0.05277 -0.36233 0.05763 -0.36806 0.06111 C -0.37379 0.06458 -0.38056 0.0662 -0.38612 0.07036 C -0.38907 0.07245 -0.39167 0.07523 -0.39445 0.07777 C -0.39584 0.07893 -0.39862 0.08148 -0.39862 0.08148 C -0.40938 0.10277 -0.42171 0.09212 -0.43473 0.1037 C -0.43612 0.10486 -0.43733 0.10648 -0.43889 0.1074 C -0.44028 0.10833 -0.44185 0.10833 -0.44306 0.10925 C -0.44601 0.11134 -0.45139 0.11666 -0.45139 0.11666 C -0.45556 0.12499 -0.45747 0.1331 -0.46389 0.13888 C -0.46667 0.14444 -0.46945 0.14999 -0.47223 0.15555 C -0.4731 0.15717 -0.47275 0.15948 -0.47362 0.16111 C -0.47431 0.16226 -0.47553 0.16226 -0.47639 0.16296 L -0.47223 0.14999 " pathEditMode="relative" ptsTypes="ffffffffffffffffffffAA">
                                      <p:cBhvr>
                                        <p:cTn id="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3 0.01064 C -0.01684 0.04282 -0.02066 0.12222 -0.02066 0.14398 " pathEditMode="relative" rAng="0" ptsTypes="fA">
                                      <p:cBhvr>
                                        <p:cTn id="10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8 0.01041 C -0.03038 0.0125 -0.02882 0.01365 -0.03802 0.01782 C -0.03941 0.01967 -0.04063 0.02199 -0.04219 0.02338 C -0.04341 0.02453 -0.04532 0.02384 -0.04636 0.02523 C -0.05209 0.03287 -0.05504 0.04375 -0.05886 0.05301 C -0.06129 0.05879 -0.06441 0.06412 -0.06719 0.06967 C -0.07136 0.07824 -0.07257 0.08889 -0.07691 0.09745 C -0.07865 0.11319 -0.08247 0.12801 -0.08247 0.14375 " pathEditMode="relative" rAng="0" ptsTypes="fffffffA">
                                      <p:cBhvr>
                                        <p:cTn id="14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4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C 0.01458 0.00185 0.01805 0.00787 0.03142 0.01065 C 0.04757 0.01435 0.06354 0.0206 0.07951 0.02639 C 0.09027 0.02986 0.10156 0.02778 0.1125 0.02824 C 0.12812 0.0294 0.14357 0.02986 0.1592 0.03079 C 0.17795 0.03519 0.1967 0.04236 0.21545 0.04398 C 0.23819 0.04583 0.26041 0.04653 0.28281 0.04838 C 0.29305 0.05232 0.30503 0.05347 0.3118 0.06829 C 0.32031 0.0875 0.32465 0.1 0.33507 0.11713 C 0.33889 0.12315 0.34097 0.12963 0.346 0.13241 C 0.34809 0.14282 0.35017 0.14005 0.35573 0.14583 C 0.36076 0.17014 0.35295 0.13333 0.35989 0.15926 C 0.36423 0.17546 0.36146 0.17083 0.36962 0.1838 " pathEditMode="relative" rAng="0" ptsTypes="ffffffffffffA">
                                      <p:cBhvr>
                                        <p:cTn id="18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2" y="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-0.00139 C 0.01979 0.00232 0.04357 0.02176 0.0684 0.04282 C 0.08455 0.05602 0.10312 0.06782 0.11649 0.08704 C 0.13038 0.10671 0.11909 0.09907 0.1335 0.11505 C 0.13698 0.11921 0.14114 0.1213 0.14479 0.12523 C 0.16805 0.15046 0.14809 0.13125 0.16597 0.15532 C 0.17309 0.16505 0.1809 0.17407 0.18854 0.18333 C 0.19757 0.19468 0.20503 0.21042 0.21389 0.22153 C 0.23264 0.24468 0.2243 0.23079 0.2408 0.24769 C 0.26875 0.27685 0.30017 0.30278 0.32552 0.33611 C 0.33646 0.35069 0.34896 0.36343 0.35955 0.37847 C 0.36632 0.38819 0.37239 0.39884 0.37934 0.40857 C 0.38437 0.41597 0.38576 0.425 0.39201 0.43079 C 0.39757 0.44421 0.40347 0.45625 0.40746 0.47083 C 0.40798 0.47569 0.40746 0.48079 0.40903 0.48495 C 0.40972 0.48704 0.4118 0.48704 0.41319 0.48704 C 0.42344 0.48704 0.43646 0.48472 0.44705 0.48287 C 0.46719 0.48542 0.46267 0.48125 0.46979 0.50116 " pathEditMode="relative" rAng="0" ptsTypes="fffffffffffffffffA">
                                      <p:cBhvr>
                                        <p:cTn id="22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1" y="2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C 0.03177 0.0132 0.05972 0.03519 0.08906 0.05695 C 0.11701 0.07755 0.1467 0.09352 0.17378 0.11644 C 0.18003 0.12153 0.18559 0.12847 0.19167 0.13403 C 0.21562 0.15417 0.24167 0.16991 0.26597 0.18889 C 0.27917 0.19931 0.29149 0.21366 0.30469 0.22408 C 0.31094 0.22894 0.31823 0.23125 0.32396 0.23727 C 0.33542 0.24908 0.34826 0.25834 0.35955 0.27037 C 0.37014 0.28125 0.38733 0.30162 0.39983 0.30764 C 0.40121 0.30996 0.4026 0.31273 0.40417 0.31412 C 0.40555 0.31551 0.40729 0.31505 0.40868 0.31644 C 0.41007 0.31806 0.41007 0.3213 0.41163 0.32292 C 0.4184 0.33056 0.4316 0.32685 0.43993 0.32963 C 0.44878 0.33264 0.45764 0.33727 0.46667 0.34051 C 0.47292 0.34653 0.47656 0.35903 0.46962 0.36945 " pathEditMode="relative" rAng="0" ptsTypes="ffffffffffffffA">
                                      <p:cBhvr>
                                        <p:cTn id="26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9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335</TotalTime>
  <Words>467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mikus</dc:creator>
  <cp:lastModifiedBy>user</cp:lastModifiedBy>
  <cp:revision>55</cp:revision>
  <dcterms:created xsi:type="dcterms:W3CDTF">2022-03-22T14:41:45Z</dcterms:created>
  <dcterms:modified xsi:type="dcterms:W3CDTF">2025-06-10T11:46:36Z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1381853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S9.1.4</vt:lpwstr>
  </property>
</Properties>
</file>