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56" r:id="rId3"/>
    <p:sldId id="271" r:id="rId4"/>
    <p:sldId id="279" r:id="rId5"/>
    <p:sldId id="280" r:id="rId6"/>
    <p:sldId id="277" r:id="rId7"/>
    <p:sldId id="258" r:id="rId8"/>
    <p:sldId id="257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7" r:id="rId17"/>
    <p:sldId id="268" r:id="rId18"/>
    <p:sldId id="269" r:id="rId19"/>
    <p:sldId id="278" r:id="rId20"/>
    <p:sldId id="270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62" autoAdjust="0"/>
    <p:restoredTop sz="94660"/>
  </p:normalViewPr>
  <p:slideViewPr>
    <p:cSldViewPr>
      <p:cViewPr>
        <p:scale>
          <a:sx n="70" d="100"/>
          <a:sy n="70" d="100"/>
        </p:scale>
        <p:origin x="-1164" y="-81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Excel1.xlsx"/><Relationship Id="rId1" Type="http://schemas.openxmlformats.org/officeDocument/2006/relationships/themeOverride" Target="../theme/themeOverrid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5.0733911425628761E-2"/>
          <c:y val="4.2538389597851993E-2"/>
          <c:w val="0.73919399315591883"/>
          <c:h val="0.88063535161553086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Уровень ниже среднего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9.2235088600154599E-3"/>
                  <c:y val="-1.155913986650255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7.686257383346216E-3"/>
                  <c:y val="-1.541218648867007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05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Лист1!$A$2:$A$3</c:f>
              <c:strCache>
                <c:ptCount val="2"/>
                <c:pt idx="0">
                  <c:v>I полугодие</c:v>
                </c:pt>
                <c:pt idx="1">
                  <c:v>II полугодие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 formatCode="0%">
                  <c:v>0.11</c:v>
                </c:pt>
                <c:pt idx="1">
                  <c:v>0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Средний уровень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1.8369195786010619E-2"/>
                  <c:y val="-1.926782273603082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9.2235088600154599E-3"/>
                  <c:y val="-1.926523311083758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1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Лист1!$A$2:$A$3</c:f>
              <c:strCache>
                <c:ptCount val="2"/>
                <c:pt idx="0">
                  <c:v>I полугодие</c:v>
                </c:pt>
                <c:pt idx="1">
                  <c:v>II полугодие</c:v>
                </c:pt>
              </c:strCache>
            </c:strRef>
          </c:cat>
          <c:val>
            <c:numRef>
              <c:f>Лист1!$C$2:$C$3</c:f>
              <c:numCache>
                <c:formatCode>0%</c:formatCode>
                <c:ptCount val="2"/>
                <c:pt idx="0">
                  <c:v>0.45</c:v>
                </c:pt>
                <c:pt idx="1">
                  <c:v>7.0000000000000007E-2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Уровень выше среднего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6.149005906676973E-3"/>
                  <c:y val="-1.190470050450639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1.2369306389712858E-2"/>
                  <c:y val="-1.144385185733533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2.5462962962962962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1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Лист1!$A$2:$A$3</c:f>
              <c:strCache>
                <c:ptCount val="2"/>
                <c:pt idx="0">
                  <c:v>I полугодие</c:v>
                </c:pt>
                <c:pt idx="1">
                  <c:v>II полугодие</c:v>
                </c:pt>
              </c:strCache>
            </c:strRef>
          </c:cat>
          <c:val>
            <c:numRef>
              <c:f>Лист1!$D$2:$D$3</c:f>
              <c:numCache>
                <c:formatCode>0%</c:formatCode>
                <c:ptCount val="2"/>
                <c:pt idx="0">
                  <c:v>0.22</c:v>
                </c:pt>
                <c:pt idx="1">
                  <c:v>0.22</c:v>
                </c:pt>
              </c:numCache>
            </c:numRef>
          </c:val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Высокий уровень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2.6982394718246015E-2"/>
                  <c:y val="-3.479270760867487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1.851855438323655E-2"/>
                  <c:y val="-1.926523311083757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2.5462780694079905E-2"/>
                  <c:y val="3.637524116577141E-1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1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Лист1!$A$2:$A$3</c:f>
              <c:strCache>
                <c:ptCount val="2"/>
                <c:pt idx="0">
                  <c:v>I полугодие</c:v>
                </c:pt>
                <c:pt idx="1">
                  <c:v>II полугодие</c:v>
                </c:pt>
              </c:strCache>
            </c:strRef>
          </c:cat>
          <c:val>
            <c:numRef>
              <c:f>Лист1!$E$2:$E$3</c:f>
              <c:numCache>
                <c:formatCode>0%</c:formatCode>
                <c:ptCount val="2"/>
                <c:pt idx="0">
                  <c:v>0.22</c:v>
                </c:pt>
                <c:pt idx="1">
                  <c:v>0.71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107488000"/>
        <c:axId val="107489536"/>
        <c:axId val="0"/>
      </c:bar3DChart>
      <c:catAx>
        <c:axId val="107488000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100" b="1"/>
            </a:pPr>
            <a:endParaRPr lang="ru-RU"/>
          </a:p>
        </c:txPr>
        <c:crossAx val="107489536"/>
        <c:crosses val="autoZero"/>
        <c:auto val="1"/>
        <c:lblAlgn val="ctr"/>
        <c:lblOffset val="100"/>
        <c:noMultiLvlLbl val="0"/>
      </c:catAx>
      <c:valAx>
        <c:axId val="107489536"/>
        <c:scaling>
          <c:orientation val="minMax"/>
        </c:scaling>
        <c:delete val="0"/>
        <c:axPos val="l"/>
        <c:majorGridlines/>
        <c:numFmt formatCode="0%" sourceLinked="0"/>
        <c:majorTickMark val="out"/>
        <c:minorTickMark val="none"/>
        <c:tickLblPos val="nextTo"/>
        <c:txPr>
          <a:bodyPr/>
          <a:lstStyle/>
          <a:p>
            <a:pPr>
              <a:defRPr sz="1050" b="1"/>
            </a:pPr>
            <a:endParaRPr lang="ru-RU"/>
          </a:p>
        </c:txPr>
        <c:crossAx val="107488000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78075554329088892"/>
          <c:y val="0.36143361390171058"/>
          <c:w val="0.2039011794388437"/>
          <c:h val="0.27713277219657889"/>
        </c:manualLayout>
      </c:layout>
      <c:overlay val="0"/>
      <c:txPr>
        <a:bodyPr/>
        <a:lstStyle/>
        <a:p>
          <a:pPr>
            <a:defRPr sz="1100" b="1"/>
          </a:pPr>
          <a:endParaRPr lang="ru-RU"/>
        </a:p>
      </c:txPr>
    </c:legend>
    <c:plotVisOnly val="1"/>
    <c:dispBlanksAs val="gap"/>
    <c:showDLblsOverMax val="0"/>
  </c:chart>
  <c:externalData r:id="rId2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111EB6C-C858-4E12-AA5B-6E016D7BCB16}" type="doc">
      <dgm:prSet loTypeId="urn:microsoft.com/office/officeart/2005/8/layout/hProcess9" loCatId="process" qsTypeId="urn:microsoft.com/office/officeart/2005/8/quickstyle/3d1" qsCatId="3D" csTypeId="urn:microsoft.com/office/officeart/2005/8/colors/colorful5" csCatId="colorful" phldr="1"/>
      <dgm:spPr/>
    </dgm:pt>
    <dgm:pt modelId="{56C83129-922D-4056-AFE2-E7444262E725}">
      <dgm:prSet phldrT="[Текст]" custT="1"/>
      <dgm:spPr>
        <a:solidFill>
          <a:srgbClr val="20D812"/>
        </a:solidFill>
      </dgm:spPr>
      <dgm:t>
        <a:bodyPr/>
        <a:lstStyle/>
        <a:p>
          <a:r>
            <a:rPr lang="ru-RU" sz="2400" b="1" dirty="0" smtClean="0"/>
            <a:t>Формирование у детей знаний и познавательного интереса к родному краю (его природе, богатству, народу) через вовлечение воспитанников в научно-познавательную, практическую, исследовательскую деятельность.</a:t>
          </a:r>
          <a:endParaRPr lang="ru-RU" sz="24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Franklin Gothic Heavy" panose="020B0903020102020204" pitchFamily="34" charset="0"/>
          </a:endParaRPr>
        </a:p>
      </dgm:t>
    </dgm:pt>
    <dgm:pt modelId="{0122FB52-7C1E-424E-8846-48E6579DA68F}" type="parTrans" cxnId="{ECE77B0C-822C-4793-9CE2-1A82C5CE7704}">
      <dgm:prSet/>
      <dgm:spPr/>
      <dgm:t>
        <a:bodyPr/>
        <a:lstStyle/>
        <a:p>
          <a:endParaRPr lang="ru-RU" sz="2000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Franklin Gothic Heavy" panose="020B0903020102020204" pitchFamily="34" charset="0"/>
          </a:endParaRPr>
        </a:p>
      </dgm:t>
    </dgm:pt>
    <dgm:pt modelId="{0BB71362-C388-4EC6-90B0-4448E7004332}" type="sibTrans" cxnId="{ECE77B0C-822C-4793-9CE2-1A82C5CE7704}">
      <dgm:prSet/>
      <dgm:spPr/>
      <dgm:t>
        <a:bodyPr/>
        <a:lstStyle/>
        <a:p>
          <a:endParaRPr lang="ru-RU" sz="2000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Franklin Gothic Heavy" panose="020B0903020102020204" pitchFamily="34" charset="0"/>
          </a:endParaRPr>
        </a:p>
      </dgm:t>
    </dgm:pt>
    <dgm:pt modelId="{2582F55C-E4BE-4A9E-B4AC-89760C57BA04}" type="pres">
      <dgm:prSet presAssocID="{1111EB6C-C858-4E12-AA5B-6E016D7BCB16}" presName="CompostProcess" presStyleCnt="0">
        <dgm:presLayoutVars>
          <dgm:dir/>
          <dgm:resizeHandles val="exact"/>
        </dgm:presLayoutVars>
      </dgm:prSet>
      <dgm:spPr/>
    </dgm:pt>
    <dgm:pt modelId="{0B6017D4-1DAC-4B26-8147-B6C3999D1C3A}" type="pres">
      <dgm:prSet presAssocID="{1111EB6C-C858-4E12-AA5B-6E016D7BCB16}" presName="arrow" presStyleLbl="bgShp" presStyleIdx="0" presStyleCnt="1" custScaleX="113897"/>
      <dgm:spPr>
        <a:solidFill>
          <a:srgbClr val="0070C0"/>
        </a:solidFill>
      </dgm:spPr>
    </dgm:pt>
    <dgm:pt modelId="{C59D3F15-D352-4055-9FBB-9B6E7B7E6565}" type="pres">
      <dgm:prSet presAssocID="{1111EB6C-C858-4E12-AA5B-6E016D7BCB16}" presName="linearProcess" presStyleCnt="0"/>
      <dgm:spPr/>
    </dgm:pt>
    <dgm:pt modelId="{A843621E-88A7-410B-949E-F80327CA1F06}" type="pres">
      <dgm:prSet presAssocID="{56C83129-922D-4056-AFE2-E7444262E725}" presName="textNode" presStyleLbl="node1" presStyleIdx="0" presStyleCnt="1" custScaleX="93918" custScaleY="101994" custLinFactNeighborX="-7172" custLinFactNeighborY="305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E39D82C8-7E3F-434B-986E-63642CF53D2F}" type="presOf" srcId="{1111EB6C-C858-4E12-AA5B-6E016D7BCB16}" destId="{2582F55C-E4BE-4A9E-B4AC-89760C57BA04}" srcOrd="0" destOrd="0" presId="urn:microsoft.com/office/officeart/2005/8/layout/hProcess9"/>
    <dgm:cxn modelId="{ECE77B0C-822C-4793-9CE2-1A82C5CE7704}" srcId="{1111EB6C-C858-4E12-AA5B-6E016D7BCB16}" destId="{56C83129-922D-4056-AFE2-E7444262E725}" srcOrd="0" destOrd="0" parTransId="{0122FB52-7C1E-424E-8846-48E6579DA68F}" sibTransId="{0BB71362-C388-4EC6-90B0-4448E7004332}"/>
    <dgm:cxn modelId="{1E72CD99-4B78-49A8-805D-40A5375322E0}" type="presOf" srcId="{56C83129-922D-4056-AFE2-E7444262E725}" destId="{A843621E-88A7-410B-949E-F80327CA1F06}" srcOrd="0" destOrd="0" presId="urn:microsoft.com/office/officeart/2005/8/layout/hProcess9"/>
    <dgm:cxn modelId="{0D1CACAC-CA3E-4774-A508-F9613A332DAD}" type="presParOf" srcId="{2582F55C-E4BE-4A9E-B4AC-89760C57BA04}" destId="{0B6017D4-1DAC-4B26-8147-B6C3999D1C3A}" srcOrd="0" destOrd="0" presId="urn:microsoft.com/office/officeart/2005/8/layout/hProcess9"/>
    <dgm:cxn modelId="{01AF8B5E-A0CD-4590-8433-733773604EB6}" type="presParOf" srcId="{2582F55C-E4BE-4A9E-B4AC-89760C57BA04}" destId="{C59D3F15-D352-4055-9FBB-9B6E7B7E6565}" srcOrd="1" destOrd="0" presId="urn:microsoft.com/office/officeart/2005/8/layout/hProcess9"/>
    <dgm:cxn modelId="{4BAB874A-D04B-47D5-912F-4B1D28EAF97A}" type="presParOf" srcId="{C59D3F15-D352-4055-9FBB-9B6E7B7E6565}" destId="{A843621E-88A7-410B-949E-F80327CA1F06}" srcOrd="0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F065EF83-F66F-4957-8358-3807B8F24B20}" type="doc">
      <dgm:prSet loTypeId="urn:microsoft.com/office/officeart/2005/8/layout/chevron2" loCatId="list" qsTypeId="urn:microsoft.com/office/officeart/2005/8/quickstyle/3d1" qsCatId="3D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38870EAB-0CD5-4301-94FE-C047D994B011}">
      <dgm:prSet phldrT="[Текст]"/>
      <dgm:spPr>
        <a:solidFill>
          <a:srgbClr val="96D7E4">
            <a:alpha val="90000"/>
          </a:srgbClr>
        </a:solidFill>
      </dgm:spPr>
      <dgm:t>
        <a:bodyPr/>
        <a:lstStyle/>
        <a:p>
          <a:r>
            <a:rPr lang="ru-RU" dirty="0" smtClean="0">
              <a:solidFill>
                <a:srgbClr val="002060"/>
              </a:solidFill>
              <a:latin typeface="Franklin Gothic Heavy" panose="020B0903020102020204" pitchFamily="34" charset="0"/>
            </a:rPr>
            <a:t>систематизировать и обобщить знания детей о родном крае, о его богатстве (природе, полезных ископаемых, трудолюбивых людях, достопримечательностях)</a:t>
          </a:r>
          <a:endParaRPr lang="ru-RU" dirty="0">
            <a:solidFill>
              <a:srgbClr val="002060"/>
            </a:solidFill>
            <a:latin typeface="Franklin Gothic Heavy" panose="020B0903020102020204" pitchFamily="34" charset="0"/>
          </a:endParaRPr>
        </a:p>
      </dgm:t>
    </dgm:pt>
    <dgm:pt modelId="{6B148E3A-E90C-42C1-A6AD-277E4ADF2FFF}" type="parTrans" cxnId="{02E676CB-59F0-45E1-A738-FC741F2E80B5}">
      <dgm:prSet/>
      <dgm:spPr/>
      <dgm:t>
        <a:bodyPr/>
        <a:lstStyle/>
        <a:p>
          <a:endParaRPr lang="ru-RU">
            <a:solidFill>
              <a:srgbClr val="002060"/>
            </a:solidFill>
            <a:latin typeface="Franklin Gothic Heavy" panose="020B0903020102020204" pitchFamily="34" charset="0"/>
          </a:endParaRPr>
        </a:p>
      </dgm:t>
    </dgm:pt>
    <dgm:pt modelId="{F1836D36-6526-4D2D-9951-473D79DD2EC9}" type="sibTrans" cxnId="{02E676CB-59F0-45E1-A738-FC741F2E80B5}">
      <dgm:prSet/>
      <dgm:spPr/>
      <dgm:t>
        <a:bodyPr/>
        <a:lstStyle/>
        <a:p>
          <a:endParaRPr lang="ru-RU">
            <a:solidFill>
              <a:srgbClr val="002060"/>
            </a:solidFill>
            <a:latin typeface="Franklin Gothic Heavy" panose="020B0903020102020204" pitchFamily="34" charset="0"/>
          </a:endParaRPr>
        </a:p>
      </dgm:t>
    </dgm:pt>
    <dgm:pt modelId="{FC344B7E-CCDD-40D4-BE38-C350820D47E9}">
      <dgm:prSet phldrT="[Текст]"/>
      <dgm:spPr>
        <a:solidFill>
          <a:srgbClr val="00B0F0"/>
        </a:solidFill>
      </dgm:spPr>
      <dgm:t>
        <a:bodyPr/>
        <a:lstStyle/>
        <a:p>
          <a:r>
            <a:rPr lang="ru-RU" dirty="0" smtClean="0">
              <a:solidFill>
                <a:srgbClr val="002060"/>
              </a:solidFill>
              <a:latin typeface="Franklin Gothic Heavy" panose="020B0903020102020204" pitchFamily="34" charset="0"/>
            </a:rPr>
            <a:t>1</a:t>
          </a:r>
          <a:endParaRPr lang="ru-RU" dirty="0">
            <a:solidFill>
              <a:srgbClr val="002060"/>
            </a:solidFill>
            <a:latin typeface="Franklin Gothic Heavy" panose="020B0903020102020204" pitchFamily="34" charset="0"/>
          </a:endParaRPr>
        </a:p>
      </dgm:t>
    </dgm:pt>
    <dgm:pt modelId="{37C3BA50-71BB-43D4-A096-1013871E37C6}" type="sibTrans" cxnId="{DD1C9BFD-2AC9-4B51-A867-C4432094E8DB}">
      <dgm:prSet/>
      <dgm:spPr/>
      <dgm:t>
        <a:bodyPr/>
        <a:lstStyle/>
        <a:p>
          <a:endParaRPr lang="ru-RU">
            <a:solidFill>
              <a:srgbClr val="002060"/>
            </a:solidFill>
            <a:latin typeface="Franklin Gothic Heavy" panose="020B0903020102020204" pitchFamily="34" charset="0"/>
          </a:endParaRPr>
        </a:p>
      </dgm:t>
    </dgm:pt>
    <dgm:pt modelId="{2D33AB48-830E-43D3-A7CD-BF5B9B91B15D}" type="parTrans" cxnId="{DD1C9BFD-2AC9-4B51-A867-C4432094E8DB}">
      <dgm:prSet/>
      <dgm:spPr/>
      <dgm:t>
        <a:bodyPr/>
        <a:lstStyle/>
        <a:p>
          <a:endParaRPr lang="ru-RU">
            <a:solidFill>
              <a:srgbClr val="002060"/>
            </a:solidFill>
            <a:latin typeface="Franklin Gothic Heavy" panose="020B0903020102020204" pitchFamily="34" charset="0"/>
          </a:endParaRPr>
        </a:p>
      </dgm:t>
    </dgm:pt>
    <dgm:pt modelId="{03A6ECF3-6F2F-4FC7-95A8-BC35E42C5D87}">
      <dgm:prSet phldrT="[Текст]"/>
      <dgm:spPr>
        <a:solidFill>
          <a:srgbClr val="F4D3BE">
            <a:alpha val="89804"/>
          </a:srgbClr>
        </a:solidFill>
      </dgm:spPr>
      <dgm:t>
        <a:bodyPr/>
        <a:lstStyle/>
        <a:p>
          <a:r>
            <a:rPr lang="ru-RU" dirty="0" smtClean="0">
              <a:solidFill>
                <a:srgbClr val="002060"/>
              </a:solidFill>
              <a:latin typeface="Franklin Gothic Heavy" panose="020B0903020102020204" pitchFamily="34" charset="0"/>
            </a:rPr>
            <a:t> развивать познавательную, поисковую активность, интеллектуально-творческие способности, инициативу, самостоятельность;   научиться работать с различными источниками информации</a:t>
          </a:r>
          <a:endParaRPr lang="ru-RU" dirty="0">
            <a:solidFill>
              <a:srgbClr val="002060"/>
            </a:solidFill>
            <a:latin typeface="Franklin Gothic Heavy" panose="020B0903020102020204" pitchFamily="34" charset="0"/>
          </a:endParaRPr>
        </a:p>
      </dgm:t>
    </dgm:pt>
    <dgm:pt modelId="{1AED7B77-11A7-4731-BA52-A28C706A95F1}">
      <dgm:prSet phldrT="[Текст]"/>
      <dgm:spPr>
        <a:solidFill>
          <a:srgbClr val="E73421"/>
        </a:solidFill>
      </dgm:spPr>
      <dgm:t>
        <a:bodyPr/>
        <a:lstStyle/>
        <a:p>
          <a:r>
            <a:rPr lang="ru-RU" dirty="0" smtClean="0">
              <a:solidFill>
                <a:srgbClr val="002060"/>
              </a:solidFill>
              <a:latin typeface="Franklin Gothic Heavy" panose="020B0903020102020204" pitchFamily="34" charset="0"/>
            </a:rPr>
            <a:t>4</a:t>
          </a:r>
          <a:endParaRPr lang="ru-RU" dirty="0">
            <a:solidFill>
              <a:srgbClr val="002060"/>
            </a:solidFill>
            <a:latin typeface="Franklin Gothic Heavy" panose="020B0903020102020204" pitchFamily="34" charset="0"/>
          </a:endParaRPr>
        </a:p>
      </dgm:t>
    </dgm:pt>
    <dgm:pt modelId="{20A2C7CF-825D-4FBC-BA41-6D50630B11D6}" type="sibTrans" cxnId="{F5A64C82-0254-412A-93AF-233B73AD1B96}">
      <dgm:prSet/>
      <dgm:spPr/>
      <dgm:t>
        <a:bodyPr/>
        <a:lstStyle/>
        <a:p>
          <a:endParaRPr lang="ru-RU">
            <a:solidFill>
              <a:srgbClr val="002060"/>
            </a:solidFill>
            <a:latin typeface="Franklin Gothic Heavy" panose="020B0903020102020204" pitchFamily="34" charset="0"/>
          </a:endParaRPr>
        </a:p>
      </dgm:t>
    </dgm:pt>
    <dgm:pt modelId="{68CD94C0-1F44-4EFF-8099-D783A97A5144}" type="parTrans" cxnId="{F5A64C82-0254-412A-93AF-233B73AD1B96}">
      <dgm:prSet/>
      <dgm:spPr/>
      <dgm:t>
        <a:bodyPr/>
        <a:lstStyle/>
        <a:p>
          <a:endParaRPr lang="ru-RU">
            <a:solidFill>
              <a:srgbClr val="002060"/>
            </a:solidFill>
            <a:latin typeface="Franklin Gothic Heavy" panose="020B0903020102020204" pitchFamily="34" charset="0"/>
          </a:endParaRPr>
        </a:p>
      </dgm:t>
    </dgm:pt>
    <dgm:pt modelId="{2869496D-6D03-4CE7-89CD-478D633A41F5}" type="sibTrans" cxnId="{541B06D2-21DF-4BF5-9F06-3989631673B8}">
      <dgm:prSet/>
      <dgm:spPr/>
      <dgm:t>
        <a:bodyPr/>
        <a:lstStyle/>
        <a:p>
          <a:endParaRPr lang="ru-RU">
            <a:solidFill>
              <a:srgbClr val="002060"/>
            </a:solidFill>
            <a:latin typeface="Franklin Gothic Heavy" panose="020B0903020102020204" pitchFamily="34" charset="0"/>
          </a:endParaRPr>
        </a:p>
      </dgm:t>
    </dgm:pt>
    <dgm:pt modelId="{F845228B-C0CE-4C64-AACF-3EBD4C31C9B7}" type="parTrans" cxnId="{541B06D2-21DF-4BF5-9F06-3989631673B8}">
      <dgm:prSet/>
      <dgm:spPr/>
      <dgm:t>
        <a:bodyPr/>
        <a:lstStyle/>
        <a:p>
          <a:endParaRPr lang="ru-RU">
            <a:solidFill>
              <a:srgbClr val="002060"/>
            </a:solidFill>
            <a:latin typeface="Franklin Gothic Heavy" panose="020B0903020102020204" pitchFamily="34" charset="0"/>
          </a:endParaRPr>
        </a:p>
      </dgm:t>
    </dgm:pt>
    <dgm:pt modelId="{A3EB1733-20A0-40E2-9007-861AC4C161CE}">
      <dgm:prSet phldrT="[Текст]"/>
      <dgm:spPr/>
      <dgm:t>
        <a:bodyPr/>
        <a:lstStyle/>
        <a:p>
          <a:r>
            <a:rPr lang="ru-RU" dirty="0" smtClean="0">
              <a:solidFill>
                <a:srgbClr val="002060"/>
              </a:solidFill>
              <a:latin typeface="Franklin Gothic Heavy" panose="020B0903020102020204" pitchFamily="34" charset="0"/>
            </a:rPr>
            <a:t>3</a:t>
          </a:r>
          <a:endParaRPr lang="ru-RU" dirty="0">
            <a:solidFill>
              <a:srgbClr val="002060"/>
            </a:solidFill>
            <a:latin typeface="Franklin Gothic Heavy" panose="020B0903020102020204" pitchFamily="34" charset="0"/>
          </a:endParaRPr>
        </a:p>
      </dgm:t>
    </dgm:pt>
    <dgm:pt modelId="{E512B107-D579-46B9-A569-2CD1EC568E4E}">
      <dgm:prSet phldrT="[Текст]"/>
      <dgm:spPr>
        <a:solidFill>
          <a:srgbClr val="FFFF99">
            <a:alpha val="90000"/>
          </a:srgbClr>
        </a:solidFill>
      </dgm:spPr>
      <dgm:t>
        <a:bodyPr/>
        <a:lstStyle/>
        <a:p>
          <a:r>
            <a:rPr lang="ru-RU" dirty="0" smtClean="0">
              <a:solidFill>
                <a:srgbClr val="002060"/>
              </a:solidFill>
              <a:latin typeface="Franklin Gothic Heavy" panose="020B0903020102020204" pitchFamily="34" charset="0"/>
            </a:rPr>
            <a:t>расширять представления о профессиях взрослых (архитекторы, геологи, экологи)</a:t>
          </a:r>
          <a:endParaRPr lang="ru-RU" dirty="0">
            <a:solidFill>
              <a:srgbClr val="002060"/>
            </a:solidFill>
            <a:latin typeface="Franklin Gothic Heavy" panose="020B0903020102020204" pitchFamily="34" charset="0"/>
          </a:endParaRPr>
        </a:p>
      </dgm:t>
    </dgm:pt>
    <dgm:pt modelId="{EC38750B-39F9-4FC9-AA99-2FA62DC13FC9}" type="sibTrans" cxnId="{275A789B-8962-4810-889C-191CFAF0FF10}">
      <dgm:prSet/>
      <dgm:spPr/>
      <dgm:t>
        <a:bodyPr/>
        <a:lstStyle/>
        <a:p>
          <a:endParaRPr lang="ru-RU">
            <a:solidFill>
              <a:srgbClr val="002060"/>
            </a:solidFill>
            <a:latin typeface="Franklin Gothic Heavy" panose="020B0903020102020204" pitchFamily="34" charset="0"/>
          </a:endParaRPr>
        </a:p>
      </dgm:t>
    </dgm:pt>
    <dgm:pt modelId="{C02D46E5-F60B-4851-8C7E-0065B95CE2D0}" type="parTrans" cxnId="{275A789B-8962-4810-889C-191CFAF0FF10}">
      <dgm:prSet/>
      <dgm:spPr/>
      <dgm:t>
        <a:bodyPr/>
        <a:lstStyle/>
        <a:p>
          <a:endParaRPr lang="ru-RU">
            <a:solidFill>
              <a:srgbClr val="002060"/>
            </a:solidFill>
            <a:latin typeface="Franklin Gothic Heavy" panose="020B0903020102020204" pitchFamily="34" charset="0"/>
          </a:endParaRPr>
        </a:p>
      </dgm:t>
    </dgm:pt>
    <dgm:pt modelId="{030B0576-0B4E-45A3-8BC2-1D431FFAFDB9}" type="sibTrans" cxnId="{1B63F761-02A1-48F0-8DC0-4CC178CA11C9}">
      <dgm:prSet/>
      <dgm:spPr/>
      <dgm:t>
        <a:bodyPr/>
        <a:lstStyle/>
        <a:p>
          <a:endParaRPr lang="ru-RU">
            <a:solidFill>
              <a:srgbClr val="002060"/>
            </a:solidFill>
            <a:latin typeface="Franklin Gothic Heavy" panose="020B0903020102020204" pitchFamily="34" charset="0"/>
          </a:endParaRPr>
        </a:p>
      </dgm:t>
    </dgm:pt>
    <dgm:pt modelId="{9FBD8B5A-A189-4377-946B-166DDCE5023D}" type="parTrans" cxnId="{1B63F761-02A1-48F0-8DC0-4CC178CA11C9}">
      <dgm:prSet/>
      <dgm:spPr/>
      <dgm:t>
        <a:bodyPr/>
        <a:lstStyle/>
        <a:p>
          <a:endParaRPr lang="ru-RU">
            <a:solidFill>
              <a:srgbClr val="002060"/>
            </a:solidFill>
            <a:latin typeface="Franklin Gothic Heavy" panose="020B0903020102020204" pitchFamily="34" charset="0"/>
          </a:endParaRPr>
        </a:p>
      </dgm:t>
    </dgm:pt>
    <dgm:pt modelId="{EC6B547B-2AEB-4CA3-9784-CD0C612FD189}">
      <dgm:prSet/>
      <dgm:spPr>
        <a:solidFill>
          <a:srgbClr val="99FF99">
            <a:alpha val="89804"/>
          </a:srgbClr>
        </a:solidFill>
      </dgm:spPr>
      <dgm:t>
        <a:bodyPr/>
        <a:lstStyle/>
        <a:p>
          <a:r>
            <a:rPr lang="ru-RU" dirty="0" smtClean="0">
              <a:solidFill>
                <a:srgbClr val="002060"/>
              </a:solidFill>
              <a:latin typeface="Franklin Gothic Heavy" panose="020B0903020102020204" pitchFamily="34" charset="0"/>
            </a:rPr>
            <a:t>расширять экологические знания, формировать навыки экологической культуры, бережного отношения к природе</a:t>
          </a:r>
          <a:endParaRPr lang="ru-RU" dirty="0">
            <a:solidFill>
              <a:srgbClr val="002060"/>
            </a:solidFill>
            <a:latin typeface="Franklin Gothic Heavy" panose="020B0903020102020204" pitchFamily="34" charset="0"/>
          </a:endParaRPr>
        </a:p>
      </dgm:t>
    </dgm:pt>
    <dgm:pt modelId="{8F1C7CCB-690F-4505-80A8-A803AD30D34E}" type="parTrans" cxnId="{D4D39C85-D696-4C90-9F40-9DF810164CCB}">
      <dgm:prSet/>
      <dgm:spPr/>
      <dgm:t>
        <a:bodyPr/>
        <a:lstStyle/>
        <a:p>
          <a:endParaRPr lang="ru-RU">
            <a:solidFill>
              <a:srgbClr val="002060"/>
            </a:solidFill>
            <a:latin typeface="Franklin Gothic Heavy" panose="020B0903020102020204" pitchFamily="34" charset="0"/>
          </a:endParaRPr>
        </a:p>
      </dgm:t>
    </dgm:pt>
    <dgm:pt modelId="{3AC58D59-B1F4-4308-A793-E2DCBCA4D9B3}" type="sibTrans" cxnId="{D4D39C85-D696-4C90-9F40-9DF810164CCB}">
      <dgm:prSet/>
      <dgm:spPr/>
      <dgm:t>
        <a:bodyPr/>
        <a:lstStyle/>
        <a:p>
          <a:endParaRPr lang="ru-RU">
            <a:solidFill>
              <a:srgbClr val="002060"/>
            </a:solidFill>
            <a:latin typeface="Franklin Gothic Heavy" panose="020B0903020102020204" pitchFamily="34" charset="0"/>
          </a:endParaRPr>
        </a:p>
      </dgm:t>
    </dgm:pt>
    <dgm:pt modelId="{DD276559-5DD4-489D-B405-02E6A8EAD1E7}">
      <dgm:prSet phldrT="[Текст]"/>
      <dgm:spPr>
        <a:solidFill>
          <a:srgbClr val="FFFF00"/>
        </a:solidFill>
      </dgm:spPr>
      <dgm:t>
        <a:bodyPr/>
        <a:lstStyle/>
        <a:p>
          <a:r>
            <a:rPr lang="ru-RU" dirty="0" smtClean="0">
              <a:solidFill>
                <a:srgbClr val="002060"/>
              </a:solidFill>
              <a:latin typeface="Franklin Gothic Heavy" panose="020B0903020102020204" pitchFamily="34" charset="0"/>
            </a:rPr>
            <a:t>2</a:t>
          </a:r>
          <a:endParaRPr lang="ru-RU" dirty="0">
            <a:solidFill>
              <a:srgbClr val="002060"/>
            </a:solidFill>
            <a:latin typeface="Franklin Gothic Heavy" panose="020B0903020102020204" pitchFamily="34" charset="0"/>
          </a:endParaRPr>
        </a:p>
      </dgm:t>
    </dgm:pt>
    <dgm:pt modelId="{730CC99A-1DCE-4CB4-ACA0-EFF7D0D5200F}" type="sibTrans" cxnId="{FEC828DB-A6E0-4687-82AB-F13A06B8A88F}">
      <dgm:prSet/>
      <dgm:spPr/>
      <dgm:t>
        <a:bodyPr/>
        <a:lstStyle/>
        <a:p>
          <a:endParaRPr lang="ru-RU">
            <a:solidFill>
              <a:srgbClr val="002060"/>
            </a:solidFill>
            <a:latin typeface="Franklin Gothic Heavy" panose="020B0903020102020204" pitchFamily="34" charset="0"/>
          </a:endParaRPr>
        </a:p>
      </dgm:t>
    </dgm:pt>
    <dgm:pt modelId="{E49CDBD1-46F3-4431-981C-F3CE31538357}" type="parTrans" cxnId="{FEC828DB-A6E0-4687-82AB-F13A06B8A88F}">
      <dgm:prSet/>
      <dgm:spPr/>
      <dgm:t>
        <a:bodyPr/>
        <a:lstStyle/>
        <a:p>
          <a:endParaRPr lang="ru-RU">
            <a:solidFill>
              <a:srgbClr val="002060"/>
            </a:solidFill>
            <a:latin typeface="Franklin Gothic Heavy" panose="020B0903020102020204" pitchFamily="34" charset="0"/>
          </a:endParaRPr>
        </a:p>
      </dgm:t>
    </dgm:pt>
    <dgm:pt modelId="{52989EF3-3734-4EA9-A249-E97A24AF6AFB}" type="pres">
      <dgm:prSet presAssocID="{F065EF83-F66F-4957-8358-3807B8F24B20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9EBB3DC4-B1DE-4132-918B-B2267D79061A}" type="pres">
      <dgm:prSet presAssocID="{FC344B7E-CCDD-40D4-BE38-C350820D47E9}" presName="composite" presStyleCnt="0"/>
      <dgm:spPr/>
    </dgm:pt>
    <dgm:pt modelId="{6C62868A-406A-4B27-B6E8-7FC1CCC9022B}" type="pres">
      <dgm:prSet presAssocID="{FC344B7E-CCDD-40D4-BE38-C350820D47E9}" presName="parentText" presStyleLbl="alignNode1" presStyleIdx="0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51A67F4-5AD9-441D-88DA-EA15F0E96506}" type="pres">
      <dgm:prSet presAssocID="{FC344B7E-CCDD-40D4-BE38-C350820D47E9}" presName="descendantText" presStyleLbl="alignAcc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D54880C-50C4-4281-A05C-ACE9AB6F3EF0}" type="pres">
      <dgm:prSet presAssocID="{37C3BA50-71BB-43D4-A096-1013871E37C6}" presName="sp" presStyleCnt="0"/>
      <dgm:spPr/>
    </dgm:pt>
    <dgm:pt modelId="{86AACA18-FCBE-42EA-9F27-795CF0AB93E5}" type="pres">
      <dgm:prSet presAssocID="{DD276559-5DD4-489D-B405-02E6A8EAD1E7}" presName="composite" presStyleCnt="0"/>
      <dgm:spPr/>
    </dgm:pt>
    <dgm:pt modelId="{326AD70E-7D31-4845-87A6-1F84EC812FC6}" type="pres">
      <dgm:prSet presAssocID="{DD276559-5DD4-489D-B405-02E6A8EAD1E7}" presName="parentText" presStyleLbl="alignNode1" presStyleIdx="1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281DD91-0EB7-4815-B6EB-AECAC35E1A43}" type="pres">
      <dgm:prSet presAssocID="{DD276559-5DD4-489D-B405-02E6A8EAD1E7}" presName="descendantText" presStyleLbl="alignAcc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4B075E6-FD8A-4A02-8280-01BEA8FA22BB}" type="pres">
      <dgm:prSet presAssocID="{730CC99A-1DCE-4CB4-ACA0-EFF7D0D5200F}" presName="sp" presStyleCnt="0"/>
      <dgm:spPr/>
    </dgm:pt>
    <dgm:pt modelId="{2ACA1E5F-0983-49F7-969C-3C9234702167}" type="pres">
      <dgm:prSet presAssocID="{A3EB1733-20A0-40E2-9007-861AC4C161CE}" presName="composite" presStyleCnt="0"/>
      <dgm:spPr/>
    </dgm:pt>
    <dgm:pt modelId="{C76862EC-0252-404C-B186-D6DD5BB0D858}" type="pres">
      <dgm:prSet presAssocID="{A3EB1733-20A0-40E2-9007-861AC4C161CE}" presName="parentText" presStyleLbl="alignNode1" presStyleIdx="2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7AB322E-71F2-48D6-8758-918663A04EBE}" type="pres">
      <dgm:prSet presAssocID="{A3EB1733-20A0-40E2-9007-861AC4C161CE}" presName="descendantText" presStyleLbl="alignAcc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D9914DE-CA4C-4511-AA40-F01CEF620DBC}" type="pres">
      <dgm:prSet presAssocID="{EC38750B-39F9-4FC9-AA99-2FA62DC13FC9}" presName="sp" presStyleCnt="0"/>
      <dgm:spPr/>
    </dgm:pt>
    <dgm:pt modelId="{9E21857F-D2BB-42E5-A0CB-A8C51BADE9A6}" type="pres">
      <dgm:prSet presAssocID="{1AED7B77-11A7-4731-BA52-A28C706A95F1}" presName="composite" presStyleCnt="0"/>
      <dgm:spPr/>
    </dgm:pt>
    <dgm:pt modelId="{67C87275-5618-4424-9CE9-5D24345AC71D}" type="pres">
      <dgm:prSet presAssocID="{1AED7B77-11A7-4731-BA52-A28C706A95F1}" presName="parentText" presStyleLbl="alignNode1" presStyleIdx="3" presStyleCnt="4" custLinFactNeighborX="-4563" custLinFactNeighborY="142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577AC22-D189-4F31-AE31-56FCA1C17BAE}" type="pres">
      <dgm:prSet presAssocID="{1AED7B77-11A7-4731-BA52-A28C706A95F1}" presName="descendantText" presStyleLbl="alignAcc1" presStyleIdx="3" presStyleCnt="4" custLinFactNeighborX="-188" custLinFactNeighborY="219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6B73428D-B4D4-4EFA-ADFF-27D34C20C148}" type="presOf" srcId="{FC344B7E-CCDD-40D4-BE38-C350820D47E9}" destId="{6C62868A-406A-4B27-B6E8-7FC1CCC9022B}" srcOrd="0" destOrd="0" presId="urn:microsoft.com/office/officeart/2005/8/layout/chevron2"/>
    <dgm:cxn modelId="{D4D39C85-D696-4C90-9F40-9DF810164CCB}" srcId="{A3EB1733-20A0-40E2-9007-861AC4C161CE}" destId="{EC6B547B-2AEB-4CA3-9784-CD0C612FD189}" srcOrd="0" destOrd="0" parTransId="{8F1C7CCB-690F-4505-80A8-A803AD30D34E}" sibTransId="{3AC58D59-B1F4-4308-A793-E2DCBCA4D9B3}"/>
    <dgm:cxn modelId="{275A789B-8962-4810-889C-191CFAF0FF10}" srcId="{F065EF83-F66F-4957-8358-3807B8F24B20}" destId="{A3EB1733-20A0-40E2-9007-861AC4C161CE}" srcOrd="2" destOrd="0" parTransId="{C02D46E5-F60B-4851-8C7E-0065B95CE2D0}" sibTransId="{EC38750B-39F9-4FC9-AA99-2FA62DC13FC9}"/>
    <dgm:cxn modelId="{F7CAC66D-D5CE-4B62-9E67-6F20F0E7471A}" type="presOf" srcId="{F065EF83-F66F-4957-8358-3807B8F24B20}" destId="{52989EF3-3734-4EA9-A249-E97A24AF6AFB}" srcOrd="0" destOrd="0" presId="urn:microsoft.com/office/officeart/2005/8/layout/chevron2"/>
    <dgm:cxn modelId="{DD1C9BFD-2AC9-4B51-A867-C4432094E8DB}" srcId="{F065EF83-F66F-4957-8358-3807B8F24B20}" destId="{FC344B7E-CCDD-40D4-BE38-C350820D47E9}" srcOrd="0" destOrd="0" parTransId="{2D33AB48-830E-43D3-A7CD-BF5B9B91B15D}" sibTransId="{37C3BA50-71BB-43D4-A096-1013871E37C6}"/>
    <dgm:cxn modelId="{86566983-B84B-4620-95CC-FE6445DC54FA}" type="presOf" srcId="{E512B107-D579-46B9-A569-2CD1EC568E4E}" destId="{7281DD91-0EB7-4815-B6EB-AECAC35E1A43}" srcOrd="0" destOrd="0" presId="urn:microsoft.com/office/officeart/2005/8/layout/chevron2"/>
    <dgm:cxn modelId="{02E676CB-59F0-45E1-A738-FC741F2E80B5}" srcId="{FC344B7E-CCDD-40D4-BE38-C350820D47E9}" destId="{38870EAB-0CD5-4301-94FE-C047D994B011}" srcOrd="0" destOrd="0" parTransId="{6B148E3A-E90C-42C1-A6AD-277E4ADF2FFF}" sibTransId="{F1836D36-6526-4D2D-9951-473D79DD2EC9}"/>
    <dgm:cxn modelId="{2F682AE4-B6D0-46A5-B2E4-DFB70AA9371E}" type="presOf" srcId="{03A6ECF3-6F2F-4FC7-95A8-BC35E42C5D87}" destId="{1577AC22-D189-4F31-AE31-56FCA1C17BAE}" srcOrd="0" destOrd="0" presId="urn:microsoft.com/office/officeart/2005/8/layout/chevron2"/>
    <dgm:cxn modelId="{87ECA65E-3AB6-4AA4-8741-9618FCC59F34}" type="presOf" srcId="{EC6B547B-2AEB-4CA3-9784-CD0C612FD189}" destId="{07AB322E-71F2-48D6-8758-918663A04EBE}" srcOrd="0" destOrd="0" presId="urn:microsoft.com/office/officeart/2005/8/layout/chevron2"/>
    <dgm:cxn modelId="{F5A64C82-0254-412A-93AF-233B73AD1B96}" srcId="{F065EF83-F66F-4957-8358-3807B8F24B20}" destId="{1AED7B77-11A7-4731-BA52-A28C706A95F1}" srcOrd="3" destOrd="0" parTransId="{68CD94C0-1F44-4EFF-8099-D783A97A5144}" sibTransId="{20A2C7CF-825D-4FBC-BA41-6D50630B11D6}"/>
    <dgm:cxn modelId="{541B06D2-21DF-4BF5-9F06-3989631673B8}" srcId="{1AED7B77-11A7-4731-BA52-A28C706A95F1}" destId="{03A6ECF3-6F2F-4FC7-95A8-BC35E42C5D87}" srcOrd="0" destOrd="0" parTransId="{F845228B-C0CE-4C64-AACF-3EBD4C31C9B7}" sibTransId="{2869496D-6D03-4CE7-89CD-478D633A41F5}"/>
    <dgm:cxn modelId="{FEC828DB-A6E0-4687-82AB-F13A06B8A88F}" srcId="{F065EF83-F66F-4957-8358-3807B8F24B20}" destId="{DD276559-5DD4-489D-B405-02E6A8EAD1E7}" srcOrd="1" destOrd="0" parTransId="{E49CDBD1-46F3-4431-981C-F3CE31538357}" sibTransId="{730CC99A-1DCE-4CB4-ACA0-EFF7D0D5200F}"/>
    <dgm:cxn modelId="{A8D8949E-2A47-49A4-8788-8E63D1653AFC}" type="presOf" srcId="{1AED7B77-11A7-4731-BA52-A28C706A95F1}" destId="{67C87275-5618-4424-9CE9-5D24345AC71D}" srcOrd="0" destOrd="0" presId="urn:microsoft.com/office/officeart/2005/8/layout/chevron2"/>
    <dgm:cxn modelId="{78E506AA-2B92-48C7-AF60-1CC0232D9E7D}" type="presOf" srcId="{38870EAB-0CD5-4301-94FE-C047D994B011}" destId="{C51A67F4-5AD9-441D-88DA-EA15F0E96506}" srcOrd="0" destOrd="0" presId="urn:microsoft.com/office/officeart/2005/8/layout/chevron2"/>
    <dgm:cxn modelId="{750F4617-0D6B-4A28-B2F2-B23ED4FAFCC4}" type="presOf" srcId="{DD276559-5DD4-489D-B405-02E6A8EAD1E7}" destId="{326AD70E-7D31-4845-87A6-1F84EC812FC6}" srcOrd="0" destOrd="0" presId="urn:microsoft.com/office/officeart/2005/8/layout/chevron2"/>
    <dgm:cxn modelId="{E2B24318-E340-422D-AA89-A05663DF35CD}" type="presOf" srcId="{A3EB1733-20A0-40E2-9007-861AC4C161CE}" destId="{C76862EC-0252-404C-B186-D6DD5BB0D858}" srcOrd="0" destOrd="0" presId="urn:microsoft.com/office/officeart/2005/8/layout/chevron2"/>
    <dgm:cxn modelId="{1B63F761-02A1-48F0-8DC0-4CC178CA11C9}" srcId="{DD276559-5DD4-489D-B405-02E6A8EAD1E7}" destId="{E512B107-D579-46B9-A569-2CD1EC568E4E}" srcOrd="0" destOrd="0" parTransId="{9FBD8B5A-A189-4377-946B-166DDCE5023D}" sibTransId="{030B0576-0B4E-45A3-8BC2-1D431FFAFDB9}"/>
    <dgm:cxn modelId="{1D415EC5-A7FA-466F-8977-05EBC937362F}" type="presParOf" srcId="{52989EF3-3734-4EA9-A249-E97A24AF6AFB}" destId="{9EBB3DC4-B1DE-4132-918B-B2267D79061A}" srcOrd="0" destOrd="0" presId="urn:microsoft.com/office/officeart/2005/8/layout/chevron2"/>
    <dgm:cxn modelId="{B0973504-0BB0-44AF-B715-9FC3212BB4B7}" type="presParOf" srcId="{9EBB3DC4-B1DE-4132-918B-B2267D79061A}" destId="{6C62868A-406A-4B27-B6E8-7FC1CCC9022B}" srcOrd="0" destOrd="0" presId="urn:microsoft.com/office/officeart/2005/8/layout/chevron2"/>
    <dgm:cxn modelId="{8AF591FC-FF2F-4C3C-8660-C6FFD0FD3567}" type="presParOf" srcId="{9EBB3DC4-B1DE-4132-918B-B2267D79061A}" destId="{C51A67F4-5AD9-441D-88DA-EA15F0E96506}" srcOrd="1" destOrd="0" presId="urn:microsoft.com/office/officeart/2005/8/layout/chevron2"/>
    <dgm:cxn modelId="{8E3FDACB-1807-4675-8AB0-501D976D3257}" type="presParOf" srcId="{52989EF3-3734-4EA9-A249-E97A24AF6AFB}" destId="{4D54880C-50C4-4281-A05C-ACE9AB6F3EF0}" srcOrd="1" destOrd="0" presId="urn:microsoft.com/office/officeart/2005/8/layout/chevron2"/>
    <dgm:cxn modelId="{71B85F5C-7C9D-4FAB-BBDC-5A6C43084CB4}" type="presParOf" srcId="{52989EF3-3734-4EA9-A249-E97A24AF6AFB}" destId="{86AACA18-FCBE-42EA-9F27-795CF0AB93E5}" srcOrd="2" destOrd="0" presId="urn:microsoft.com/office/officeart/2005/8/layout/chevron2"/>
    <dgm:cxn modelId="{C3137AF0-2206-4305-80AD-2FB21D916D6D}" type="presParOf" srcId="{86AACA18-FCBE-42EA-9F27-795CF0AB93E5}" destId="{326AD70E-7D31-4845-87A6-1F84EC812FC6}" srcOrd="0" destOrd="0" presId="urn:microsoft.com/office/officeart/2005/8/layout/chevron2"/>
    <dgm:cxn modelId="{C898B9E8-DB04-4D02-AE1F-C5F1AC0C254B}" type="presParOf" srcId="{86AACA18-FCBE-42EA-9F27-795CF0AB93E5}" destId="{7281DD91-0EB7-4815-B6EB-AECAC35E1A43}" srcOrd="1" destOrd="0" presId="urn:microsoft.com/office/officeart/2005/8/layout/chevron2"/>
    <dgm:cxn modelId="{B544F00E-94D5-4F3C-8E3C-8FC8A015FB21}" type="presParOf" srcId="{52989EF3-3734-4EA9-A249-E97A24AF6AFB}" destId="{B4B075E6-FD8A-4A02-8280-01BEA8FA22BB}" srcOrd="3" destOrd="0" presId="urn:microsoft.com/office/officeart/2005/8/layout/chevron2"/>
    <dgm:cxn modelId="{98BBF2C4-72D2-473E-BC62-6B7D4AE0C17A}" type="presParOf" srcId="{52989EF3-3734-4EA9-A249-E97A24AF6AFB}" destId="{2ACA1E5F-0983-49F7-969C-3C9234702167}" srcOrd="4" destOrd="0" presId="urn:microsoft.com/office/officeart/2005/8/layout/chevron2"/>
    <dgm:cxn modelId="{DDC6F336-7009-484F-8331-33F3D177359D}" type="presParOf" srcId="{2ACA1E5F-0983-49F7-969C-3C9234702167}" destId="{C76862EC-0252-404C-B186-D6DD5BB0D858}" srcOrd="0" destOrd="0" presId="urn:microsoft.com/office/officeart/2005/8/layout/chevron2"/>
    <dgm:cxn modelId="{42D8D24D-BDC1-42EF-9DCC-827E83643ED4}" type="presParOf" srcId="{2ACA1E5F-0983-49F7-969C-3C9234702167}" destId="{07AB322E-71F2-48D6-8758-918663A04EBE}" srcOrd="1" destOrd="0" presId="urn:microsoft.com/office/officeart/2005/8/layout/chevron2"/>
    <dgm:cxn modelId="{8E8EFF7D-97C4-4500-BC82-7A069B3F89EB}" type="presParOf" srcId="{52989EF3-3734-4EA9-A249-E97A24AF6AFB}" destId="{6D9914DE-CA4C-4511-AA40-F01CEF620DBC}" srcOrd="5" destOrd="0" presId="urn:microsoft.com/office/officeart/2005/8/layout/chevron2"/>
    <dgm:cxn modelId="{B3472D58-846A-421B-AAD8-952BBA273002}" type="presParOf" srcId="{52989EF3-3734-4EA9-A249-E97A24AF6AFB}" destId="{9E21857F-D2BB-42E5-A0CB-A8C51BADE9A6}" srcOrd="6" destOrd="0" presId="urn:microsoft.com/office/officeart/2005/8/layout/chevron2"/>
    <dgm:cxn modelId="{4F7CF795-6F70-46C0-88B3-0E3F4FD4D2DC}" type="presParOf" srcId="{9E21857F-D2BB-42E5-A0CB-A8C51BADE9A6}" destId="{67C87275-5618-4424-9CE9-5D24345AC71D}" srcOrd="0" destOrd="0" presId="urn:microsoft.com/office/officeart/2005/8/layout/chevron2"/>
    <dgm:cxn modelId="{9F208CB3-783C-4B67-9CDD-AF7B739AC4C7}" type="presParOf" srcId="{9E21857F-D2BB-42E5-A0CB-A8C51BADE9A6}" destId="{1577AC22-D189-4F31-AE31-56FCA1C17BAE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9BEE0998-E6AF-4B94-BC55-4B03975FD05C}" type="doc">
      <dgm:prSet loTypeId="urn:microsoft.com/office/officeart/2005/8/layout/venn1" loCatId="relationship" qsTypeId="urn:microsoft.com/office/officeart/2005/8/quickstyle/3d3" qsCatId="3D" csTypeId="urn:microsoft.com/office/officeart/2005/8/colors/colorful5" csCatId="colorful" phldr="1"/>
      <dgm:spPr/>
    </dgm:pt>
    <dgm:pt modelId="{DB2707AE-18EE-4EEC-BCEB-C655394FED2C}">
      <dgm:prSet phldrT="[Текст]" custT="1"/>
      <dgm:spPr>
        <a:solidFill>
          <a:srgbClr val="00B0F0">
            <a:alpha val="50000"/>
          </a:srgbClr>
        </a:solidFill>
      </dgm:spPr>
      <dgm:t>
        <a:bodyPr/>
        <a:lstStyle/>
        <a:p>
          <a:endParaRPr lang="ru-RU" sz="1600" dirty="0" smtClean="0">
            <a:solidFill>
              <a:srgbClr val="002060"/>
            </a:solidFill>
            <a:latin typeface="Franklin Gothic Heavy" panose="020B0903020102020204" pitchFamily="34" charset="0"/>
          </a:endParaRPr>
        </a:p>
        <a:p>
          <a:r>
            <a:rPr lang="ru-RU" sz="1600" dirty="0" smtClean="0">
              <a:solidFill>
                <a:srgbClr val="002060"/>
              </a:solidFill>
              <a:latin typeface="Franklin Gothic Heavy" panose="020B0903020102020204" pitchFamily="34" charset="0"/>
            </a:rPr>
            <a:t>Участником конференции может стать каждый ребенок старшего дошкольного возраста  ДОУ; дети защищают проекты в своих подгруппах; эксперты (родители) оказывают непосредственную поддержку в подготовке проектов к защите..</a:t>
          </a:r>
          <a:endParaRPr lang="ru-RU" sz="1600" dirty="0">
            <a:solidFill>
              <a:srgbClr val="002060"/>
            </a:solidFill>
            <a:latin typeface="Franklin Gothic Heavy" panose="020B0903020102020204" pitchFamily="34" charset="0"/>
          </a:endParaRPr>
        </a:p>
      </dgm:t>
    </dgm:pt>
    <dgm:pt modelId="{2F9C1A91-43A0-4CAD-9B39-703DE3902BB4}" type="parTrans" cxnId="{8F5DF24F-98E0-4A54-9F1B-7215665BA96E}">
      <dgm:prSet/>
      <dgm:spPr/>
      <dgm:t>
        <a:bodyPr/>
        <a:lstStyle/>
        <a:p>
          <a:endParaRPr lang="ru-RU" sz="2000">
            <a:solidFill>
              <a:srgbClr val="002060"/>
            </a:solidFill>
            <a:latin typeface="Franklin Gothic Heavy" panose="020B0903020102020204" pitchFamily="34" charset="0"/>
          </a:endParaRPr>
        </a:p>
      </dgm:t>
    </dgm:pt>
    <dgm:pt modelId="{B7FB74F4-75C2-478C-B421-AD91ADD101FC}" type="sibTrans" cxnId="{8F5DF24F-98E0-4A54-9F1B-7215665BA96E}">
      <dgm:prSet/>
      <dgm:spPr/>
      <dgm:t>
        <a:bodyPr/>
        <a:lstStyle/>
        <a:p>
          <a:endParaRPr lang="ru-RU" sz="2000">
            <a:solidFill>
              <a:srgbClr val="002060"/>
            </a:solidFill>
            <a:latin typeface="Franklin Gothic Heavy" panose="020B0903020102020204" pitchFamily="34" charset="0"/>
          </a:endParaRPr>
        </a:p>
      </dgm:t>
    </dgm:pt>
    <dgm:pt modelId="{0916C754-AA2A-4AED-A893-09D815055D0F}">
      <dgm:prSet custT="1"/>
      <dgm:spPr>
        <a:solidFill>
          <a:srgbClr val="FFFF00"/>
        </a:solidFill>
      </dgm:spPr>
      <dgm:t>
        <a:bodyPr/>
        <a:lstStyle/>
        <a:p>
          <a:r>
            <a:rPr lang="ru-RU" sz="1600" dirty="0" smtClean="0">
              <a:solidFill>
                <a:srgbClr val="002060"/>
              </a:solidFill>
              <a:latin typeface="Franklin Gothic Heavy" panose="020B0903020102020204" pitchFamily="34" charset="0"/>
            </a:rPr>
            <a:t> Разнообразие форм и методов организации исследовательской, творческой и проектной деятельности с учетом возраста участников конференции   </a:t>
          </a:r>
          <a:endParaRPr lang="ru-RU" sz="1600" dirty="0">
            <a:solidFill>
              <a:srgbClr val="002060"/>
            </a:solidFill>
            <a:latin typeface="Franklin Gothic Heavy" panose="020B0903020102020204" pitchFamily="34" charset="0"/>
          </a:endParaRPr>
        </a:p>
      </dgm:t>
    </dgm:pt>
    <dgm:pt modelId="{309B1925-5771-4DED-A7DB-85C62857A012}" type="parTrans" cxnId="{0DC62BC0-0189-42DD-91FF-35198FE99FD2}">
      <dgm:prSet/>
      <dgm:spPr/>
      <dgm:t>
        <a:bodyPr/>
        <a:lstStyle/>
        <a:p>
          <a:endParaRPr lang="ru-RU" sz="2000">
            <a:solidFill>
              <a:srgbClr val="002060"/>
            </a:solidFill>
            <a:latin typeface="Franklin Gothic Heavy" panose="020B0903020102020204" pitchFamily="34" charset="0"/>
          </a:endParaRPr>
        </a:p>
      </dgm:t>
    </dgm:pt>
    <dgm:pt modelId="{9F17FFE2-9925-4939-A3C3-B712EE5A9ABE}" type="sibTrans" cxnId="{0DC62BC0-0189-42DD-91FF-35198FE99FD2}">
      <dgm:prSet/>
      <dgm:spPr/>
      <dgm:t>
        <a:bodyPr/>
        <a:lstStyle/>
        <a:p>
          <a:endParaRPr lang="ru-RU" sz="2000">
            <a:solidFill>
              <a:srgbClr val="002060"/>
            </a:solidFill>
            <a:latin typeface="Franklin Gothic Heavy" panose="020B0903020102020204" pitchFamily="34" charset="0"/>
          </a:endParaRPr>
        </a:p>
      </dgm:t>
    </dgm:pt>
    <dgm:pt modelId="{890B84D1-62A8-4EBD-98A5-CE2A2C36842A}">
      <dgm:prSet custT="1"/>
      <dgm:spPr>
        <a:solidFill>
          <a:srgbClr val="E73421"/>
        </a:solidFill>
      </dgm:spPr>
      <dgm:t>
        <a:bodyPr/>
        <a:lstStyle/>
        <a:p>
          <a:r>
            <a:rPr lang="ru-RU" sz="1600" dirty="0" smtClean="0">
              <a:solidFill>
                <a:srgbClr val="002060"/>
              </a:solidFill>
              <a:latin typeface="Franklin Gothic Heavy" panose="020B0903020102020204" pitchFamily="34" charset="0"/>
            </a:rPr>
            <a:t>   Работа по подготовке к НПК осуществляется в течение всего учебного года по направлениям: «Культура и традиции коренных жителей Кузбасса шорцев», «Богатства земли Кузнецкой», «Моя малая Родина»</a:t>
          </a:r>
          <a:endParaRPr lang="ru-RU" sz="1600" dirty="0">
            <a:solidFill>
              <a:srgbClr val="002060"/>
            </a:solidFill>
            <a:latin typeface="Franklin Gothic Heavy" panose="020B0903020102020204" pitchFamily="34" charset="0"/>
          </a:endParaRPr>
        </a:p>
      </dgm:t>
    </dgm:pt>
    <dgm:pt modelId="{A416D704-43C7-4DC7-AC5E-47333CDD35D9}" type="parTrans" cxnId="{C429E378-AB28-48E3-BFD5-70E249167E17}">
      <dgm:prSet/>
      <dgm:spPr/>
      <dgm:t>
        <a:bodyPr/>
        <a:lstStyle/>
        <a:p>
          <a:endParaRPr lang="ru-RU" sz="2000">
            <a:solidFill>
              <a:srgbClr val="002060"/>
            </a:solidFill>
            <a:latin typeface="Franklin Gothic Heavy" panose="020B0903020102020204" pitchFamily="34" charset="0"/>
          </a:endParaRPr>
        </a:p>
      </dgm:t>
    </dgm:pt>
    <dgm:pt modelId="{914D8F89-59D7-4B76-80A0-6C111DD0E6E4}" type="sibTrans" cxnId="{C429E378-AB28-48E3-BFD5-70E249167E17}">
      <dgm:prSet/>
      <dgm:spPr/>
      <dgm:t>
        <a:bodyPr/>
        <a:lstStyle/>
        <a:p>
          <a:endParaRPr lang="ru-RU" sz="2000">
            <a:solidFill>
              <a:srgbClr val="002060"/>
            </a:solidFill>
            <a:latin typeface="Franklin Gothic Heavy" panose="020B0903020102020204" pitchFamily="34" charset="0"/>
          </a:endParaRPr>
        </a:p>
      </dgm:t>
    </dgm:pt>
    <dgm:pt modelId="{CE806346-2078-4D1A-A8C1-000A6246C821}" type="pres">
      <dgm:prSet presAssocID="{9BEE0998-E6AF-4B94-BC55-4B03975FD05C}" presName="compositeShape" presStyleCnt="0">
        <dgm:presLayoutVars>
          <dgm:chMax val="7"/>
          <dgm:dir/>
          <dgm:resizeHandles val="exact"/>
        </dgm:presLayoutVars>
      </dgm:prSet>
      <dgm:spPr/>
    </dgm:pt>
    <dgm:pt modelId="{B467574B-49A3-4B9F-8A42-845450991D45}" type="pres">
      <dgm:prSet presAssocID="{DB2707AE-18EE-4EEC-BCEB-C655394FED2C}" presName="circ1" presStyleLbl="vennNode1" presStyleIdx="0" presStyleCnt="3"/>
      <dgm:spPr/>
      <dgm:t>
        <a:bodyPr/>
        <a:lstStyle/>
        <a:p>
          <a:endParaRPr lang="ru-RU"/>
        </a:p>
      </dgm:t>
    </dgm:pt>
    <dgm:pt modelId="{C9F59049-752F-4DB5-AFB8-4784AD52F284}" type="pres">
      <dgm:prSet presAssocID="{DB2707AE-18EE-4EEC-BCEB-C655394FED2C}" presName="circ1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33A4BDF-C451-4D0D-9801-950087DBCABD}" type="pres">
      <dgm:prSet presAssocID="{0916C754-AA2A-4AED-A893-09D815055D0F}" presName="circ2" presStyleLbl="vennNode1" presStyleIdx="1" presStyleCnt="3" custLinFactNeighborX="35519" custLinFactNeighborY="2823"/>
      <dgm:spPr/>
      <dgm:t>
        <a:bodyPr/>
        <a:lstStyle/>
        <a:p>
          <a:endParaRPr lang="ru-RU"/>
        </a:p>
      </dgm:t>
    </dgm:pt>
    <dgm:pt modelId="{F9FFC12C-F0CA-48D6-82BD-34DA385F5752}" type="pres">
      <dgm:prSet presAssocID="{0916C754-AA2A-4AED-A893-09D815055D0F}" presName="circ2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92CA9FA-74A4-4B65-B68A-F31C599731D8}" type="pres">
      <dgm:prSet presAssocID="{890B84D1-62A8-4EBD-98A5-CE2A2C36842A}" presName="circ3" presStyleLbl="vennNode1" presStyleIdx="2" presStyleCnt="3" custScaleX="110073" custLinFactNeighborX="-40771" custLinFactNeighborY="2244"/>
      <dgm:spPr/>
      <dgm:t>
        <a:bodyPr/>
        <a:lstStyle/>
        <a:p>
          <a:endParaRPr lang="ru-RU"/>
        </a:p>
      </dgm:t>
    </dgm:pt>
    <dgm:pt modelId="{4D8EC5EE-CC75-4415-BB6D-44DC785DDADD}" type="pres">
      <dgm:prSet presAssocID="{890B84D1-62A8-4EBD-98A5-CE2A2C36842A}" presName="circ3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EBC18D8-9D29-411E-8610-3E1807866482}" type="presOf" srcId="{DB2707AE-18EE-4EEC-BCEB-C655394FED2C}" destId="{B467574B-49A3-4B9F-8A42-845450991D45}" srcOrd="0" destOrd="0" presId="urn:microsoft.com/office/officeart/2005/8/layout/venn1"/>
    <dgm:cxn modelId="{061258F8-88F0-4D8F-8836-45C615D9D0ED}" type="presOf" srcId="{0916C754-AA2A-4AED-A893-09D815055D0F}" destId="{F9FFC12C-F0CA-48D6-82BD-34DA385F5752}" srcOrd="1" destOrd="0" presId="urn:microsoft.com/office/officeart/2005/8/layout/venn1"/>
    <dgm:cxn modelId="{ECFDA05B-D739-4644-BEFB-752B5AF265BF}" type="presOf" srcId="{0916C754-AA2A-4AED-A893-09D815055D0F}" destId="{833A4BDF-C451-4D0D-9801-950087DBCABD}" srcOrd="0" destOrd="0" presId="urn:microsoft.com/office/officeart/2005/8/layout/venn1"/>
    <dgm:cxn modelId="{0DC62BC0-0189-42DD-91FF-35198FE99FD2}" srcId="{9BEE0998-E6AF-4B94-BC55-4B03975FD05C}" destId="{0916C754-AA2A-4AED-A893-09D815055D0F}" srcOrd="1" destOrd="0" parTransId="{309B1925-5771-4DED-A7DB-85C62857A012}" sibTransId="{9F17FFE2-9925-4939-A3C3-B712EE5A9ABE}"/>
    <dgm:cxn modelId="{68F63CCC-0249-4EC5-AD13-1DCB9A17AB98}" type="presOf" srcId="{DB2707AE-18EE-4EEC-BCEB-C655394FED2C}" destId="{C9F59049-752F-4DB5-AFB8-4784AD52F284}" srcOrd="1" destOrd="0" presId="urn:microsoft.com/office/officeart/2005/8/layout/venn1"/>
    <dgm:cxn modelId="{B5CD78F8-2BCD-4CA8-9650-0C6362E88075}" type="presOf" srcId="{890B84D1-62A8-4EBD-98A5-CE2A2C36842A}" destId="{4D8EC5EE-CC75-4415-BB6D-44DC785DDADD}" srcOrd="1" destOrd="0" presId="urn:microsoft.com/office/officeart/2005/8/layout/venn1"/>
    <dgm:cxn modelId="{C429E378-AB28-48E3-BFD5-70E249167E17}" srcId="{9BEE0998-E6AF-4B94-BC55-4B03975FD05C}" destId="{890B84D1-62A8-4EBD-98A5-CE2A2C36842A}" srcOrd="2" destOrd="0" parTransId="{A416D704-43C7-4DC7-AC5E-47333CDD35D9}" sibTransId="{914D8F89-59D7-4B76-80A0-6C111DD0E6E4}"/>
    <dgm:cxn modelId="{8F5DF24F-98E0-4A54-9F1B-7215665BA96E}" srcId="{9BEE0998-E6AF-4B94-BC55-4B03975FD05C}" destId="{DB2707AE-18EE-4EEC-BCEB-C655394FED2C}" srcOrd="0" destOrd="0" parTransId="{2F9C1A91-43A0-4CAD-9B39-703DE3902BB4}" sibTransId="{B7FB74F4-75C2-478C-B421-AD91ADD101FC}"/>
    <dgm:cxn modelId="{6586B468-1962-4597-B8E2-7CADB168B96A}" type="presOf" srcId="{9BEE0998-E6AF-4B94-BC55-4B03975FD05C}" destId="{CE806346-2078-4D1A-A8C1-000A6246C821}" srcOrd="0" destOrd="0" presId="urn:microsoft.com/office/officeart/2005/8/layout/venn1"/>
    <dgm:cxn modelId="{DDF12763-B4BB-42AE-985F-451691BF83D1}" type="presOf" srcId="{890B84D1-62A8-4EBD-98A5-CE2A2C36842A}" destId="{E92CA9FA-74A4-4B65-B68A-F31C599731D8}" srcOrd="0" destOrd="0" presId="urn:microsoft.com/office/officeart/2005/8/layout/venn1"/>
    <dgm:cxn modelId="{578F6F46-F8CE-4944-A5EE-4BBE58E8CEF5}" type="presParOf" srcId="{CE806346-2078-4D1A-A8C1-000A6246C821}" destId="{B467574B-49A3-4B9F-8A42-845450991D45}" srcOrd="0" destOrd="0" presId="urn:microsoft.com/office/officeart/2005/8/layout/venn1"/>
    <dgm:cxn modelId="{BEF82F54-DE59-4D1F-8049-21AFC5F2931A}" type="presParOf" srcId="{CE806346-2078-4D1A-A8C1-000A6246C821}" destId="{C9F59049-752F-4DB5-AFB8-4784AD52F284}" srcOrd="1" destOrd="0" presId="urn:microsoft.com/office/officeart/2005/8/layout/venn1"/>
    <dgm:cxn modelId="{8C77A513-B25A-49F5-B1F4-A1643E192F18}" type="presParOf" srcId="{CE806346-2078-4D1A-A8C1-000A6246C821}" destId="{833A4BDF-C451-4D0D-9801-950087DBCABD}" srcOrd="2" destOrd="0" presId="urn:microsoft.com/office/officeart/2005/8/layout/venn1"/>
    <dgm:cxn modelId="{FB1A29FC-246D-494C-BF27-E2630316133C}" type="presParOf" srcId="{CE806346-2078-4D1A-A8C1-000A6246C821}" destId="{F9FFC12C-F0CA-48D6-82BD-34DA385F5752}" srcOrd="3" destOrd="0" presId="urn:microsoft.com/office/officeart/2005/8/layout/venn1"/>
    <dgm:cxn modelId="{9F26B1A4-EC99-4B0C-89CD-1415B5C9FADB}" type="presParOf" srcId="{CE806346-2078-4D1A-A8C1-000A6246C821}" destId="{E92CA9FA-74A4-4B65-B68A-F31C599731D8}" srcOrd="4" destOrd="0" presId="urn:microsoft.com/office/officeart/2005/8/layout/venn1"/>
    <dgm:cxn modelId="{99E8345E-23B6-4C25-B8F9-2B37D2B5D907}" type="presParOf" srcId="{CE806346-2078-4D1A-A8C1-000A6246C821}" destId="{4D8EC5EE-CC75-4415-BB6D-44DC785DDADD}" srcOrd="5" destOrd="0" presId="urn:microsoft.com/office/officeart/2005/8/layout/venn1"/>
  </dgm:cxnLst>
  <dgm:bg/>
  <dgm:whole/>
  <dgm:extLst>
    <a:ext uri="http://schemas.microsoft.com/office/drawing/2008/diagram">
      <dsp:dataModelExt xmlns:dsp="http://schemas.microsoft.com/office/drawing/2008/diagram" relId="rId10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B6017D4-1DAC-4B26-8147-B6C3999D1C3A}">
      <dsp:nvSpPr>
        <dsp:cNvPr id="0" name=""/>
        <dsp:cNvSpPr/>
      </dsp:nvSpPr>
      <dsp:spPr>
        <a:xfrm>
          <a:off x="144021" y="0"/>
          <a:ext cx="8748453" cy="5328591"/>
        </a:xfrm>
        <a:prstGeom prst="rightArrow">
          <a:avLst/>
        </a:prstGeom>
        <a:solidFill>
          <a:srgbClr val="0070C0"/>
        </a:solidFill>
        <a:ln>
          <a:noFill/>
        </a:ln>
        <a:effectLst/>
        <a:scene3d>
          <a:camera prst="orthographicFront"/>
          <a:lightRig rig="flat" dir="t"/>
        </a:scene3d>
        <a:sp3d z="-190500" extrusionH="12700" prstMaterial="plastic">
          <a:bevelT w="50800" h="50800"/>
        </a:sp3d>
      </dsp:spPr>
      <dsp:style>
        <a:lnRef idx="0">
          <a:scrgbClr r="0" g="0" b="0"/>
        </a:lnRef>
        <a:fillRef idx="3">
          <a:scrgbClr r="0" g="0" b="0"/>
        </a:fillRef>
        <a:effectRef idx="0">
          <a:scrgbClr r="0" g="0" b="0"/>
        </a:effectRef>
        <a:fontRef idx="minor"/>
      </dsp:style>
    </dsp:sp>
    <dsp:sp modelId="{A843621E-88A7-410B-949E-F80327CA1F06}">
      <dsp:nvSpPr>
        <dsp:cNvPr id="0" name=""/>
        <dsp:cNvSpPr/>
      </dsp:nvSpPr>
      <dsp:spPr>
        <a:xfrm>
          <a:off x="559630" y="1642485"/>
          <a:ext cx="6868252" cy="2173937"/>
        </a:xfrm>
        <a:prstGeom prst="roundRect">
          <a:avLst/>
        </a:prstGeom>
        <a:solidFill>
          <a:srgbClr val="20D812"/>
        </a:solidFill>
        <a:ln>
          <a:noFill/>
        </a:ln>
        <a:effectLst>
          <a:outerShdw blurRad="50800" dist="254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/>
            <a:t>Формирование у детей знаний и познавательного интереса к родному краю (его природе, богатству, народу) через вовлечение воспитанников в научно-познавательную, практическую, исследовательскую деятельность.</a:t>
          </a:r>
          <a:endParaRPr lang="ru-RU" sz="24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Franklin Gothic Heavy" panose="020B0903020102020204" pitchFamily="34" charset="0"/>
          </a:endParaRPr>
        </a:p>
      </dsp:txBody>
      <dsp:txXfrm>
        <a:off x="665753" y="1748608"/>
        <a:ext cx="6656006" cy="1961691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C62868A-406A-4B27-B6E8-7FC1CCC9022B}">
      <dsp:nvSpPr>
        <dsp:cNvPr id="0" name=""/>
        <dsp:cNvSpPr/>
      </dsp:nvSpPr>
      <dsp:spPr>
        <a:xfrm rot="5400000">
          <a:off x="-169068" y="169670"/>
          <a:ext cx="1127124" cy="788987"/>
        </a:xfrm>
        <a:prstGeom prst="chevron">
          <a:avLst/>
        </a:prstGeom>
        <a:solidFill>
          <a:srgbClr val="00B0F0"/>
        </a:solidFill>
        <a:ln w="9525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254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605" tIns="14605" rIns="14605" bIns="14605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kern="1200" dirty="0" smtClean="0">
              <a:solidFill>
                <a:srgbClr val="002060"/>
              </a:solidFill>
              <a:latin typeface="Franklin Gothic Heavy" panose="020B0903020102020204" pitchFamily="34" charset="0"/>
            </a:rPr>
            <a:t>1</a:t>
          </a:r>
          <a:endParaRPr lang="ru-RU" sz="2300" kern="1200" dirty="0">
            <a:solidFill>
              <a:srgbClr val="002060"/>
            </a:solidFill>
            <a:latin typeface="Franklin Gothic Heavy" panose="020B0903020102020204" pitchFamily="34" charset="0"/>
          </a:endParaRPr>
        </a:p>
      </dsp:txBody>
      <dsp:txXfrm rot="-5400000">
        <a:off x="1" y="395096"/>
        <a:ext cx="788987" cy="338137"/>
      </dsp:txXfrm>
    </dsp:sp>
    <dsp:sp modelId="{C51A67F4-5AD9-441D-88DA-EA15F0E96506}">
      <dsp:nvSpPr>
        <dsp:cNvPr id="0" name=""/>
        <dsp:cNvSpPr/>
      </dsp:nvSpPr>
      <dsp:spPr>
        <a:xfrm rot="5400000">
          <a:off x="4384662" y="-3595073"/>
          <a:ext cx="732631" cy="7923980"/>
        </a:xfrm>
        <a:prstGeom prst="round2SameRect">
          <a:avLst/>
        </a:prstGeom>
        <a:solidFill>
          <a:srgbClr val="96D7E4">
            <a:alpha val="90000"/>
          </a:srgbClr>
        </a:solidFill>
        <a:ln w="9525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254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13792" tIns="10160" rIns="10160" bIns="10160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kern="1200" dirty="0" smtClean="0">
              <a:solidFill>
                <a:srgbClr val="002060"/>
              </a:solidFill>
              <a:latin typeface="Franklin Gothic Heavy" panose="020B0903020102020204" pitchFamily="34" charset="0"/>
            </a:rPr>
            <a:t>систематизировать и обобщить знания детей о родном крае, о его богатстве (природе, полезных ископаемых, трудолюбивых людях, достопримечательностях)</a:t>
          </a:r>
          <a:endParaRPr lang="ru-RU" sz="1600" kern="1200" dirty="0">
            <a:solidFill>
              <a:srgbClr val="002060"/>
            </a:solidFill>
            <a:latin typeface="Franklin Gothic Heavy" panose="020B0903020102020204" pitchFamily="34" charset="0"/>
          </a:endParaRPr>
        </a:p>
      </dsp:txBody>
      <dsp:txXfrm rot="-5400000">
        <a:off x="788988" y="36365"/>
        <a:ext cx="7888216" cy="661103"/>
      </dsp:txXfrm>
    </dsp:sp>
    <dsp:sp modelId="{326AD70E-7D31-4845-87A6-1F84EC812FC6}">
      <dsp:nvSpPr>
        <dsp:cNvPr id="0" name=""/>
        <dsp:cNvSpPr/>
      </dsp:nvSpPr>
      <dsp:spPr>
        <a:xfrm rot="5400000">
          <a:off x="-169068" y="1148227"/>
          <a:ext cx="1127124" cy="788987"/>
        </a:xfrm>
        <a:prstGeom prst="chevron">
          <a:avLst/>
        </a:prstGeom>
        <a:solidFill>
          <a:srgbClr val="FFFF00"/>
        </a:solidFill>
        <a:ln w="9525" cap="flat" cmpd="sng" algn="ctr">
          <a:solidFill>
            <a:schemeClr val="accent5">
              <a:hueOff val="2723985"/>
              <a:satOff val="1859"/>
              <a:lumOff val="-5228"/>
              <a:alphaOff val="0"/>
            </a:schemeClr>
          </a:solidFill>
          <a:prstDash val="solid"/>
        </a:ln>
        <a:effectLst>
          <a:outerShdw blurRad="50800" dist="254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605" tIns="14605" rIns="14605" bIns="14605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kern="1200" dirty="0" smtClean="0">
              <a:solidFill>
                <a:srgbClr val="002060"/>
              </a:solidFill>
              <a:latin typeface="Franklin Gothic Heavy" panose="020B0903020102020204" pitchFamily="34" charset="0"/>
            </a:rPr>
            <a:t>2</a:t>
          </a:r>
          <a:endParaRPr lang="ru-RU" sz="2300" kern="1200" dirty="0">
            <a:solidFill>
              <a:srgbClr val="002060"/>
            </a:solidFill>
            <a:latin typeface="Franklin Gothic Heavy" panose="020B0903020102020204" pitchFamily="34" charset="0"/>
          </a:endParaRPr>
        </a:p>
      </dsp:txBody>
      <dsp:txXfrm rot="-5400000">
        <a:off x="1" y="1373653"/>
        <a:ext cx="788987" cy="338137"/>
      </dsp:txXfrm>
    </dsp:sp>
    <dsp:sp modelId="{7281DD91-0EB7-4815-B6EB-AECAC35E1A43}">
      <dsp:nvSpPr>
        <dsp:cNvPr id="0" name=""/>
        <dsp:cNvSpPr/>
      </dsp:nvSpPr>
      <dsp:spPr>
        <a:xfrm rot="5400000">
          <a:off x="4384662" y="-2616515"/>
          <a:ext cx="732631" cy="7923980"/>
        </a:xfrm>
        <a:prstGeom prst="round2SameRect">
          <a:avLst/>
        </a:prstGeom>
        <a:solidFill>
          <a:srgbClr val="FFFF99">
            <a:alpha val="90000"/>
          </a:srgbClr>
        </a:solidFill>
        <a:ln w="9525" cap="flat" cmpd="sng" algn="ctr">
          <a:solidFill>
            <a:schemeClr val="accent5">
              <a:hueOff val="2723985"/>
              <a:satOff val="1859"/>
              <a:lumOff val="-5228"/>
              <a:alphaOff val="0"/>
            </a:schemeClr>
          </a:solidFill>
          <a:prstDash val="solid"/>
        </a:ln>
        <a:effectLst>
          <a:outerShdw blurRad="50800" dist="254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13792" tIns="10160" rIns="10160" bIns="10160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kern="1200" dirty="0" smtClean="0">
              <a:solidFill>
                <a:srgbClr val="002060"/>
              </a:solidFill>
              <a:latin typeface="Franklin Gothic Heavy" panose="020B0903020102020204" pitchFamily="34" charset="0"/>
            </a:rPr>
            <a:t>расширять представления о профессиях взрослых (архитекторы, геологи, экологи)</a:t>
          </a:r>
          <a:endParaRPr lang="ru-RU" sz="1600" kern="1200" dirty="0">
            <a:solidFill>
              <a:srgbClr val="002060"/>
            </a:solidFill>
            <a:latin typeface="Franklin Gothic Heavy" panose="020B0903020102020204" pitchFamily="34" charset="0"/>
          </a:endParaRPr>
        </a:p>
      </dsp:txBody>
      <dsp:txXfrm rot="-5400000">
        <a:off x="788988" y="1014923"/>
        <a:ext cx="7888216" cy="661103"/>
      </dsp:txXfrm>
    </dsp:sp>
    <dsp:sp modelId="{C76862EC-0252-404C-B186-D6DD5BB0D858}">
      <dsp:nvSpPr>
        <dsp:cNvPr id="0" name=""/>
        <dsp:cNvSpPr/>
      </dsp:nvSpPr>
      <dsp:spPr>
        <a:xfrm rot="5400000">
          <a:off x="-169068" y="2126784"/>
          <a:ext cx="1127124" cy="788987"/>
        </a:xfrm>
        <a:prstGeom prst="chevron">
          <a:avLst/>
        </a:prstGeom>
        <a:gradFill rotWithShape="0">
          <a:gsLst>
            <a:gs pos="0">
              <a:schemeClr val="accent5">
                <a:hueOff val="5447971"/>
                <a:satOff val="3718"/>
                <a:lumOff val="-10457"/>
                <a:alphaOff val="0"/>
                <a:tint val="96000"/>
                <a:satMod val="120000"/>
                <a:lumMod val="120000"/>
              </a:schemeClr>
            </a:gs>
            <a:gs pos="100000">
              <a:schemeClr val="accent5">
                <a:hueOff val="5447971"/>
                <a:satOff val="3718"/>
                <a:lumOff val="-10457"/>
                <a:alphaOff val="0"/>
                <a:shade val="89000"/>
                <a:lumMod val="90000"/>
              </a:schemeClr>
            </a:gs>
          </a:gsLst>
          <a:lin ang="5400000" scaled="0"/>
        </a:gradFill>
        <a:ln w="9525" cap="flat" cmpd="sng" algn="ctr">
          <a:solidFill>
            <a:schemeClr val="accent5">
              <a:hueOff val="5447971"/>
              <a:satOff val="3718"/>
              <a:lumOff val="-10457"/>
              <a:alphaOff val="0"/>
            </a:schemeClr>
          </a:solidFill>
          <a:prstDash val="solid"/>
        </a:ln>
        <a:effectLst>
          <a:outerShdw blurRad="50800" dist="254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605" tIns="14605" rIns="14605" bIns="14605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kern="1200" dirty="0" smtClean="0">
              <a:solidFill>
                <a:srgbClr val="002060"/>
              </a:solidFill>
              <a:latin typeface="Franklin Gothic Heavy" panose="020B0903020102020204" pitchFamily="34" charset="0"/>
            </a:rPr>
            <a:t>3</a:t>
          </a:r>
          <a:endParaRPr lang="ru-RU" sz="2300" kern="1200" dirty="0">
            <a:solidFill>
              <a:srgbClr val="002060"/>
            </a:solidFill>
            <a:latin typeface="Franklin Gothic Heavy" panose="020B0903020102020204" pitchFamily="34" charset="0"/>
          </a:endParaRPr>
        </a:p>
      </dsp:txBody>
      <dsp:txXfrm rot="-5400000">
        <a:off x="1" y="2352210"/>
        <a:ext cx="788987" cy="338137"/>
      </dsp:txXfrm>
    </dsp:sp>
    <dsp:sp modelId="{07AB322E-71F2-48D6-8758-918663A04EBE}">
      <dsp:nvSpPr>
        <dsp:cNvPr id="0" name=""/>
        <dsp:cNvSpPr/>
      </dsp:nvSpPr>
      <dsp:spPr>
        <a:xfrm rot="5400000">
          <a:off x="4384662" y="-1637958"/>
          <a:ext cx="732631" cy="7923980"/>
        </a:xfrm>
        <a:prstGeom prst="round2SameRect">
          <a:avLst/>
        </a:prstGeom>
        <a:solidFill>
          <a:srgbClr val="99FF99">
            <a:alpha val="89804"/>
          </a:srgbClr>
        </a:solidFill>
        <a:ln w="9525" cap="flat" cmpd="sng" algn="ctr">
          <a:solidFill>
            <a:schemeClr val="accent5">
              <a:hueOff val="5447971"/>
              <a:satOff val="3718"/>
              <a:lumOff val="-10457"/>
              <a:alphaOff val="0"/>
            </a:schemeClr>
          </a:solidFill>
          <a:prstDash val="solid"/>
        </a:ln>
        <a:effectLst>
          <a:outerShdw blurRad="50800" dist="254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13792" tIns="10160" rIns="10160" bIns="10160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kern="1200" dirty="0" smtClean="0">
              <a:solidFill>
                <a:srgbClr val="002060"/>
              </a:solidFill>
              <a:latin typeface="Franklin Gothic Heavy" panose="020B0903020102020204" pitchFamily="34" charset="0"/>
            </a:rPr>
            <a:t>расширять экологические знания, формировать навыки экологической культуры, бережного отношения к природе</a:t>
          </a:r>
          <a:endParaRPr lang="ru-RU" sz="1600" kern="1200" dirty="0">
            <a:solidFill>
              <a:srgbClr val="002060"/>
            </a:solidFill>
            <a:latin typeface="Franklin Gothic Heavy" panose="020B0903020102020204" pitchFamily="34" charset="0"/>
          </a:endParaRPr>
        </a:p>
      </dsp:txBody>
      <dsp:txXfrm rot="-5400000">
        <a:off x="788988" y="1993480"/>
        <a:ext cx="7888216" cy="661103"/>
      </dsp:txXfrm>
    </dsp:sp>
    <dsp:sp modelId="{67C87275-5618-4424-9CE9-5D24345AC71D}">
      <dsp:nvSpPr>
        <dsp:cNvPr id="0" name=""/>
        <dsp:cNvSpPr/>
      </dsp:nvSpPr>
      <dsp:spPr>
        <a:xfrm rot="5400000">
          <a:off x="-169068" y="3105943"/>
          <a:ext cx="1127124" cy="788987"/>
        </a:xfrm>
        <a:prstGeom prst="chevron">
          <a:avLst/>
        </a:prstGeom>
        <a:solidFill>
          <a:srgbClr val="E73421"/>
        </a:solidFill>
        <a:ln w="9525" cap="flat" cmpd="sng" algn="ctr">
          <a:solidFill>
            <a:schemeClr val="accent5">
              <a:hueOff val="8171956"/>
              <a:satOff val="5577"/>
              <a:lumOff val="-15685"/>
              <a:alphaOff val="0"/>
            </a:schemeClr>
          </a:solidFill>
          <a:prstDash val="solid"/>
        </a:ln>
        <a:effectLst>
          <a:outerShdw blurRad="50800" dist="254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605" tIns="14605" rIns="14605" bIns="14605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kern="1200" dirty="0" smtClean="0">
              <a:solidFill>
                <a:srgbClr val="002060"/>
              </a:solidFill>
              <a:latin typeface="Franklin Gothic Heavy" panose="020B0903020102020204" pitchFamily="34" charset="0"/>
            </a:rPr>
            <a:t>4</a:t>
          </a:r>
          <a:endParaRPr lang="ru-RU" sz="2300" kern="1200" dirty="0">
            <a:solidFill>
              <a:srgbClr val="002060"/>
            </a:solidFill>
            <a:latin typeface="Franklin Gothic Heavy" panose="020B0903020102020204" pitchFamily="34" charset="0"/>
          </a:endParaRPr>
        </a:p>
      </dsp:txBody>
      <dsp:txXfrm rot="-5400000">
        <a:off x="1" y="3331369"/>
        <a:ext cx="788987" cy="338137"/>
      </dsp:txXfrm>
    </dsp:sp>
    <dsp:sp modelId="{1577AC22-D189-4F31-AE31-56FCA1C17BAE}">
      <dsp:nvSpPr>
        <dsp:cNvPr id="0" name=""/>
        <dsp:cNvSpPr/>
      </dsp:nvSpPr>
      <dsp:spPr>
        <a:xfrm rot="5400000">
          <a:off x="4369765" y="-643348"/>
          <a:ext cx="732631" cy="7923980"/>
        </a:xfrm>
        <a:prstGeom prst="round2SameRect">
          <a:avLst/>
        </a:prstGeom>
        <a:solidFill>
          <a:srgbClr val="F4D3BE">
            <a:alpha val="89804"/>
          </a:srgbClr>
        </a:solidFill>
        <a:ln w="9525" cap="flat" cmpd="sng" algn="ctr">
          <a:solidFill>
            <a:schemeClr val="accent5">
              <a:hueOff val="8171956"/>
              <a:satOff val="5577"/>
              <a:lumOff val="-15685"/>
              <a:alphaOff val="0"/>
            </a:schemeClr>
          </a:solidFill>
          <a:prstDash val="solid"/>
        </a:ln>
        <a:effectLst>
          <a:outerShdw blurRad="50800" dist="254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13792" tIns="10160" rIns="10160" bIns="10160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kern="1200" dirty="0" smtClean="0">
              <a:solidFill>
                <a:srgbClr val="002060"/>
              </a:solidFill>
              <a:latin typeface="Franklin Gothic Heavy" panose="020B0903020102020204" pitchFamily="34" charset="0"/>
            </a:rPr>
            <a:t> развивать познавательную, поисковую активность, интеллектуально-творческие способности, инициативу, самостоятельность;   научиться работать с различными источниками информации</a:t>
          </a:r>
          <a:endParaRPr lang="ru-RU" sz="1600" kern="1200" dirty="0">
            <a:solidFill>
              <a:srgbClr val="002060"/>
            </a:solidFill>
            <a:latin typeface="Franklin Gothic Heavy" panose="020B0903020102020204" pitchFamily="34" charset="0"/>
          </a:endParaRPr>
        </a:p>
      </dsp:txBody>
      <dsp:txXfrm rot="-5400000">
        <a:off x="774091" y="2988090"/>
        <a:ext cx="7888216" cy="661103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467574B-49A3-4B9F-8A42-845450991D45}">
      <dsp:nvSpPr>
        <dsp:cNvPr id="0" name=""/>
        <dsp:cNvSpPr/>
      </dsp:nvSpPr>
      <dsp:spPr>
        <a:xfrm>
          <a:off x="3012740" y="158722"/>
          <a:ext cx="3283913" cy="3283913"/>
        </a:xfrm>
        <a:prstGeom prst="ellipse">
          <a:avLst/>
        </a:prstGeom>
        <a:solidFill>
          <a:srgbClr val="00B0F0">
            <a:alpha val="50000"/>
          </a:srgb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2700" prstMaterial="clear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600" kern="1200" dirty="0" smtClean="0">
            <a:solidFill>
              <a:srgbClr val="002060"/>
            </a:solidFill>
            <a:latin typeface="Franklin Gothic Heavy" panose="020B0903020102020204" pitchFamily="34" charset="0"/>
          </a:endParaRP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solidFill>
                <a:srgbClr val="002060"/>
              </a:solidFill>
              <a:latin typeface="Franklin Gothic Heavy" panose="020B0903020102020204" pitchFamily="34" charset="0"/>
            </a:rPr>
            <a:t>Участником конференции может стать каждый ребенок старшего дошкольного возраста  ДОУ; дети защищают проекты в своих подгруппах; эксперты (родители) оказывают непосредственную поддержку в подготовке проектов к защите..</a:t>
          </a:r>
          <a:endParaRPr lang="ru-RU" sz="1600" kern="1200" dirty="0">
            <a:solidFill>
              <a:srgbClr val="002060"/>
            </a:solidFill>
            <a:latin typeface="Franklin Gothic Heavy" panose="020B0903020102020204" pitchFamily="34" charset="0"/>
          </a:endParaRPr>
        </a:p>
      </dsp:txBody>
      <dsp:txXfrm>
        <a:off x="3450595" y="733407"/>
        <a:ext cx="2408203" cy="1477760"/>
      </dsp:txXfrm>
    </dsp:sp>
    <dsp:sp modelId="{833A4BDF-C451-4D0D-9801-950087DBCABD}">
      <dsp:nvSpPr>
        <dsp:cNvPr id="0" name=""/>
        <dsp:cNvSpPr/>
      </dsp:nvSpPr>
      <dsp:spPr>
        <a:xfrm>
          <a:off x="5364099" y="2303873"/>
          <a:ext cx="3283913" cy="3283913"/>
        </a:xfrm>
        <a:prstGeom prst="ellipse">
          <a:avLst/>
        </a:prstGeom>
        <a:solidFill>
          <a:srgbClr val="FFFF00"/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2700" prstMaterial="clear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solidFill>
                <a:srgbClr val="002060"/>
              </a:solidFill>
              <a:latin typeface="Franklin Gothic Heavy" panose="020B0903020102020204" pitchFamily="34" charset="0"/>
            </a:rPr>
            <a:t> Разнообразие форм и методов организации исследовательской, творческой и проектной деятельности с учетом возраста участников конференции   </a:t>
          </a:r>
          <a:endParaRPr lang="ru-RU" sz="1600" kern="1200" dirty="0">
            <a:solidFill>
              <a:srgbClr val="002060"/>
            </a:solidFill>
            <a:latin typeface="Franklin Gothic Heavy" panose="020B0903020102020204" pitchFamily="34" charset="0"/>
          </a:endParaRPr>
        </a:p>
      </dsp:txBody>
      <dsp:txXfrm>
        <a:off x="6368429" y="3152217"/>
        <a:ext cx="1970347" cy="1806152"/>
      </dsp:txXfrm>
    </dsp:sp>
    <dsp:sp modelId="{E92CA9FA-74A4-4B65-B68A-F31C599731D8}">
      <dsp:nvSpPr>
        <dsp:cNvPr id="0" name=""/>
        <dsp:cNvSpPr/>
      </dsp:nvSpPr>
      <dsp:spPr>
        <a:xfrm>
          <a:off x="323516" y="2284859"/>
          <a:ext cx="3614701" cy="3283913"/>
        </a:xfrm>
        <a:prstGeom prst="ellipse">
          <a:avLst/>
        </a:prstGeom>
        <a:solidFill>
          <a:srgbClr val="E73421"/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2700" prstMaterial="clear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solidFill>
                <a:srgbClr val="002060"/>
              </a:solidFill>
              <a:latin typeface="Franklin Gothic Heavy" panose="020B0903020102020204" pitchFamily="34" charset="0"/>
            </a:rPr>
            <a:t>   Работа по подготовке к НПК осуществляется в течение всего учебного года по направлениям: «Культура и традиции коренных жителей Кузбасса шорцев», «Богатства земли Кузнецкой», «Моя малая Родина»</a:t>
          </a:r>
          <a:endParaRPr lang="ru-RU" sz="1600" kern="1200" dirty="0">
            <a:solidFill>
              <a:srgbClr val="002060"/>
            </a:solidFill>
            <a:latin typeface="Franklin Gothic Heavy" panose="020B0903020102020204" pitchFamily="34" charset="0"/>
          </a:endParaRPr>
        </a:p>
      </dsp:txBody>
      <dsp:txXfrm>
        <a:off x="663901" y="3133203"/>
        <a:ext cx="2168821" cy="180615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07.01.2022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07.01.2022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07.01.2022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073E87"/>
                </a:solidFill>
              </a:rPr>
              <a:pPr/>
              <a:t>07.01.2022</a:t>
            </a:fld>
            <a:endParaRPr lang="ru-RU">
              <a:solidFill>
                <a:srgbClr val="073E87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73E87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073E87"/>
                </a:solidFill>
              </a:rPr>
              <a:pPr/>
              <a:t>‹#›</a:t>
            </a:fld>
            <a:endParaRPr lang="ru-RU">
              <a:solidFill>
                <a:srgbClr val="073E8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722617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073E87"/>
                </a:solidFill>
              </a:rPr>
              <a:pPr/>
              <a:t>07.01.2022</a:t>
            </a:fld>
            <a:endParaRPr lang="ru-RU">
              <a:solidFill>
                <a:srgbClr val="073E87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73E87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073E87"/>
                </a:solidFill>
              </a:rPr>
              <a:pPr/>
              <a:t>‹#›</a:t>
            </a:fld>
            <a:endParaRPr lang="ru-RU">
              <a:solidFill>
                <a:srgbClr val="073E87"/>
              </a:solidFill>
            </a:endParaRPr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80012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073E87"/>
                </a:solidFill>
              </a:rPr>
              <a:pPr/>
              <a:t>07.01.2022</a:t>
            </a:fld>
            <a:endParaRPr lang="ru-RU">
              <a:solidFill>
                <a:srgbClr val="073E87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73E87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073E87"/>
                </a:solidFill>
              </a:rPr>
              <a:pPr/>
              <a:t>‹#›</a:t>
            </a:fld>
            <a:endParaRPr lang="ru-RU">
              <a:solidFill>
                <a:srgbClr val="073E8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619050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073E87"/>
                </a:solidFill>
              </a:rPr>
              <a:pPr/>
              <a:t>07.01.2022</a:t>
            </a:fld>
            <a:endParaRPr lang="ru-RU">
              <a:solidFill>
                <a:srgbClr val="073E87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73E87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073E87"/>
                </a:solidFill>
              </a:rPr>
              <a:pPr/>
              <a:t>‹#›</a:t>
            </a:fld>
            <a:endParaRPr lang="ru-RU">
              <a:solidFill>
                <a:srgbClr val="073E87"/>
              </a:solidFill>
            </a:endParaRPr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858209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073E87"/>
                </a:solidFill>
              </a:rPr>
              <a:pPr/>
              <a:t>07.01.2022</a:t>
            </a:fld>
            <a:endParaRPr lang="ru-RU">
              <a:solidFill>
                <a:srgbClr val="073E87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73E87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073E87"/>
                </a:solidFill>
              </a:rPr>
              <a:pPr/>
              <a:t>‹#›</a:t>
            </a:fld>
            <a:endParaRPr lang="ru-RU">
              <a:solidFill>
                <a:srgbClr val="073E8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856951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073E87"/>
                </a:solidFill>
              </a:rPr>
              <a:pPr/>
              <a:t>07.01.2022</a:t>
            </a:fld>
            <a:endParaRPr lang="ru-RU">
              <a:solidFill>
                <a:srgbClr val="073E87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73E87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073E87"/>
                </a:solidFill>
              </a:rPr>
              <a:pPr/>
              <a:t>‹#›</a:t>
            </a:fld>
            <a:endParaRPr lang="ru-RU">
              <a:solidFill>
                <a:srgbClr val="073E8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686139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073E87"/>
                </a:solidFill>
              </a:rPr>
              <a:pPr/>
              <a:t>07.01.2022</a:t>
            </a:fld>
            <a:endParaRPr lang="ru-RU">
              <a:solidFill>
                <a:srgbClr val="073E87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73E87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073E87"/>
                </a:solidFill>
              </a:rPr>
              <a:pPr/>
              <a:t>‹#›</a:t>
            </a:fld>
            <a:endParaRPr lang="ru-RU">
              <a:solidFill>
                <a:srgbClr val="073E8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966694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073E87"/>
                </a:solidFill>
              </a:rPr>
              <a:pPr/>
              <a:t>07.01.2022</a:t>
            </a:fld>
            <a:endParaRPr lang="ru-RU">
              <a:solidFill>
                <a:srgbClr val="073E87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73E87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073E87"/>
                </a:solidFill>
              </a:rPr>
              <a:pPr/>
              <a:t>‹#›</a:t>
            </a:fld>
            <a:endParaRPr lang="ru-RU">
              <a:solidFill>
                <a:srgbClr val="073E87"/>
              </a:solidFill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107538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07.01.2022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073E87"/>
                </a:solidFill>
              </a:rPr>
              <a:pPr/>
              <a:t>07.01.2022</a:t>
            </a:fld>
            <a:endParaRPr lang="ru-RU">
              <a:solidFill>
                <a:srgbClr val="073E87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73E87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073E87"/>
                </a:solidFill>
              </a:rPr>
              <a:pPr/>
              <a:t>‹#›</a:t>
            </a:fld>
            <a:endParaRPr lang="ru-RU">
              <a:solidFill>
                <a:srgbClr val="073E87"/>
              </a:solidFill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2942085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073E87"/>
                </a:solidFill>
              </a:rPr>
              <a:pPr/>
              <a:t>07.01.2022</a:t>
            </a:fld>
            <a:endParaRPr lang="ru-RU">
              <a:solidFill>
                <a:srgbClr val="073E87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73E87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073E87"/>
                </a:solidFill>
              </a:rPr>
              <a:pPr/>
              <a:t>‹#›</a:t>
            </a:fld>
            <a:endParaRPr lang="ru-RU">
              <a:solidFill>
                <a:srgbClr val="073E8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769861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073E87"/>
                </a:solidFill>
              </a:rPr>
              <a:pPr/>
              <a:t>07.01.2022</a:t>
            </a:fld>
            <a:endParaRPr lang="ru-RU">
              <a:solidFill>
                <a:srgbClr val="073E87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73E87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073E87"/>
                </a:solidFill>
              </a:rPr>
              <a:pPr/>
              <a:t>‹#›</a:t>
            </a:fld>
            <a:endParaRPr lang="ru-RU">
              <a:solidFill>
                <a:srgbClr val="073E87"/>
              </a:solidFill>
            </a:endParaRPr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49319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07.01.2022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07.01.2022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07.01.2022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07.01.2022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07.01.2022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07.01.2022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07.01.2022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07.01.2022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>
                <a:solidFill>
                  <a:srgbClr val="073E87"/>
                </a:solidFill>
              </a:rPr>
              <a:pPr/>
              <a:t>07.01.2022</a:t>
            </a:fld>
            <a:endParaRPr lang="ru-RU">
              <a:solidFill>
                <a:srgbClr val="073E87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>
              <a:solidFill>
                <a:srgbClr val="073E87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>
                <a:solidFill>
                  <a:srgbClr val="073E87"/>
                </a:solidFill>
              </a:rPr>
              <a:pPr/>
              <a:t>‹#›</a:t>
            </a:fld>
            <a:endParaRPr lang="ru-RU">
              <a:solidFill>
                <a:srgbClr val="073E87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102479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4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36.jpeg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40.jpeg"/><Relationship Id="rId5" Type="http://schemas.openxmlformats.org/officeDocument/2006/relationships/image" Target="../media/image39.jpeg"/><Relationship Id="rId4" Type="http://schemas.openxmlformats.org/officeDocument/2006/relationships/image" Target="../media/image38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44.jpeg"/><Relationship Id="rId5" Type="http://schemas.openxmlformats.org/officeDocument/2006/relationships/image" Target="../media/image43.jpeg"/><Relationship Id="rId4" Type="http://schemas.openxmlformats.org/officeDocument/2006/relationships/image" Target="../media/image42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46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3.xml"/><Relationship Id="rId4" Type="http://schemas.openxmlformats.org/officeDocument/2006/relationships/chart" Target="../charts/char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4.jpeg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2.jpeg"/><Relationship Id="rId7" Type="http://schemas.openxmlformats.org/officeDocument/2006/relationships/diagramColors" Target="../diagrams/colors1.xml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2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2.xml"/><Relationship Id="rId3" Type="http://schemas.openxmlformats.org/officeDocument/2006/relationships/image" Target="../media/image2.jpeg"/><Relationship Id="rId7" Type="http://schemas.openxmlformats.org/officeDocument/2006/relationships/diagramQuickStyle" Target="../diagrams/quickStyle2.xml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2.xml"/><Relationship Id="rId6" Type="http://schemas.openxmlformats.org/officeDocument/2006/relationships/diagramLayout" Target="../diagrams/layout2.xml"/><Relationship Id="rId5" Type="http://schemas.openxmlformats.org/officeDocument/2006/relationships/diagramData" Target="../diagrams/data2.xml"/><Relationship Id="rId4" Type="http://schemas.openxmlformats.org/officeDocument/2006/relationships/image" Target="../media/image9.jpeg"/><Relationship Id="rId9" Type="http://schemas.microsoft.com/office/2007/relationships/diagramDrawing" Target="../diagrams/drawing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3.xml"/><Relationship Id="rId3" Type="http://schemas.openxmlformats.org/officeDocument/2006/relationships/image" Target="../media/image10.jpeg"/><Relationship Id="rId7" Type="http://schemas.openxmlformats.org/officeDocument/2006/relationships/diagramLayout" Target="../diagrams/layout3.xml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2.xml"/><Relationship Id="rId6" Type="http://schemas.openxmlformats.org/officeDocument/2006/relationships/diagramData" Target="../diagrams/data3.xml"/><Relationship Id="rId5" Type="http://schemas.openxmlformats.org/officeDocument/2006/relationships/image" Target="../media/image9.jpeg"/><Relationship Id="rId10" Type="http://schemas.microsoft.com/office/2007/relationships/diagramDrawing" Target="../diagrams/drawing3.xml"/><Relationship Id="rId4" Type="http://schemas.openxmlformats.org/officeDocument/2006/relationships/image" Target="../media/image2.jpeg"/><Relationship Id="rId9" Type="http://schemas.openxmlformats.org/officeDocument/2006/relationships/diagramColors" Target="../diagrams/colors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7" Type="http://schemas.openxmlformats.org/officeDocument/2006/relationships/image" Target="../media/image1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0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 descr="C:\Users\Ирина\Desktop\ИРИНА\ОФОРМЛЕНИЕ\КЛИПАРТ\Экология\zwalls.ru-2528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2023" y="0"/>
            <a:ext cx="9216023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15616" y="1124744"/>
            <a:ext cx="7772400" cy="1512168"/>
          </a:xfrm>
        </p:spPr>
        <p:txBody>
          <a:bodyPr>
            <a:no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</a:t>
            </a:r>
            <a:r>
              <a:rPr lang="ru-RU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Научно-практическая конференция в детском саду «Богатство родного кра</a:t>
            </a:r>
            <a:r>
              <a:rPr lang="ru-RU" sz="3200" b="1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я»</a:t>
            </a:r>
            <a:endParaRPr lang="ru-RU" sz="3200" b="1" dirty="0">
              <a:solidFill>
                <a:srgbClr val="C00000"/>
              </a:solidFill>
              <a:latin typeface="Arial Black" panose="020B0A04020102020204" pitchFamily="34" charset="0"/>
            </a:endParaRPr>
          </a:p>
        </p:txBody>
      </p:sp>
      <p:sp>
        <p:nvSpPr>
          <p:cNvPr id="4" name="Овал 3"/>
          <p:cNvSpPr/>
          <p:nvPr/>
        </p:nvSpPr>
        <p:spPr>
          <a:xfrm>
            <a:off x="188540" y="151640"/>
            <a:ext cx="914400" cy="9144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6" name="Picture 2" descr="F:\Всё  с компьютера\Жена\Эмблема ДОУ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969" y="128617"/>
            <a:ext cx="1068135" cy="10681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4248" y="4513349"/>
            <a:ext cx="2178903" cy="23446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3" descr="C:\Users\Shaht15-25\Desktop\Новая папка\P_20160428_171107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971600" y="3001349"/>
            <a:ext cx="4840663" cy="3024000"/>
          </a:xfrm>
          <a:prstGeom prst="rect">
            <a:avLst/>
          </a:prstGeom>
          <a:noFill/>
          <a:ln w="88900"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628658" y="128617"/>
            <a:ext cx="7056784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МУНИЦИПАЛЬНОЕ </a:t>
            </a:r>
            <a:r>
              <a:rPr lang="ru-RU" sz="1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БЮДЖЕТНОЕ ДОШКОЛЬНОЕ ОБРАЗОВАТЕЛЬНОЕ УЧРЕЖДЕНИЕ «ДЕТСКИЙ САД № 33 «ЗАЙЧИК»</a:t>
            </a:r>
          </a:p>
          <a:p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 flipH="1">
            <a:off x="6300192" y="3068960"/>
            <a:ext cx="268295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Автор-составитель: Кузнецова Светлана Геннадиевна, воспитатель </a:t>
            </a:r>
          </a:p>
          <a:p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высшей квалификационной категории</a:t>
            </a:r>
            <a:endParaRPr lang="ru-RU" sz="1600" dirty="0">
              <a:solidFill>
                <a:srgbClr val="002060"/>
              </a:solidFill>
            </a:endParaRPr>
          </a:p>
        </p:txBody>
      </p:sp>
      <p:sp>
        <p:nvSpPr>
          <p:cNvPr id="11" name="Заголовок 1"/>
          <p:cNvSpPr txBox="1">
            <a:spLocks/>
          </p:cNvSpPr>
          <p:nvPr/>
        </p:nvSpPr>
        <p:spPr>
          <a:xfrm>
            <a:off x="2594004" y="6237312"/>
            <a:ext cx="3883968" cy="39241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sz="1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г. МЕЖДУРЕЧЕНСК</a:t>
            </a:r>
            <a:endParaRPr lang="ru-RU" sz="1800" b="1" dirty="0">
              <a:solidFill>
                <a:srgbClr val="C00000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036506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7" descr="C:\Users\Ирина\Desktop\ИРИНА\ОФОРМЛЕНИЕ\КЛИПАРТ\Экология\zwalls.ru-2528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011" y="0"/>
            <a:ext cx="9216023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252728"/>
          </a:xfrm>
        </p:spPr>
        <p:txBody>
          <a:bodyPr>
            <a:norm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cs typeface="Times New Roman" pitchFamily="18" charset="0"/>
              </a:rPr>
              <a:t>Динамическая пауза </a:t>
            </a:r>
            <a:b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cs typeface="Times New Roman" pitchFamily="18" charset="0"/>
              </a:rPr>
              <a:t>«Спорт в нашем городе»</a:t>
            </a:r>
            <a:endParaRPr lang="ru-RU" sz="2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  <a:cs typeface="Times New Roman" pitchFamily="18" charset="0"/>
            </a:endParaRPr>
          </a:p>
        </p:txBody>
      </p:sp>
      <p:pic>
        <p:nvPicPr>
          <p:cNvPr id="1026" name="Picture 2" descr="C:\Users\Влад\Desktop\НПК в саду Богатство родного края\DSCF1103.JPG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3347864" y="3645024"/>
            <a:ext cx="5420354" cy="283387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122" name="Picture 2" descr="C:\Users\Shaht15-25\Desktop\Новая папка\DSCF1101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323528" y="1196752"/>
            <a:ext cx="5279952" cy="2676982"/>
          </a:xfrm>
          <a:prstGeom prst="rect">
            <a:avLst/>
          </a:prstGeom>
          <a:noFill/>
          <a:ln w="88900"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032983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7" descr="C:\Users\Ирина\Desktop\ИРИНА\ОФОРМЛЕНИЕ\КЛИПАРТ\Экология\zwalls.ru-2528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011" y="0"/>
            <a:ext cx="9216023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60648"/>
            <a:ext cx="8229600" cy="1252728"/>
          </a:xfrm>
        </p:spPr>
        <p:txBody>
          <a:bodyPr>
            <a:no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cs typeface="Times New Roman" pitchFamily="18" charset="0"/>
              </a:rPr>
              <a:t>П</a:t>
            </a:r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cs typeface="Times New Roman" pitchFamily="18" charset="0"/>
              </a:rPr>
              <a:t>олучены пригласительные билеты на научно-практическую конференцию </a:t>
            </a:r>
            <a:b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cs typeface="Times New Roman" pitchFamily="18" charset="0"/>
              </a:rPr>
              <a:t>и заняты места «ученых»: </a:t>
            </a:r>
            <a:b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cs typeface="Times New Roman" pitchFamily="18" charset="0"/>
              </a:rPr>
              <a:t>геологов, архитекторов, экологов</a:t>
            </a:r>
            <a:endParaRPr lang="ru-RU" sz="2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  <a:cs typeface="Times New Roman" pitchFamily="18" charset="0"/>
            </a:endParaRPr>
          </a:p>
        </p:txBody>
      </p:sp>
      <p:pic>
        <p:nvPicPr>
          <p:cNvPr id="6146" name="Picture 2" descr="C:\Users\Shaht15-25\Desktop\Новая папка\DSCF1109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298" y="1916832"/>
            <a:ext cx="4320480" cy="324036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2996952"/>
            <a:ext cx="4147330" cy="352807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19096952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7" descr="C:\Users\Ирина\Desktop\ИРИНА\ОФОРМЛЕНИЕ\КЛИПАРТ\Экология\zwalls.ru-2528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011" y="0"/>
            <a:ext cx="9216023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8364"/>
            <a:ext cx="8229600" cy="1252728"/>
          </a:xfrm>
        </p:spPr>
        <p:txBody>
          <a:bodyPr>
            <a:norm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cs typeface="Times New Roman" pitchFamily="18" charset="0"/>
              </a:rPr>
              <a:t>Обсуждение и выполнение полученных заданий юными «учеными»</a:t>
            </a:r>
            <a:endParaRPr lang="ru-RU" sz="2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  <a:cs typeface="Times New Roman" pitchFamily="18" charset="0"/>
            </a:endParaRPr>
          </a:p>
        </p:txBody>
      </p:sp>
      <p:pic>
        <p:nvPicPr>
          <p:cNvPr id="7170" name="Picture 2" descr="C:\Users\Shaht15-25\Desktop\Новая папка\P_20160428_171216.jpg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984"/>
          <a:stretch/>
        </p:blipFill>
        <p:spPr bwMode="auto">
          <a:xfrm>
            <a:off x="323528" y="1268760"/>
            <a:ext cx="2606225" cy="408045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7171" name="Picture 3" descr="C:\Users\Shaht15-25\Desktop\Новая папка\P_20160428_171151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3326230" y="1988840"/>
            <a:ext cx="2561208" cy="395477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7172" name="Picture 4" descr="C:\Users\Shaht15-25\Desktop\Новая папка\P_20160428_171500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6372200" y="2564904"/>
            <a:ext cx="2403913" cy="394872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2288032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7" descr="C:\Users\Ирина\Desktop\ИРИНА\ОФОРМЛЕНИЕ\КЛИПАРТ\Экология\zwalls.ru-2528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011" y="0"/>
            <a:ext cx="9216023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252728"/>
          </a:xfrm>
        </p:spPr>
        <p:txBody>
          <a:bodyPr>
            <a:norm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cs typeface="Times New Roman" pitchFamily="18" charset="0"/>
              </a:rPr>
              <a:t>К группам «ученых» присоединились эксперты (родители детей)</a:t>
            </a:r>
            <a:endParaRPr lang="ru-RU" sz="2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  <a:cs typeface="Times New Roman" pitchFamily="18" charset="0"/>
            </a:endParaRPr>
          </a:p>
        </p:txBody>
      </p:sp>
      <p:pic>
        <p:nvPicPr>
          <p:cNvPr id="8194" name="Picture 2" descr="C:\Users\Shaht15-25\Desktop\Новая папка\P_20160428_171503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268760"/>
            <a:ext cx="2515173" cy="447141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8196" name="Picture 4" descr="C:\Users\Shaht15-25\Desktop\Новая папка\P_20160428_171532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4763713" y="3717032"/>
            <a:ext cx="4039863" cy="279406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8195" name="Picture 3" descr="C:\Users\Shaht15-25\Desktop\Новая папка\P_20160428_171524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36"/>
          <a:stretch/>
        </p:blipFill>
        <p:spPr bwMode="auto">
          <a:xfrm>
            <a:off x="3059831" y="1268760"/>
            <a:ext cx="3694107" cy="2808312"/>
          </a:xfrm>
          <a:prstGeom prst="rect">
            <a:avLst/>
          </a:prstGeom>
          <a:noFill/>
          <a:ln w="88900"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08803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 descr="C:\Users\Ирина\Desktop\ИРИНА\ОФОРМЛЕНИЕ\КЛИПАРТ\Экология\zwalls.ru-2528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011" y="0"/>
            <a:ext cx="9216023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60648"/>
            <a:ext cx="8229600" cy="1252728"/>
          </a:xfrm>
        </p:spPr>
        <p:txBody>
          <a:bodyPr>
            <a:no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cs typeface="Times New Roman" pitchFamily="18" charset="0"/>
              </a:rPr>
              <a:t>Защита проектов геологами: </a:t>
            </a:r>
            <a:b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cs typeface="Times New Roman" pitchFamily="18" charset="0"/>
              </a:rPr>
              <a:t>«Главное богатство Кузбасса», </a:t>
            </a:r>
            <a:b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cs typeface="Times New Roman" pitchFamily="18" charset="0"/>
              </a:rPr>
              <a:t>«Как сохранить полезные ископаемые от исчезновения»</a:t>
            </a:r>
            <a:endParaRPr lang="ru-RU" sz="2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  <a:cs typeface="Times New Roman" pitchFamily="18" charset="0"/>
            </a:endParaRPr>
          </a:p>
        </p:txBody>
      </p:sp>
      <p:pic>
        <p:nvPicPr>
          <p:cNvPr id="9218" name="Picture 2" descr="C:\Users\Shaht15-25\Desktop\Новая папка (2)\P_20160428_17144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742" y="1772816"/>
            <a:ext cx="2511292" cy="446451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9219" name="Picture 3" descr="C:\Users\Shaht15-25\Desktop\Новая папка (2)\P_20160428_171934.jpg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2915816" y="2492895"/>
            <a:ext cx="2880320" cy="328060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9220" name="Picture 4" descr="C:\Users\Shaht15-25\Desktop\Новая папка (2)\P_20160428_173544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6012161" y="3267274"/>
            <a:ext cx="2922230" cy="337404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9" name="Picture 2" descr="C:\Users\Shaht15-25\Desktop\Новая папка (2)\P_20160428_173902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6012160" y="5131148"/>
            <a:ext cx="1080119" cy="1510165"/>
          </a:xfrm>
          <a:prstGeom prst="rect">
            <a:avLst/>
          </a:prstGeom>
          <a:noFill/>
          <a:ln w="88900"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205883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 descr="C:\Users\Ирина\Desktop\ИРИНА\ОФОРМЛЕНИЕ\КЛИПАРТ\Экология\zwalls.ru-2528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011" y="0"/>
            <a:ext cx="9216023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199" y="260648"/>
            <a:ext cx="8229600" cy="1252728"/>
          </a:xfrm>
        </p:spPr>
        <p:txBody>
          <a:bodyPr>
            <a:no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cs typeface="Times New Roman" pitchFamily="18" charset="0"/>
              </a:rPr>
              <a:t>Защита проектов экологами: </a:t>
            </a:r>
            <a:b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cs typeface="Times New Roman" pitchFamily="18" charset="0"/>
              </a:rPr>
              <a:t>«Почему исчезают животные и растения», </a:t>
            </a:r>
            <a:b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cs typeface="Times New Roman" pitchFamily="18" charset="0"/>
              </a:rPr>
              <a:t>«Как сохранить природу от загрязнения, </a:t>
            </a:r>
            <a:b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cs typeface="Times New Roman" pitchFamily="18" charset="0"/>
              </a:rPr>
              <a:t>а животных и растения от вымирания»</a:t>
            </a:r>
            <a:endParaRPr lang="ru-RU" sz="2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  <a:cs typeface="Times New Roman" pitchFamily="18" charset="0"/>
            </a:endParaRPr>
          </a:p>
        </p:txBody>
      </p:sp>
      <p:pic>
        <p:nvPicPr>
          <p:cNvPr id="11266" name="Picture 2" descr="C:\Users\Shaht15-25\Desktop\Новая папка (2)\P_20160428_171558.jpg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575"/>
          <a:stretch/>
        </p:blipFill>
        <p:spPr bwMode="auto">
          <a:xfrm>
            <a:off x="3059832" y="1988840"/>
            <a:ext cx="2946546" cy="218757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11267" name="Picture 3" descr="C:\Users\Shaht15-25\Desktop\Новая папка (2)\P_20160428_171603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3054240" y="4390225"/>
            <a:ext cx="2952328" cy="207565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11268" name="Picture 4" descr="C:\Users\Shaht15-25\Desktop\Новая папка (2)\P_20160428_171711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6228184" y="2761108"/>
            <a:ext cx="2664296" cy="305183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11269" name="Picture 5" descr="C:\Users\Shaht15-25\Desktop\Новая папка (2)\P_20160428_173502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885" y="1872156"/>
            <a:ext cx="2657923" cy="472519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27084736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 descr="C:\Users\Ирина\Desktop\ИРИНА\ОФОРМЛЕНИЕ\КЛИПАРТ\Экология\zwalls.ru-2528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011" y="0"/>
            <a:ext cx="9216023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1252728"/>
          </a:xfrm>
        </p:spPr>
        <p:txBody>
          <a:bodyPr>
            <a:no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cs typeface="Times New Roman" pitchFamily="18" charset="0"/>
              </a:rPr>
              <a:t>Защита проектов архитекторами: </a:t>
            </a:r>
            <a:b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cs typeface="Times New Roman" pitchFamily="18" charset="0"/>
              </a:rPr>
              <a:t>«Достопримечательности нашего города», «Проектирование нового микрорайона </a:t>
            </a:r>
            <a:b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cs typeface="Times New Roman" pitchFamily="18" charset="0"/>
              </a:rPr>
              <a:t>для нашего города»</a:t>
            </a:r>
            <a:endParaRPr lang="ru-RU" sz="2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  <a:cs typeface="Times New Roman" pitchFamily="18" charset="0"/>
            </a:endParaRPr>
          </a:p>
        </p:txBody>
      </p:sp>
      <p:pic>
        <p:nvPicPr>
          <p:cNvPr id="12290" name="Picture 2" descr="C:\Users\Shaht15-25\Desktop\Новая папка (2)\P_20160428_173852.jpg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179512" y="1712027"/>
            <a:ext cx="2025000" cy="343394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12291" name="Picture 3" descr="C:\Users\Shaht15-25\Desktop\Новая папка (2)\P_20160428_173448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4716016" y="1844824"/>
            <a:ext cx="2025000" cy="3467842"/>
          </a:xfrm>
          <a:prstGeom prst="rect">
            <a:avLst/>
          </a:prstGeom>
          <a:noFill/>
          <a:ln w="88900"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2" name="Picture 4" descr="C:\Users\Shaht15-25\Desktop\Новая папка (2)\P_20160428_171432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8264" y="2996952"/>
            <a:ext cx="2025000" cy="3600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6" name="Picture 3" descr="C:\Users\Shaht15-25\Desktop\Новая папка (2)\P_20160428_173620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07473" y="2996952"/>
            <a:ext cx="2025000" cy="3600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10636158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7" descr="C:\Users\Ирина\Desktop\ИРИНА\ОФОРМЛЕНИЕ\КЛИПАРТ\Экология\zwalls.ru-2528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011" y="0"/>
            <a:ext cx="9216023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cs typeface="Times New Roman" pitchFamily="18" charset="0"/>
              </a:rPr>
              <a:t>Вручение медалей за участие </a:t>
            </a:r>
            <a:b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cs typeface="Times New Roman" pitchFamily="18" charset="0"/>
              </a:rPr>
              <a:t>в научно-практической конференции «Богатство родного края»</a:t>
            </a:r>
            <a:endParaRPr lang="ru-RU" sz="2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  <a:cs typeface="Times New Roman" pitchFamily="18" charset="0"/>
            </a:endParaRPr>
          </a:p>
        </p:txBody>
      </p:sp>
      <p:pic>
        <p:nvPicPr>
          <p:cNvPr id="13314" name="Picture 2" descr="C:\Users\Shaht15-25\Desktop\Новая папка\P_20160428_174332.jpg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 rot="20882528">
            <a:off x="490658" y="2010910"/>
            <a:ext cx="4047412" cy="342734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3074" name="Picture 2" descr="C:\Users\Влад\Desktop\НПК в саду Богатство родного края\P_20160428_174321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4572000" y="2694174"/>
            <a:ext cx="4245918" cy="381116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40332024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7" descr="C:\Users\Ирина\Desktop\ИРИНА\ОФОРМЛЕНИЕ\КЛИПАРТ\Экология\zwalls.ru-2528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16023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Объект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" name="Picture 2" descr="C:\Users\КейЭл\Downloads\Красивые фоны для презентаций\5___\126 фоны для презентаций\2312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811" y="-30765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val="2277341004"/>
              </p:ext>
            </p:extLst>
          </p:nvPr>
        </p:nvGraphicFramePr>
        <p:xfrm>
          <a:off x="107504" y="1484785"/>
          <a:ext cx="8928992" cy="53424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501993" y="1334"/>
            <a:ext cx="810039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Уровень развития в образовательной области «Познавательное развитие» </a:t>
            </a:r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в подготовительной к школе группе «Радуга» (2020 – 2021)</a:t>
            </a:r>
            <a:endParaRPr lang="ru-RU" sz="2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  <a:p>
            <a:pPr algn="ctr"/>
            <a:r>
              <a:rPr lang="ru-RU" sz="2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в сравнении </a:t>
            </a:r>
            <a:r>
              <a:rPr lang="en-US" sz="2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I</a:t>
            </a:r>
            <a:r>
              <a:rPr lang="ru-RU" sz="2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 и </a:t>
            </a:r>
            <a:r>
              <a:rPr lang="en-US" sz="2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II</a:t>
            </a:r>
            <a:r>
              <a:rPr lang="ru-RU" sz="2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 полугодие, (%)</a:t>
            </a:r>
          </a:p>
        </p:txBody>
      </p:sp>
    </p:spTree>
    <p:extLst>
      <p:ext uri="{BB962C8B-B14F-4D97-AF65-F5344CB8AC3E}">
        <p14:creationId xmlns:p14="http://schemas.microsoft.com/office/powerpoint/2010/main" val="26619253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7" descr="C:\Users\Ирина\Desktop\ИРИНА\ОФОРМЛЕНИЕ\КЛИПАРТ\Экология\zwalls.ru-2528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011" y="0"/>
            <a:ext cx="9216023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867833" y="1196752"/>
            <a:ext cx="7408333" cy="3450696"/>
          </a:xfrm>
        </p:spPr>
        <p:txBody>
          <a:bodyPr>
            <a:no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marL="0" indent="0" algn="ctr">
              <a:buNone/>
            </a:pPr>
            <a:r>
              <a:rPr lang="ru-RU" sz="4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cs typeface="Times New Roman" pitchFamily="18" charset="0"/>
              </a:rPr>
              <a:t>Спасибо </a:t>
            </a:r>
          </a:p>
          <a:p>
            <a:pPr marL="0" indent="0" algn="ctr">
              <a:buNone/>
            </a:pPr>
            <a:r>
              <a:rPr lang="ru-RU" sz="4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cs typeface="Times New Roman" pitchFamily="18" charset="0"/>
              </a:rPr>
              <a:t>за </a:t>
            </a:r>
          </a:p>
          <a:p>
            <a:pPr marL="0" indent="0" algn="ctr">
              <a:buNone/>
            </a:pPr>
            <a:r>
              <a:rPr lang="ru-RU" sz="4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cs typeface="Times New Roman" pitchFamily="18" charset="0"/>
              </a:rPr>
              <a:t>внимание!</a:t>
            </a:r>
            <a:endParaRPr lang="ru-RU" sz="4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7" descr="C:\Users\Ирина\Desktop\ИРИНА\ОФОРМЛЕНИЕ\КЛИПАРТ\Экология\zwalls.ru-2528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3574"/>
            <a:ext cx="9216023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-1" y="311220"/>
            <a:ext cx="4608011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cs typeface="Times New Roman" pitchFamily="18" charset="0"/>
              </a:rPr>
              <a:t>Разработан </a:t>
            </a:r>
          </a:p>
          <a:p>
            <a:pPr algn="ctr"/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cs typeface="Times New Roman" pitchFamily="18" charset="0"/>
              </a:rPr>
              <a:t>долгосрочный проект </a:t>
            </a:r>
          </a:p>
          <a:p>
            <a:pPr algn="ctr"/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cs typeface="Times New Roman" pitchFamily="18" charset="0"/>
              </a:rPr>
              <a:t>«Богатство родного края»</a:t>
            </a:r>
            <a:endParaRPr lang="ru-RU" sz="2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  <a:cs typeface="Times New Roman" pitchFamily="18" charset="0"/>
            </a:endParaRPr>
          </a:p>
        </p:txBody>
      </p:sp>
      <p:pic>
        <p:nvPicPr>
          <p:cNvPr id="13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814" r="15785" b="48678"/>
          <a:stretch/>
        </p:blipFill>
        <p:spPr bwMode="auto">
          <a:xfrm>
            <a:off x="4608011" y="332656"/>
            <a:ext cx="4214347" cy="599124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14" name="Прямоугольник 13"/>
          <p:cNvSpPr/>
          <p:nvPr/>
        </p:nvSpPr>
        <p:spPr>
          <a:xfrm>
            <a:off x="5062211" y="5855925"/>
            <a:ext cx="3040259" cy="46166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sz="1200" b="1" dirty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Междуреченский городской </a:t>
            </a:r>
            <a:r>
              <a:rPr lang="ru-RU" sz="12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округ</a:t>
            </a:r>
          </a:p>
          <a:p>
            <a:pPr algn="ctr"/>
            <a:r>
              <a:rPr lang="ru-RU" sz="12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2020 </a:t>
            </a:r>
            <a:endParaRPr lang="ru-RU" sz="1200" b="1" dirty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WordArt 4"/>
          <p:cNvSpPr>
            <a:spLocks noChangeArrowheads="1" noChangeShapeType="1" noTextEdit="1"/>
          </p:cNvSpPr>
          <p:nvPr/>
        </p:nvSpPr>
        <p:spPr bwMode="auto">
          <a:xfrm>
            <a:off x="4698960" y="1844824"/>
            <a:ext cx="4032448" cy="109115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>
              <a:buNone/>
            </a:pPr>
            <a:r>
              <a:rPr lang="ru-RU" sz="3600" b="1" kern="10" spc="0" dirty="0" smtClean="0">
                <a:ln w="30734">
                  <a:solidFill>
                    <a:srgbClr val="697C11"/>
                  </a:solidFill>
                  <a:round/>
                  <a:headEnd/>
                  <a:tailEnd/>
                </a:ln>
                <a:solidFill>
                  <a:srgbClr val="D7C71D"/>
                </a:solidFill>
                <a:effectLst>
                  <a:outerShdw dist="35921" dir="2700000" algn="ctr" rotWithShape="0">
                    <a:srgbClr val="FFFF00">
                      <a:alpha val="50000"/>
                    </a:srgbClr>
                  </a:outerShdw>
                </a:effectLst>
                <a:latin typeface="Segoe Print"/>
              </a:rPr>
              <a:t>Проект </a:t>
            </a:r>
          </a:p>
          <a:p>
            <a:pPr algn="ctr" rtl="0">
              <a:buNone/>
            </a:pPr>
            <a:r>
              <a:rPr lang="ru-RU" sz="3600" b="1" kern="10" spc="0" dirty="0" smtClean="0">
                <a:ln w="30734">
                  <a:solidFill>
                    <a:srgbClr val="697C11"/>
                  </a:solidFill>
                  <a:round/>
                  <a:headEnd/>
                  <a:tailEnd/>
                </a:ln>
                <a:solidFill>
                  <a:srgbClr val="D7C71D"/>
                </a:solidFill>
                <a:effectLst>
                  <a:outerShdw dist="35921" dir="2700000" algn="ctr" rotWithShape="0">
                    <a:srgbClr val="FFFF00">
                      <a:alpha val="50000"/>
                    </a:srgbClr>
                  </a:outerShdw>
                </a:effectLst>
                <a:latin typeface="Segoe Print"/>
              </a:rPr>
              <a:t>"Богатство родного края"</a:t>
            </a:r>
            <a:endParaRPr lang="ru-RU" sz="3600" b="1" kern="10" spc="0" dirty="0">
              <a:ln w="30734">
                <a:solidFill>
                  <a:srgbClr val="697C11"/>
                </a:solidFill>
                <a:round/>
                <a:headEnd/>
                <a:tailEnd/>
              </a:ln>
              <a:solidFill>
                <a:srgbClr val="D7C71D"/>
              </a:solidFill>
              <a:effectLst>
                <a:outerShdw dist="35921" dir="2700000" algn="ctr" rotWithShape="0">
                  <a:srgbClr val="FFFF00">
                    <a:alpha val="50000"/>
                  </a:srgbClr>
                </a:outerShdw>
              </a:effectLst>
              <a:latin typeface="Segoe Print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5580112" y="2935977"/>
            <a:ext cx="2004459" cy="276999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r>
              <a:rPr lang="ru-RU" sz="12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(сентябрь </a:t>
            </a:r>
            <a:r>
              <a:rPr lang="ru-RU" sz="1200" b="1" dirty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2020 - май </a:t>
            </a:r>
            <a:r>
              <a:rPr lang="ru-RU" sz="12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2021)</a:t>
            </a:r>
            <a:endParaRPr lang="ru-RU" sz="1200" b="1" dirty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5195054" y="486795"/>
            <a:ext cx="3040259" cy="600164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sz="11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МУНИЦИПАЛЬНОЕ БЮДЖЕТНОЕ</a:t>
            </a:r>
          </a:p>
          <a:p>
            <a:pPr algn="ctr"/>
            <a:r>
              <a:rPr lang="ru-RU" sz="11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ОБРАЗОВАТЕЛЬНОЕ УЧРЕЖДЕНИЕ </a:t>
            </a:r>
          </a:p>
          <a:p>
            <a:pPr algn="ctr"/>
            <a:r>
              <a:rPr lang="ru-RU" sz="11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«ДЕТСКИЙ САД №33 «ЗАЙЧИК»</a:t>
            </a:r>
            <a:endParaRPr lang="ru-RU" sz="1100" b="1" dirty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3975" y="3237842"/>
            <a:ext cx="3282417" cy="1800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folHlink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chemeClr val="bg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accent1"/>
                  </a:outerShdw>
                </a:effectLst>
              </a14:hiddenEffects>
            </a:ext>
          </a:extLst>
        </p:spPr>
      </p:pic>
      <p:pic>
        <p:nvPicPr>
          <p:cNvPr id="28" name="Picture 3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4137942"/>
            <a:ext cx="2178903" cy="23446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770489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3" name="Picture 9" descr="C:\Users\Ирина\Desktop\ИРИНА\ОФОРМЛЕНИЕ\КЛИПАРТ\ФИТбол\school-backgrounds-for-powerpoint-rainbow-wave-design--powerpoint-background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7" descr="C:\Users\Ирина\Desktop\ИРИНА\ОФОРМЛЕНИЕ\КЛИПАРТ\Экология\zwalls.ru-2528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216023" cy="695739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260648"/>
            <a:ext cx="9144000" cy="987836"/>
          </a:xfrm>
          <a:noFill/>
          <a:effectLst>
            <a:glow rad="63500">
              <a:schemeClr val="accent2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w="152400" h="50800" prst="softRound"/>
          </a:sp3d>
          <a:extLst/>
        </p:spPr>
        <p:txBody>
          <a:bodyPr rtlCol="0">
            <a:noAutofit/>
            <a:sp3d extrusionH="57150">
              <a:bevelT h="25400" prst="softRound"/>
            </a:sp3d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Clr>
                <a:schemeClr val="tx1">
                  <a:lumMod val="75000"/>
                  <a:lumOff val="25000"/>
                </a:schemeClr>
              </a:buClr>
              <a:defRPr/>
            </a:pPr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cs typeface="Shruti" pitchFamily="34" charset="0"/>
              </a:rPr>
              <a:t>Цель научно-практической конференции  «Богатство родного края»</a:t>
            </a:r>
            <a:endParaRPr lang="ru-RU" sz="2400" b="1" i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  <a:cs typeface="Shruti" pitchFamily="34" charset="0"/>
            </a:endParaRPr>
          </a:p>
        </p:txBody>
      </p:sp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107149809"/>
              </p:ext>
            </p:extLst>
          </p:nvPr>
        </p:nvGraphicFramePr>
        <p:xfrm>
          <a:off x="107504" y="1196752"/>
          <a:ext cx="9036496" cy="53285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583488225"/>
      </p:ext>
    </p:extLst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3" name="Picture 9" descr="C:\Users\Ирина\Desktop\ИРИНА\ОФОРМЛЕНИЕ\КЛИПАРТ\ФИТбол\school-backgrounds-for-powerpoint-rainbow-wave-design--powerpoint-background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7" descr="C:\Users\Ирина\Desktop\ИРИНА\ОФОРМЛЕНИЕ\КЛИПАРТ\Экология\zwalls.ru-2528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16023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2" descr="C:\Users\КейЭл\Downloads\Красивые фоны для презентаций\5___\126 фоны для презентаций\23123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811" y="-30765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-39602"/>
            <a:ext cx="9144000" cy="987836"/>
          </a:xfrm>
          <a:noFill/>
          <a:effectLst>
            <a:glow rad="63500">
              <a:schemeClr val="accent2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w="152400" h="50800" prst="softRound"/>
          </a:sp3d>
          <a:extLst/>
        </p:spPr>
        <p:txBody>
          <a:bodyPr rtlCol="0">
            <a:noAutofit/>
            <a:sp3d extrusionH="57150">
              <a:bevelT h="25400" prst="softRound"/>
            </a:sp3d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Clr>
                <a:schemeClr val="tx1">
                  <a:lumMod val="75000"/>
                  <a:lumOff val="25000"/>
                </a:schemeClr>
              </a:buClr>
              <a:defRPr/>
            </a:pPr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cs typeface="Shruti" pitchFamily="34" charset="0"/>
              </a:rPr>
              <a:t>Задачи научно-практической конференции «Богатство родного края»</a:t>
            </a:r>
            <a:endParaRPr lang="ru-RU" sz="2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  <a:cs typeface="Shruti" pitchFamily="34" charset="0"/>
            </a:endParaRPr>
          </a:p>
        </p:txBody>
      </p:sp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3884773837"/>
              </p:ext>
            </p:extLst>
          </p:nvPr>
        </p:nvGraphicFramePr>
        <p:xfrm>
          <a:off x="215516" y="980728"/>
          <a:ext cx="8712968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grpSp>
        <p:nvGrpSpPr>
          <p:cNvPr id="7" name="Группа 6"/>
          <p:cNvGrpSpPr/>
          <p:nvPr/>
        </p:nvGrpSpPr>
        <p:grpSpPr>
          <a:xfrm>
            <a:off x="209116" y="4869159"/>
            <a:ext cx="788988" cy="1127124"/>
            <a:chOff x="0" y="602"/>
            <a:chExt cx="788988" cy="1127124"/>
          </a:xfrm>
          <a:scene3d>
            <a:camera prst="orthographicFront"/>
            <a:lightRig rig="flat" dir="t"/>
          </a:scene3d>
        </p:grpSpPr>
        <p:sp>
          <p:nvSpPr>
            <p:cNvPr id="8" name="Нашивка 7"/>
            <p:cNvSpPr/>
            <p:nvPr/>
          </p:nvSpPr>
          <p:spPr>
            <a:xfrm rot="5400000">
              <a:off x="-169068" y="169670"/>
              <a:ext cx="1127124" cy="788987"/>
            </a:xfrm>
            <a:prstGeom prst="chevron">
              <a:avLst/>
            </a:prstGeom>
            <a:solidFill>
              <a:srgbClr val="00B0F0"/>
            </a:solidFill>
            <a:sp3d prstMaterial="plastic">
              <a:bevelT w="120900" h="88900"/>
              <a:bevelB w="88900" h="31750" prst="angle"/>
            </a:sp3d>
          </p:spPr>
          <p:style>
            <a:lnRef idx="1">
              <a:schemeClr val="accent5">
                <a:hueOff val="0"/>
                <a:satOff val="0"/>
                <a:lumOff val="0"/>
                <a:alphaOff val="0"/>
              </a:schemeClr>
            </a:lnRef>
            <a:fillRef idx="3">
              <a:scrgbClr r="0" g="0" b="0"/>
            </a:fillRef>
            <a:effectRef idx="2">
              <a:schemeClr val="accent5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9" name="Нашивка 4"/>
            <p:cNvSpPr/>
            <p:nvPr/>
          </p:nvSpPr>
          <p:spPr>
            <a:xfrm>
              <a:off x="1" y="395096"/>
              <a:ext cx="788987" cy="338137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4605" tIns="14605" rIns="14605" bIns="14605" numCol="1" spcCol="1270" anchor="ctr" anchorCtr="0">
              <a:noAutofit/>
            </a:bodyPr>
            <a:lstStyle/>
            <a:p>
              <a:pPr lvl="0" algn="ctr" defTabSz="10223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2300" dirty="0">
                  <a:solidFill>
                    <a:srgbClr val="002060"/>
                  </a:solidFill>
                  <a:latin typeface="Franklin Gothic Heavy" panose="020B0903020102020204" pitchFamily="34" charset="0"/>
                </a:rPr>
                <a:t>5</a:t>
              </a:r>
              <a:endParaRPr lang="ru-RU" sz="2300" kern="1200" dirty="0">
                <a:solidFill>
                  <a:srgbClr val="002060"/>
                </a:solidFill>
                <a:latin typeface="Franklin Gothic Heavy" panose="020B0903020102020204" pitchFamily="34" charset="0"/>
              </a:endParaRPr>
            </a:p>
          </p:txBody>
        </p:sp>
      </p:grpSp>
      <p:grpSp>
        <p:nvGrpSpPr>
          <p:cNvPr id="10" name="Группа 9"/>
          <p:cNvGrpSpPr/>
          <p:nvPr/>
        </p:nvGrpSpPr>
        <p:grpSpPr>
          <a:xfrm>
            <a:off x="968500" y="4918351"/>
            <a:ext cx="7923980" cy="732631"/>
            <a:chOff x="788988" y="601"/>
            <a:chExt cx="7923980" cy="732631"/>
          </a:xfrm>
          <a:scene3d>
            <a:camera prst="orthographicFront"/>
            <a:lightRig rig="flat" dir="t"/>
          </a:scene3d>
        </p:grpSpPr>
        <p:sp>
          <p:nvSpPr>
            <p:cNvPr id="11" name="Прямоугольник с двумя скругленными соседними углами 10"/>
            <p:cNvSpPr/>
            <p:nvPr/>
          </p:nvSpPr>
          <p:spPr>
            <a:xfrm rot="5400000">
              <a:off x="4384662" y="-3595073"/>
              <a:ext cx="732631" cy="7923980"/>
            </a:xfrm>
            <a:prstGeom prst="round2SameRect">
              <a:avLst/>
            </a:prstGeom>
            <a:solidFill>
              <a:srgbClr val="96D7E4">
                <a:alpha val="90000"/>
              </a:srgbClr>
            </a:solidFill>
            <a:sp3d extrusionH="12700" prstMaterial="plastic">
              <a:bevelT w="50800" h="50800"/>
            </a:sp3d>
          </p:spPr>
          <p:style>
            <a:lnRef idx="1">
              <a:schemeClr val="accent5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2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2" name="Прямоугольник 11"/>
            <p:cNvSpPr/>
            <p:nvPr/>
          </p:nvSpPr>
          <p:spPr>
            <a:xfrm>
              <a:off x="788988" y="36365"/>
              <a:ext cx="7888216" cy="661103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13792" tIns="10160" rIns="10160" bIns="10160" numCol="1" spcCol="1270" anchor="ctr" anchorCtr="0">
              <a:noAutofit/>
            </a:bodyPr>
            <a:lstStyle/>
            <a:p>
              <a:pPr marL="0" lvl="1" defTabSz="7112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ru-RU" sz="1600" dirty="0" smtClean="0">
                  <a:solidFill>
                    <a:srgbClr val="002060"/>
                  </a:solidFill>
                  <a:latin typeface="Franklin Gothic Heavy" panose="020B0903020102020204" pitchFamily="34" charset="0"/>
                </a:rPr>
                <a:t>развивать </a:t>
              </a:r>
              <a:r>
                <a:rPr lang="ru-RU" sz="1600" dirty="0">
                  <a:solidFill>
                    <a:srgbClr val="002060"/>
                  </a:solidFill>
                  <a:latin typeface="Franklin Gothic Heavy" panose="020B0903020102020204" pitchFamily="34" charset="0"/>
                </a:rPr>
                <a:t>коммуникативные умения и навыки, научиться выражать своё мнение в защите проектов (работа в творческой группе</a:t>
              </a:r>
              <a:r>
                <a:rPr lang="ru-RU" sz="1600" dirty="0" smtClean="0">
                  <a:solidFill>
                    <a:srgbClr val="002060"/>
                  </a:solidFill>
                  <a:latin typeface="Franklin Gothic Heavy" panose="020B0903020102020204" pitchFamily="34" charset="0"/>
                </a:rPr>
                <a:t>)</a:t>
              </a:r>
              <a:r>
                <a:rPr lang="ru-RU" sz="1600" kern="1200" dirty="0" smtClean="0">
                  <a:solidFill>
                    <a:srgbClr val="002060"/>
                  </a:solidFill>
                  <a:latin typeface="Franklin Gothic Heavy" panose="020B0903020102020204" pitchFamily="34" charset="0"/>
                </a:rPr>
                <a:t> </a:t>
              </a:r>
              <a:endParaRPr lang="ru-RU" sz="1600" kern="1200" dirty="0">
                <a:solidFill>
                  <a:srgbClr val="002060"/>
                </a:solidFill>
                <a:latin typeface="Franklin Gothic Heavy" panose="020B0903020102020204" pitchFamily="34" charset="0"/>
              </a:endParaRPr>
            </a:p>
          </p:txBody>
        </p:sp>
      </p:grpSp>
      <p:grpSp>
        <p:nvGrpSpPr>
          <p:cNvPr id="16" name="Группа 15"/>
          <p:cNvGrpSpPr/>
          <p:nvPr/>
        </p:nvGrpSpPr>
        <p:grpSpPr>
          <a:xfrm>
            <a:off x="179511" y="5730876"/>
            <a:ext cx="788988" cy="1127124"/>
            <a:chOff x="0" y="979159"/>
            <a:chExt cx="788988" cy="1127124"/>
          </a:xfrm>
          <a:scene3d>
            <a:camera prst="orthographicFront"/>
            <a:lightRig rig="flat" dir="t"/>
          </a:scene3d>
        </p:grpSpPr>
        <p:sp>
          <p:nvSpPr>
            <p:cNvPr id="17" name="Нашивка 16"/>
            <p:cNvSpPr/>
            <p:nvPr/>
          </p:nvSpPr>
          <p:spPr>
            <a:xfrm rot="5400000">
              <a:off x="-169068" y="1148227"/>
              <a:ext cx="1127124" cy="788987"/>
            </a:xfrm>
            <a:prstGeom prst="chevron">
              <a:avLst/>
            </a:prstGeom>
            <a:solidFill>
              <a:srgbClr val="FFFF00"/>
            </a:solidFill>
            <a:sp3d prstMaterial="plastic">
              <a:bevelT w="120900" h="88900"/>
              <a:bevelB w="88900" h="31750" prst="angle"/>
            </a:sp3d>
          </p:spPr>
          <p:style>
            <a:lnRef idx="1">
              <a:schemeClr val="accent5">
                <a:hueOff val="2723985"/>
                <a:satOff val="1859"/>
                <a:lumOff val="-5228"/>
                <a:alphaOff val="0"/>
              </a:schemeClr>
            </a:lnRef>
            <a:fillRef idx="3">
              <a:scrgbClr r="0" g="0" b="0"/>
            </a:fillRef>
            <a:effectRef idx="2">
              <a:schemeClr val="accent5">
                <a:hueOff val="2723985"/>
                <a:satOff val="1859"/>
                <a:lumOff val="-5228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8" name="Нашивка 4"/>
            <p:cNvSpPr/>
            <p:nvPr/>
          </p:nvSpPr>
          <p:spPr>
            <a:xfrm>
              <a:off x="1" y="1373653"/>
              <a:ext cx="788987" cy="338137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4605" tIns="14605" rIns="14605" bIns="14605" numCol="1" spcCol="1270" anchor="ctr" anchorCtr="0">
              <a:noAutofit/>
            </a:bodyPr>
            <a:lstStyle/>
            <a:p>
              <a:pPr lvl="0" algn="ctr" defTabSz="10223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2300" dirty="0">
                  <a:solidFill>
                    <a:srgbClr val="002060"/>
                  </a:solidFill>
                  <a:latin typeface="Franklin Gothic Heavy" panose="020B0903020102020204" pitchFamily="34" charset="0"/>
                </a:rPr>
                <a:t>6</a:t>
              </a:r>
              <a:endParaRPr lang="ru-RU" sz="2300" kern="1200" dirty="0">
                <a:solidFill>
                  <a:srgbClr val="002060"/>
                </a:solidFill>
                <a:latin typeface="Franklin Gothic Heavy" panose="020B0903020102020204" pitchFamily="34" charset="0"/>
              </a:endParaRPr>
            </a:p>
          </p:txBody>
        </p:sp>
      </p:grpSp>
      <p:grpSp>
        <p:nvGrpSpPr>
          <p:cNvPr id="19" name="Группа 18"/>
          <p:cNvGrpSpPr/>
          <p:nvPr/>
        </p:nvGrpSpPr>
        <p:grpSpPr>
          <a:xfrm>
            <a:off x="985855" y="5759054"/>
            <a:ext cx="7923980" cy="732631"/>
            <a:chOff x="788988" y="979159"/>
            <a:chExt cx="7923980" cy="732631"/>
          </a:xfrm>
          <a:scene3d>
            <a:camera prst="orthographicFront"/>
            <a:lightRig rig="flat" dir="t"/>
          </a:scene3d>
        </p:grpSpPr>
        <p:sp>
          <p:nvSpPr>
            <p:cNvPr id="20" name="Прямоугольник с двумя скругленными соседними углами 19"/>
            <p:cNvSpPr/>
            <p:nvPr/>
          </p:nvSpPr>
          <p:spPr>
            <a:xfrm rot="5400000">
              <a:off x="4384662" y="-2616515"/>
              <a:ext cx="732631" cy="7923980"/>
            </a:xfrm>
            <a:prstGeom prst="round2SameRect">
              <a:avLst/>
            </a:prstGeom>
            <a:solidFill>
              <a:srgbClr val="FFFF99">
                <a:alpha val="90000"/>
              </a:srgbClr>
            </a:solidFill>
            <a:sp3d extrusionH="12700" prstMaterial="plastic">
              <a:bevelT w="50800" h="50800"/>
            </a:sp3d>
          </p:spPr>
          <p:style>
            <a:lnRef idx="1">
              <a:schemeClr val="accent5">
                <a:hueOff val="2723985"/>
                <a:satOff val="1859"/>
                <a:lumOff val="-5228"/>
                <a:alphaOff val="0"/>
              </a:schemeClr>
            </a:lnRef>
            <a:fillRef idx="1">
              <a:scrgbClr r="0" g="0" b="0"/>
            </a:fillRef>
            <a:effectRef idx="2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1" name="Прямоугольник 20"/>
            <p:cNvSpPr/>
            <p:nvPr/>
          </p:nvSpPr>
          <p:spPr>
            <a:xfrm>
              <a:off x="788988" y="1014923"/>
              <a:ext cx="7888216" cy="661103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13792" tIns="10160" rIns="10160" bIns="10160" numCol="1" spcCol="1270" anchor="ctr" anchorCtr="0">
              <a:noAutofit/>
            </a:bodyPr>
            <a:lstStyle/>
            <a:p>
              <a:pPr marL="171450" lvl="1" indent="-171450" defTabSz="7112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lang="ru-RU" sz="1600" dirty="0" smtClean="0">
                  <a:solidFill>
                    <a:srgbClr val="002060"/>
                  </a:solidFill>
                  <a:latin typeface="Franklin Gothic Heavy" panose="020B0903020102020204" pitchFamily="34" charset="0"/>
                </a:rPr>
                <a:t>воспитывать </a:t>
              </a:r>
              <a:r>
                <a:rPr lang="ru-RU" sz="1600" dirty="0">
                  <a:solidFill>
                    <a:srgbClr val="002060"/>
                  </a:solidFill>
                  <a:latin typeface="Franklin Gothic Heavy" panose="020B0903020102020204" pitchFamily="34" charset="0"/>
                </a:rPr>
                <a:t>любовь к природе, чувство гордости за свой родной край, желание сделать его еще краше, </a:t>
              </a:r>
              <a:r>
                <a:rPr lang="ru-RU" sz="1600" dirty="0" smtClean="0">
                  <a:solidFill>
                    <a:srgbClr val="002060"/>
                  </a:solidFill>
                  <a:latin typeface="Franklin Gothic Heavy" panose="020B0903020102020204" pitchFamily="34" charset="0"/>
                </a:rPr>
                <a:t>богаче</a:t>
              </a:r>
              <a:endParaRPr lang="ru-RU" sz="1600" kern="1200" dirty="0">
                <a:solidFill>
                  <a:srgbClr val="002060"/>
                </a:solidFill>
                <a:latin typeface="Franklin Gothic Heavy" panose="020B09030201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54935694"/>
      </p:ext>
    </p:extLst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3" name="Picture 9" descr="C:\Users\Ирина\Desktop\ИРИНА\ОФОРМЛЕНИЕ\КЛИПАРТ\ФИТбол\school-backgrounds-for-powerpoint-rainbow-wave-design--powerpoint-background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260648"/>
            <a:ext cx="9144000" cy="987836"/>
          </a:xfrm>
          <a:noFill/>
          <a:effectLst>
            <a:glow rad="63500">
              <a:schemeClr val="accent2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w="152400" h="50800" prst="softRound"/>
          </a:sp3d>
          <a:extLst/>
        </p:spPr>
        <p:txBody>
          <a:bodyPr rtlCol="0">
            <a:noAutofit/>
            <a:sp3d extrusionH="57150">
              <a:bevelT h="25400" prst="softRound"/>
            </a:sp3d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Clr>
                <a:schemeClr val="tx1">
                  <a:lumMod val="75000"/>
                  <a:lumOff val="25000"/>
                </a:schemeClr>
              </a:buClr>
              <a:defRPr/>
            </a:pPr>
            <a:r>
              <a:rPr lang="ru-RU" sz="4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anklin Gothic Heavy" panose="020B0903020102020204" pitchFamily="34" charset="0"/>
                <a:cs typeface="Shruti" pitchFamily="34" charset="0"/>
              </a:rPr>
              <a:t>Актуальность мероприятия</a:t>
            </a:r>
            <a:endParaRPr lang="ru-RU" sz="4800" b="1" i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Franklin Gothic Heavy" panose="020B0903020102020204" pitchFamily="34" charset="0"/>
              <a:cs typeface="Shruti" pitchFamily="34" charset="0"/>
            </a:endParaRPr>
          </a:p>
        </p:txBody>
      </p:sp>
      <p:pic>
        <p:nvPicPr>
          <p:cNvPr id="1036" name="Picture 12" descr="C:\Users\Ирина\Desktop\ИРИНА\ОФОРМЛЕНИЕ\КЛИПАРТ\ФИТбол\naduvnoy-rezinovyy-shar-dlya-massaja-detey-81215-large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74843">
            <a:off x="7466145" y="4601538"/>
            <a:ext cx="1980725" cy="198072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7" descr="C:\Users\Ирина\Desktop\ИРИНА\ОФОРМЛЕНИЕ\КЛИПАРТ\Экология\zwalls.ru-2528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088" y="30022"/>
            <a:ext cx="9216023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C:\Users\КейЭл\Downloads\Красивые фоны для презентаций\5___\126 фоны для презентаций\23123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60787"/>
            <a:ext cx="9272331" cy="69187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1232875087"/>
              </p:ext>
            </p:extLst>
          </p:nvPr>
        </p:nvGraphicFramePr>
        <p:xfrm>
          <a:off x="44353" y="1180486"/>
          <a:ext cx="9144000" cy="56538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591639" y="188640"/>
            <a:ext cx="828092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Clr>
                <a:schemeClr val="tx1">
                  <a:lumMod val="75000"/>
                  <a:lumOff val="25000"/>
                </a:schemeClr>
              </a:buClr>
              <a:defRPr/>
            </a:pPr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cs typeface="Shruti" pitchFamily="34" charset="0"/>
              </a:rPr>
              <a:t>Основные особенности научно-практической конференции  «Богатство родного края»</a:t>
            </a:r>
            <a:endParaRPr lang="ru-RU" sz="2400" b="1" i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  <a:cs typeface="Shrut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37932116"/>
      </p:ext>
    </p:extLst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:\Users\Ирина\Desktop\ИРИНА\ОФОРМЛЕНИЕ\КЛИПАРТ\Экология\zwalls.ru-2528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011" y="0"/>
            <a:ext cx="9216023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-27140"/>
            <a:ext cx="8229600" cy="1367908"/>
          </a:xfrm>
        </p:spPr>
        <p:txBody>
          <a:bodyPr>
            <a:norm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ru-RU" sz="2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cs typeface="Times New Roman" pitchFamily="18" charset="0"/>
              </a:rPr>
              <a:t>В</a:t>
            </a:r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cs typeface="Times New Roman" pitchFamily="18" charset="0"/>
              </a:rPr>
              <a:t>заимодействие детского сада и семьи в процессе подготовки к научно-практической конференции</a:t>
            </a:r>
            <a:endParaRPr lang="ru-RU" sz="2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  <a:cs typeface="Times New Roman" pitchFamily="18" charset="0"/>
            </a:endParaRPr>
          </a:p>
        </p:txBody>
      </p:sp>
      <p:pic>
        <p:nvPicPr>
          <p:cNvPr id="1026" name="Picture 2" descr="C:\Users\Ирина\Desktop\ИРИНА\Зайчик\МЕТОД работа\Сохраним природу родного края - копия\Слайд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0378" y="3717032"/>
            <a:ext cx="2921950" cy="219146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1027" name="Picture 3" descr="C:\Users\Ирина\Desktop\ИРИНА\Зайчик\МЕТОД работа\Сохраним природу родного края - копия\Слайд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162307">
            <a:off x="550166" y="1442286"/>
            <a:ext cx="3238713" cy="24290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Ирина\Desktop\ИРИНА\Зайчик\МЕТОД работа\Сохраним природу родного края - копия\Слайд10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30986">
            <a:off x="298140" y="3970455"/>
            <a:ext cx="3262961" cy="24472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C:\Users\Ирина\Desktop\ИРИНА\Зайчик\МЕТОД работа\Сохраним природу родного края - копия\Слайд4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607236">
            <a:off x="5177348" y="1517733"/>
            <a:ext cx="3306730" cy="24800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Ирина\Desktop\ИРИНА\Зайчик\МЕТОД работа\Сохраним природу родного края - копия\Слайд3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023701">
            <a:off x="5466763" y="3913903"/>
            <a:ext cx="3328526" cy="24963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824619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7" descr="C:\Users\Ирина\Desktop\ИРИНА\ОФОРМЛЕНИЕ\КЛИПАРТ\Экология\zwalls.ru-2528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011" y="0"/>
            <a:ext cx="9216023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1074448"/>
          </a:xfrm>
        </p:spPr>
        <p:txBody>
          <a:bodyPr>
            <a:no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cs typeface="Times New Roman" pitchFamily="18" charset="0"/>
              </a:rPr>
              <a:t>В конференции заявлены «ученые»: </a:t>
            </a:r>
            <a:b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cs typeface="Times New Roman" pitchFamily="18" charset="0"/>
              </a:rPr>
              <a:t>геологи, архитекторы, экологи</a:t>
            </a:r>
            <a:endParaRPr lang="ru-RU" sz="32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  <a:cs typeface="Times New Roman" pitchFamily="18" charset="0"/>
            </a:endParaRPr>
          </a:p>
        </p:txBody>
      </p:sp>
      <p:pic>
        <p:nvPicPr>
          <p:cNvPr id="2050" name="Picture 2" descr="C:\Users\Shaht15-25\Desktop\Новая папка\P4280156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6923" y="4005064"/>
            <a:ext cx="3384376" cy="253828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2051" name="Picture 3" descr="C:\Users\Shaht15-25\Desktop\Новая папка\P4280154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251520" y="1340768"/>
            <a:ext cx="3522234" cy="2377930"/>
          </a:xfrm>
          <a:prstGeom prst="rect">
            <a:avLst/>
          </a:prstGeom>
          <a:noFill/>
          <a:ln w="88900"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Users\Shaht15-25\Desktop\Новая папка\P4280155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5508104" y="2529733"/>
            <a:ext cx="3384376" cy="269532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35615323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7" descr="C:\Users\Ирина\Desktop\ИРИНА\ОФОРМЛЕНИЕ\КЛИПАРТ\Экология\zwalls.ru-2528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011" y="0"/>
            <a:ext cx="9216023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252728"/>
          </a:xfrm>
        </p:spPr>
        <p:txBody>
          <a:bodyPr>
            <a:norm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cs typeface="Times New Roman" pitchFamily="18" charset="0"/>
              </a:rPr>
              <a:t>Эвристическая беседа перед началом конференции </a:t>
            </a:r>
            <a:endParaRPr lang="ru-RU" sz="2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  <a:cs typeface="Times New Roman" pitchFamily="18" charset="0"/>
            </a:endParaRPr>
          </a:p>
        </p:txBody>
      </p:sp>
      <p:pic>
        <p:nvPicPr>
          <p:cNvPr id="3075" name="Picture 3" descr="C:\Users\Shaht15-25\Desktop\Новая папка\DSCF1089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3203848" y="3573016"/>
            <a:ext cx="5619257" cy="288032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3074" name="Picture 2" descr="C:\Users\Shaht15-25\Desktop\Новая папка\DSCF1086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1"/>
          <a:stretch/>
        </p:blipFill>
        <p:spPr bwMode="auto">
          <a:xfrm>
            <a:off x="354593" y="1196752"/>
            <a:ext cx="4966286" cy="2736303"/>
          </a:xfrm>
          <a:prstGeom prst="rect">
            <a:avLst/>
          </a:prstGeom>
          <a:noFill/>
          <a:ln w="88900"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409032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7" descr="C:\Users\Ирина\Desktop\ИРИНА\ОФОРМЛЕНИЕ\КЛИПАРТ\Экология\zwalls.ru-2528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011" y="0"/>
            <a:ext cx="9216023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1252728"/>
          </a:xfrm>
        </p:spPr>
        <p:txBody>
          <a:bodyPr>
            <a:norm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cs typeface="Times New Roman" pitchFamily="18" charset="0"/>
              </a:rPr>
              <a:t>Стихотворения </a:t>
            </a:r>
            <a:r>
              <a:rPr lang="ru-RU" sz="2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cs typeface="Times New Roman" pitchFamily="18" charset="0"/>
              </a:rPr>
              <a:t>и рассказы </a:t>
            </a:r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cs typeface="Times New Roman" pitchFamily="18" charset="0"/>
              </a:rPr>
              <a:t>о родном крае, </a:t>
            </a:r>
            <a:b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cs typeface="Times New Roman" pitchFamily="18" charset="0"/>
              </a:rPr>
              <a:t>о коренном населении - шорцах</a:t>
            </a:r>
            <a:endParaRPr lang="ru-RU" sz="2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  <a:cs typeface="Times New Roman" pitchFamily="18" charset="0"/>
            </a:endParaRPr>
          </a:p>
        </p:txBody>
      </p:sp>
      <p:pic>
        <p:nvPicPr>
          <p:cNvPr id="4098" name="Picture 2" descr="D:\мама\НПК и 9 мая\НПК в саду Богатство родного края\DSCF1094.JPG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4355976" y="2996952"/>
            <a:ext cx="4426319" cy="350235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4099" name="Picture 3" descr="C:\Users\Shaht15-25\Desktop\Новая папка\DSCF1097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323527" y="1484784"/>
            <a:ext cx="4749151" cy="3024336"/>
          </a:xfrm>
          <a:prstGeom prst="rect">
            <a:avLst/>
          </a:prstGeom>
          <a:noFill/>
          <a:ln w="88900"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094865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582</TotalTime>
  <Words>432</Words>
  <Application>Microsoft Office PowerPoint</Application>
  <PresentationFormat>Экран (4:3)</PresentationFormat>
  <Paragraphs>54</Paragraphs>
  <Slides>19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19</vt:i4>
      </vt:variant>
    </vt:vector>
  </HeadingPairs>
  <TitlesOfParts>
    <vt:vector size="21" baseType="lpstr">
      <vt:lpstr>Тема Office</vt:lpstr>
      <vt:lpstr>Волна</vt:lpstr>
      <vt:lpstr> Научно-практическая конференция в детском саду «Богатство родного края»</vt:lpstr>
      <vt:lpstr>Презентация PowerPoint</vt:lpstr>
      <vt:lpstr>Презентация PowerPoint</vt:lpstr>
      <vt:lpstr>Презентация PowerPoint</vt:lpstr>
      <vt:lpstr>Презентация PowerPoint</vt:lpstr>
      <vt:lpstr>Взаимодействие детского сада и семьи в процессе подготовки к научно-практической конференции</vt:lpstr>
      <vt:lpstr>В конференции заявлены «ученые»:  геологи, архитекторы, экологи</vt:lpstr>
      <vt:lpstr>Эвристическая беседа перед началом конференции </vt:lpstr>
      <vt:lpstr>Стихотворения и рассказы о родном крае,  о коренном населении - шорцах</vt:lpstr>
      <vt:lpstr>Динамическая пауза  «Спорт в нашем городе»</vt:lpstr>
      <vt:lpstr> Получены пригласительные билеты на научно-практическую конференцию  и заняты места «ученых»:  геологов, архитекторов, экологов</vt:lpstr>
      <vt:lpstr>Обсуждение и выполнение полученных заданий юными «учеными»</vt:lpstr>
      <vt:lpstr>К группам «ученых» присоединились эксперты (родители детей)</vt:lpstr>
      <vt:lpstr>Защита проектов геологами:  «Главное богатство Кузбасса»,  «Как сохранить полезные ископаемые от исчезновения»</vt:lpstr>
      <vt:lpstr>Защита проектов экологами:  «Почему исчезают животные и растения»,  «Как сохранить природу от загрязнения,  а животных и растения от вымирания»</vt:lpstr>
      <vt:lpstr>Защита проектов архитекторами:  «Достопримечательности нашего города», «Проектирование нового микрорайона  для нашего города»</vt:lpstr>
      <vt:lpstr>Вручение медалей за участие  в научно-практической конференции «Богатство родного края»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Научно-практическая конференция в детском саду «Богатство родного края»</dc:title>
  <dc:creator>Shaht15-25</dc:creator>
  <cp:lastModifiedBy>Shaht_15_25_2</cp:lastModifiedBy>
  <cp:revision>60</cp:revision>
  <dcterms:created xsi:type="dcterms:W3CDTF">2016-05-22T07:40:06Z</dcterms:created>
  <dcterms:modified xsi:type="dcterms:W3CDTF">2022-01-07T10:52:51Z</dcterms:modified>
</cp:coreProperties>
</file>