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59" r:id="rId4"/>
    <p:sldId id="261" r:id="rId5"/>
    <p:sldId id="262" r:id="rId6"/>
    <p:sldId id="263" r:id="rId7"/>
    <p:sldId id="266" r:id="rId8"/>
    <p:sldId id="271" r:id="rId9"/>
    <p:sldId id="272" r:id="rId10"/>
    <p:sldId id="273" r:id="rId11"/>
    <p:sldId id="27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5C0762C-916D-4CE3-8188-0D72050E967C}">
          <p14:sldIdLst>
            <p14:sldId id="256"/>
            <p14:sldId id="257"/>
            <p14:sldId id="259"/>
            <p14:sldId id="261"/>
            <p14:sldId id="262"/>
            <p14:sldId id="263"/>
            <p14:sldId id="266"/>
            <p14:sldId id="271"/>
            <p14:sldId id="272"/>
            <p14:sldId id="273"/>
            <p14:sldId id="274"/>
          </p14:sldIdLst>
        </p14:section>
        <p14:section name="Раздел без заголовка" id="{DA0FDD10-148C-42B6-89AB-3FB28E6DBEA3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Хотели бы Вы принять участие в разработке и реализации проекта?</a:t>
            </a:r>
          </a:p>
        </c:rich>
      </c:tx>
      <c:layout/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Хотели бы вы принять участие в разработке и реализации проекта?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4">
                      <a:tint val="92000"/>
                      <a:satMod val="170000"/>
                    </a:schemeClr>
                  </a:gs>
                  <a:gs pos="15000">
                    <a:schemeClr val="accent4">
                      <a:tint val="92000"/>
                      <a:shade val="99000"/>
                      <a:satMod val="170000"/>
                    </a:schemeClr>
                  </a:gs>
                  <a:gs pos="62000">
                    <a:schemeClr val="accent4">
                      <a:tint val="96000"/>
                      <a:shade val="80000"/>
                      <a:satMod val="170000"/>
                    </a:schemeClr>
                  </a:gs>
                  <a:gs pos="97000">
                    <a:schemeClr val="accent4">
                      <a:tint val="98000"/>
                      <a:shade val="63000"/>
                      <a:satMod val="170000"/>
                    </a:schemeClr>
                  </a:gs>
                  <a:gs pos="100000">
                    <a:schemeClr val="accent4">
                      <a:shade val="62000"/>
                      <a:satMod val="17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 w="9525" cap="flat" cmpd="sng" algn="ctr">
                <a:solidFill>
                  <a:schemeClr val="accent4"/>
                </a:solidFill>
                <a:prstDash val="solid"/>
              </a:ln>
              <a:effectLst>
                <a:outerShdw blurRad="63500" dist="25400" dir="5400000" rotWithShape="0">
                  <a:srgbClr val="000000">
                    <a:alpha val="43137"/>
                  </a:srgbClr>
                </a:outerShdw>
              </a:effectLst>
              <a:scene3d>
                <a:camera prst="orthographicFront" fov="0">
                  <a:rot lat="0" lon="0" rev="0"/>
                </a:camera>
                <a:lightRig rig="brightRoom" dir="tl">
                  <a:rot lat="0" lon="0" rev="8700000"/>
                </a:lightRig>
              </a:scene3d>
              <a:sp3d contourW="12700">
                <a:bevelT w="0" h="0"/>
                <a:contourClr>
                  <a:schemeClr val="accent4">
                    <a:shade val="8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0-4A47-437C-867B-917F8418DA6C}"/>
              </c:ext>
            </c:extLst>
          </c:dPt>
          <c:dPt>
            <c:idx val="1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4A47-437C-867B-917F8418DA6C}"/>
              </c:ext>
            </c:extLst>
          </c:dPt>
          <c:dPt>
            <c:idx val="2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2-4A47-437C-867B-917F8418DA6C}"/>
              </c:ext>
            </c:extLst>
          </c:dPt>
          <c:dLbls>
            <c:dLbl>
              <c:idx val="1"/>
              <c:layout>
                <c:manualLayout>
                  <c:x val="6.5483832750072912E-2"/>
                  <c:y val="6.9046369203849531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4A47-437C-867B-917F8418DA6C}"/>
                </c:ext>
              </c:extLst>
            </c:dLbl>
            <c:dLbl>
              <c:idx val="2"/>
              <c:layout>
                <c:manualLayout>
                  <c:x val="9.2133694608313874E-2"/>
                  <c:y val="8.007259911386849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4A47-437C-867B-917F8418DA6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Лист1!$A$2:$A$4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возможно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0.87000000000000111</c:v>
                </c:pt>
                <c:pt idx="1">
                  <c:v>7.0000000000000034E-2</c:v>
                </c:pt>
                <c:pt idx="2">
                  <c:v>6.0000000000000109E-2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A47-437C-867B-917F8418DA6C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</c:plotArea>
    <c:legend>
      <c:legendPos val="r"/>
      <c:layout/>
      <c:overlay val="0"/>
      <c:txPr>
        <a:bodyPr/>
        <a:lstStyle/>
        <a:p>
          <a:pPr>
            <a:defRPr sz="1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Кто, </a:t>
            </a:r>
            <a:r>
              <a:rPr lang="ru-RU" dirty="0" err="1"/>
              <a:t>по-Вашему</a:t>
            </a:r>
            <a:r>
              <a:rPr lang="ru-RU" dirty="0"/>
              <a:t>, должен заниматься </a:t>
            </a:r>
            <a:r>
              <a:rPr lang="ru-RU" dirty="0" smtClean="0"/>
              <a:t>благоустройством </a:t>
            </a:r>
            <a:r>
              <a:rPr lang="ru-RU" dirty="0"/>
              <a:t>территории?</a:t>
            </a:r>
          </a:p>
        </c:rich>
      </c:tx>
      <c:layout>
        <c:manualLayout>
          <c:xMode val="edge"/>
          <c:yMode val="edge"/>
          <c:x val="2.2333560140012206E-2"/>
          <c:y val="0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40238743257177728"/>
          <c:y val="0.24751787309529696"/>
          <c:w val="0.56593412802566256"/>
          <c:h val="0.6038448318960142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Кто, по-вашему, должен заниматься уборкой и благоустройством территории?</c:v>
                </c:pt>
              </c:strCache>
            </c:strRef>
          </c:tx>
          <c:explosion val="12"/>
          <c:dPt>
            <c:idx val="0"/>
            <c:bubble3D val="0"/>
            <c:spPr>
              <a:gradFill rotWithShape="1">
                <a:gsLst>
                  <a:gs pos="0">
                    <a:schemeClr val="accent5">
                      <a:shade val="51000"/>
                      <a:satMod val="130000"/>
                    </a:schemeClr>
                  </a:gs>
                  <a:gs pos="80000">
                    <a:schemeClr val="accent5">
                      <a:shade val="93000"/>
                      <a:satMod val="130000"/>
                    </a:schemeClr>
                  </a:gs>
                  <a:gs pos="100000">
                    <a:schemeClr val="accent5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0-1917-43D3-960C-E051EC8B7F29}"/>
              </c:ext>
            </c:extLst>
          </c:dPt>
          <c:dPt>
            <c:idx val="1"/>
            <c:bubble3D val="0"/>
            <c:spPr>
              <a:solidFill>
                <a:schemeClr val="accent6"/>
              </a:solidFill>
              <a:ln w="38100" cap="flat" cmpd="sng" algn="ctr">
                <a:solidFill>
                  <a:schemeClr val="accent6">
                    <a:lumMod val="7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1917-43D3-960C-E051EC8B7F29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</c:spPr>
            <c:extLst>
              <c:ext xmlns:c16="http://schemas.microsoft.com/office/drawing/2014/chart" uri="{C3380CC4-5D6E-409C-BE32-E72D297353CC}">
                <c16:uniqueId val="{00000002-1917-43D3-960C-E051EC8B7F2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ученики</c:v>
                </c:pt>
                <c:pt idx="1">
                  <c:v>учителя и школьный персонал</c:v>
                </c:pt>
                <c:pt idx="2">
                  <c:v>соц.рабочие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0.63000000000000123</c:v>
                </c:pt>
                <c:pt idx="1">
                  <c:v>0.24000000000000021</c:v>
                </c:pt>
                <c:pt idx="2">
                  <c:v>0.13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917-43D3-960C-E051EC8B7F29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6.6642809468850012E-2"/>
          <c:y val="0.55751147663758815"/>
          <c:w val="0.30238606774443816"/>
          <c:h val="0.44221807691774268"/>
        </c:manualLayout>
      </c:layout>
      <c:overlay val="0"/>
      <c:txPr>
        <a:bodyPr/>
        <a:lstStyle/>
        <a:p>
          <a:pPr>
            <a:defRPr sz="1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Какую помощь по осуществлению проекта Вы можете предложить?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трудовую</c:v>
                </c:pt>
                <c:pt idx="1">
                  <c:v>материальную</c:v>
                </c:pt>
                <c:pt idx="2">
                  <c:v>предложения по благоустройству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0.76000000000000123</c:v>
                </c:pt>
                <c:pt idx="1">
                  <c:v>0.15000000000000024</c:v>
                </c:pt>
                <c:pt idx="2">
                  <c:v>9.0000000000000024E-2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8D1-4A8A-8E57-3423DAD72D1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2111694371536741"/>
          <c:y val="0.54497701716249014"/>
          <c:w val="0.30606593263022608"/>
          <c:h val="0.43121364071229151"/>
        </c:manualLayout>
      </c:layout>
      <c:overlay val="0"/>
      <c:txPr>
        <a:bodyPr/>
        <a:lstStyle/>
        <a:p>
          <a:pPr>
            <a:defRPr sz="1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B0961E-9B64-4D9D-A3FF-E7CD1CCC9125}" type="datetimeFigureOut">
              <a:rPr lang="ru-RU" smtClean="0"/>
              <a:pPr/>
              <a:t>17.09.2021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16A427-2CFB-4834-AA91-337FF29AC3B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0A00E-8932-4614-BBD5-DF7AF8780CD5}" type="datetimeFigureOut">
              <a:rPr lang="ru-RU" smtClean="0"/>
              <a:pPr/>
              <a:t>17.09.2021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422AE-E15B-4945-BC86-BD16B336BB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0A00E-8932-4614-BBD5-DF7AF8780CD5}" type="datetimeFigureOut">
              <a:rPr lang="ru-RU" smtClean="0"/>
              <a:pPr/>
              <a:t>17.09.2021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422AE-E15B-4945-BC86-BD16B336BB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0A00E-8932-4614-BBD5-DF7AF8780CD5}" type="datetimeFigureOut">
              <a:rPr lang="ru-RU" smtClean="0"/>
              <a:pPr/>
              <a:t>17.09.2021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422AE-E15B-4945-BC86-BD16B336BB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0A00E-8932-4614-BBD5-DF7AF8780CD5}" type="datetimeFigureOut">
              <a:rPr lang="ru-RU" smtClean="0"/>
              <a:pPr/>
              <a:t>17.09.2021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422AE-E15B-4945-BC86-BD16B336BB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0A00E-8932-4614-BBD5-DF7AF8780CD5}" type="datetimeFigureOut">
              <a:rPr lang="ru-RU" smtClean="0"/>
              <a:pPr/>
              <a:t>17.09.2021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422AE-E15B-4945-BC86-BD16B336BB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0A00E-8932-4614-BBD5-DF7AF8780CD5}" type="datetimeFigureOut">
              <a:rPr lang="ru-RU" smtClean="0"/>
              <a:pPr/>
              <a:t>17.09.2021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422AE-E15B-4945-BC86-BD16B336BB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0A00E-8932-4614-BBD5-DF7AF8780CD5}" type="datetimeFigureOut">
              <a:rPr lang="ru-RU" smtClean="0"/>
              <a:pPr/>
              <a:t>17.09.2021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422AE-E15B-4945-BC86-BD16B336BB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0A00E-8932-4614-BBD5-DF7AF8780CD5}" type="datetimeFigureOut">
              <a:rPr lang="ru-RU" smtClean="0"/>
              <a:pPr/>
              <a:t>17.09.2021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422AE-E15B-4945-BC86-BD16B336BB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0A00E-8932-4614-BBD5-DF7AF8780CD5}" type="datetimeFigureOut">
              <a:rPr lang="ru-RU" smtClean="0"/>
              <a:pPr/>
              <a:t>17.09.2021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422AE-E15B-4945-BC86-BD16B336BB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0A00E-8932-4614-BBD5-DF7AF8780CD5}" type="datetimeFigureOut">
              <a:rPr lang="ru-RU" smtClean="0"/>
              <a:pPr/>
              <a:t>17.09.2021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422AE-E15B-4945-BC86-BD16B336BB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0A00E-8932-4614-BBD5-DF7AF8780CD5}" type="datetimeFigureOut">
              <a:rPr lang="ru-RU" smtClean="0"/>
              <a:pPr/>
              <a:t>17.09.2021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422AE-E15B-4945-BC86-BD16B336BB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30E0A00E-8932-4614-BBD5-DF7AF8780CD5}" type="datetimeFigureOut">
              <a:rPr lang="ru-RU" smtClean="0"/>
              <a:pPr/>
              <a:t>17.09.2021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AD5422AE-E15B-4945-BC86-BD16B336BB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7290" y="500042"/>
            <a:ext cx="7500990" cy="2500330"/>
          </a:xfrm>
        </p:spPr>
        <p:txBody>
          <a:bodyPr>
            <a:normAutofit/>
          </a:bodyPr>
          <a:lstStyle/>
          <a:p>
            <a:r>
              <a:rPr lang="ru-RU" sz="7200" b="1" dirty="0">
                <a:latin typeface="Times New Roman" pitchFamily="18" charset="0"/>
                <a:cs typeface="Times New Roman" pitchFamily="18" charset="0"/>
              </a:rPr>
              <a:t>Радуга в цветах.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29190" y="3429000"/>
            <a:ext cx="3786214" cy="3071834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Авторы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Арефьева Елена Васильевна 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географии,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Береснева Наталия Витальевна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биологии.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" name="Рисунок 4" descr="01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1538" y="3071810"/>
            <a:ext cx="3709281" cy="278608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Результативность проекта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467" y="1124745"/>
            <a:ext cx="7992889" cy="5328592"/>
          </a:xfrm>
          <a:prstGeom prst="rect">
            <a:avLst/>
          </a:prstGeom>
        </p:spPr>
      </p:pic>
      <p:sp>
        <p:nvSpPr>
          <p:cNvPr id="19" name="Объект 1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6315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74638"/>
            <a:ext cx="8100392" cy="6431649"/>
          </a:xfrm>
        </p:spPr>
      </p:pic>
    </p:spTree>
    <p:extLst>
      <p:ext uri="{BB962C8B-B14F-4D97-AF65-F5344CB8AC3E}">
        <p14:creationId xmlns:p14="http://schemas.microsoft.com/office/powerpoint/2010/main" val="4857670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Проблема.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214422"/>
            <a:ext cx="7715304" cy="5643578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Окружающая школу территория не удовлетворяет требований современного ландшафтного дизайна и желаниям школьников.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Школьная территория недостаточно благоустроена.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Школьная территория не воспитывает у ребёнка чувства прекрасного.</a:t>
            </a:r>
          </a:p>
          <a:p>
            <a:pPr marL="0" lv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Проблемный вопрос: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Как озеленить территорию?</a:t>
            </a:r>
          </a:p>
          <a:p>
            <a:pPr marL="0" indent="261938"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 исследования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создание  единого ландшафтного комплекса микрорайона школы №2; формирование ключевых компетенций учащихся в реализации принципа связи обучения с жизнью  через использование коллективно-творческой деятельности.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Задачи: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000108"/>
            <a:ext cx="7712394" cy="494347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1. Провести социологический опрос среди учеников, учителей, родителей о необходимости озеленения пришкольной территории.</a:t>
            </a:r>
          </a:p>
          <a:p>
            <a:pPr>
              <a:buNone/>
            </a:pPr>
            <a:r>
              <a:rPr lang="ru-RU" dirty="0" smtClean="0"/>
              <a:t>2. Привлечь детей к поиску механизмов решения актуальных местных проблем.</a:t>
            </a:r>
          </a:p>
          <a:p>
            <a:pPr>
              <a:buNone/>
            </a:pPr>
            <a:r>
              <a:rPr lang="ru-RU" dirty="0" smtClean="0"/>
              <a:t>3. Провести конкурс проектов по озеленению пришкольной территории.</a:t>
            </a:r>
          </a:p>
          <a:p>
            <a:pPr>
              <a:buNone/>
            </a:pPr>
            <a:r>
              <a:rPr lang="ru-RU" dirty="0" smtClean="0"/>
              <a:t>4. Изучить литературу по фитодизайну.</a:t>
            </a:r>
          </a:p>
          <a:p>
            <a:pPr>
              <a:buNone/>
            </a:pPr>
            <a:r>
              <a:rPr lang="ru-RU" dirty="0" smtClean="0"/>
              <a:t>5. Исследовать состояние почв территории микрорайона школы.</a:t>
            </a:r>
          </a:p>
          <a:p>
            <a:pPr>
              <a:buNone/>
            </a:pPr>
            <a:r>
              <a:rPr lang="ru-RU" dirty="0" smtClean="0"/>
              <a:t>5. Составить смету расходов.</a:t>
            </a:r>
          </a:p>
          <a:p>
            <a:pPr>
              <a:buNone/>
            </a:pPr>
            <a:r>
              <a:rPr lang="ru-RU" dirty="0" smtClean="0"/>
              <a:t>6. Разработать  и осуществить план по озеленению микрорайона школы.</a:t>
            </a:r>
          </a:p>
          <a:p>
            <a:pPr>
              <a:buNone/>
            </a:pPr>
            <a:r>
              <a:rPr lang="ru-RU" dirty="0" smtClean="0"/>
              <a:t>7. Получить рецензию проекта от «общественности».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Подготовительный этап: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214422"/>
            <a:ext cx="5000660" cy="5143536"/>
          </a:xfrm>
        </p:spPr>
        <p:txBody>
          <a:bodyPr>
            <a:normAutofit fontScale="77500" lnSpcReduction="20000"/>
          </a:bodyPr>
          <a:lstStyle/>
          <a:p>
            <a:pPr marL="653796" indent="-571500">
              <a:buNone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928116" lvl="1" indent="-57150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Исследование почв территорий пришкольного участка.</a:t>
            </a:r>
          </a:p>
          <a:p>
            <a:pPr marL="653796" indent="-57150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2. Проведение соцопроса и обработка результатов.</a:t>
            </a:r>
          </a:p>
          <a:p>
            <a:pPr marL="653796" indent="-57150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3. Проведение школьного конкурса на лучший эскиз оформления.</a:t>
            </a:r>
          </a:p>
          <a:p>
            <a:pPr marL="653796" indent="-57150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4. Составление рабочего плана-графика.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5. Подбор и изучение литературы по фитодизайну.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6. Составление сметы расходов.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7. Покупка и посадка семян цветочных культур.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8. Уход за цветочной рассадой.</a:t>
            </a:r>
          </a:p>
          <a:p>
            <a:pPr marL="653796" indent="-571500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653796" indent="-571500">
              <a:buAutoNum type="romanUcPeriod"/>
            </a:pPr>
            <a:endParaRPr lang="ru-RU" dirty="0"/>
          </a:p>
        </p:txBody>
      </p:sp>
      <p:pic>
        <p:nvPicPr>
          <p:cNvPr id="4" name="Рисунок 3" descr="P1000921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643570" y="1357298"/>
            <a:ext cx="3143240" cy="2357454"/>
          </a:xfrm>
          <a:prstGeom prst="rect">
            <a:avLst/>
          </a:prstGeom>
        </p:spPr>
      </p:pic>
      <p:pic>
        <p:nvPicPr>
          <p:cNvPr id="5" name="Рисунок 4" descr="P1090662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643570" y="4143380"/>
            <a:ext cx="3126496" cy="207170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Практический этап: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214422"/>
            <a:ext cx="7136920" cy="2409828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dirty="0" smtClean="0"/>
              <a:t>1.Экологический десант «Чистая территория».</a:t>
            </a:r>
          </a:p>
          <a:p>
            <a:pPr>
              <a:buNone/>
            </a:pPr>
            <a:r>
              <a:rPr lang="ru-RU" dirty="0" smtClean="0"/>
              <a:t>2.Завоз плодородной земли.</a:t>
            </a:r>
          </a:p>
          <a:p>
            <a:pPr>
              <a:buNone/>
            </a:pPr>
            <a:r>
              <a:rPr lang="ru-RU" dirty="0" smtClean="0"/>
              <a:t>3.Перекопка участка под цветник и внесение удобрений.</a:t>
            </a:r>
          </a:p>
          <a:p>
            <a:pPr>
              <a:buNone/>
            </a:pPr>
            <a:r>
              <a:rPr lang="ru-RU" dirty="0" smtClean="0"/>
              <a:t>4.Разбивка клумб: «Радуга», «Солнышко».</a:t>
            </a:r>
          </a:p>
          <a:p>
            <a:pPr>
              <a:buNone/>
            </a:pPr>
            <a:r>
              <a:rPr lang="ru-RU" dirty="0" smtClean="0"/>
              <a:t>5.Высадка рассады однолетних цветочных культур</a:t>
            </a:r>
          </a:p>
          <a:p>
            <a:pPr>
              <a:buNone/>
            </a:pPr>
            <a:r>
              <a:rPr lang="ru-RU" dirty="0" smtClean="0"/>
              <a:t>6.Ремонт и покраска забора.</a:t>
            </a:r>
          </a:p>
          <a:p>
            <a:pPr>
              <a:buNone/>
            </a:pPr>
            <a:r>
              <a:rPr lang="ru-RU" dirty="0" smtClean="0"/>
              <a:t>7.Уход за территорией около цветника и за клумбами.</a:t>
            </a:r>
          </a:p>
          <a:p>
            <a:pPr>
              <a:buNone/>
            </a:pPr>
            <a:r>
              <a:rPr lang="ru-RU" dirty="0" smtClean="0"/>
              <a:t>8.Подкормка растений комплексным удобрением.</a:t>
            </a:r>
          </a:p>
          <a:p>
            <a:pPr>
              <a:buNone/>
            </a:pPr>
            <a:r>
              <a:rPr lang="ru-RU" dirty="0" smtClean="0"/>
              <a:t>9.Ведение  фотосъёмки по реализации проекта.</a:t>
            </a:r>
          </a:p>
          <a:p>
            <a:endParaRPr lang="ru-RU" dirty="0"/>
          </a:p>
        </p:txBody>
      </p:sp>
      <p:pic>
        <p:nvPicPr>
          <p:cNvPr id="4" name="Содержимое 5" descr="Копия Безымянный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4876" y="3526359"/>
            <a:ext cx="4429124" cy="3331642"/>
          </a:xfrm>
          <a:prstGeom prst="rect">
            <a:avLst/>
          </a:prstGeom>
        </p:spPr>
      </p:pic>
      <p:pic>
        <p:nvPicPr>
          <p:cNvPr id="5" name="Рисунок 4" descr="Изображение 001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3714752"/>
            <a:ext cx="4643438" cy="314324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1071546"/>
          </a:xfrm>
        </p:spPr>
        <p:txBody>
          <a:bodyPr/>
          <a:lstStyle/>
          <a:p>
            <a:r>
              <a:rPr lang="ru-RU" smtClean="0"/>
              <a:t>Контрольно-оценочный этап: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1071546"/>
            <a:ext cx="7498080" cy="27146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smtClean="0"/>
              <a:t>1.Участие в муниципальном смотре-конкурсе на лучшее комплексное благоустройство территории и оформление цветников.</a:t>
            </a:r>
          </a:p>
          <a:p>
            <a:pPr>
              <a:buNone/>
            </a:pPr>
            <a:r>
              <a:rPr lang="ru-RU" sz="2000" smtClean="0"/>
              <a:t>2.Проведение соцопроса «Удовлетворённость проектом» .</a:t>
            </a:r>
          </a:p>
          <a:p>
            <a:pPr>
              <a:buNone/>
            </a:pPr>
            <a:r>
              <a:rPr lang="ru-RU" sz="2000" smtClean="0"/>
              <a:t>3.Рецензирование проекта.</a:t>
            </a:r>
          </a:p>
          <a:p>
            <a:pPr>
              <a:buNone/>
            </a:pPr>
            <a:r>
              <a:rPr lang="ru-RU" sz="2000" smtClean="0"/>
              <a:t>4.Защита проекта на школьном и районном конкурсе  социальных проектов.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0" y="0"/>
            <a:ext cx="749808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Социологический опрос.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785794"/>
            <a:ext cx="7858180" cy="4000528"/>
          </a:xfrm>
        </p:spPr>
        <p:txBody>
          <a:bodyPr>
            <a:normAutofit fontScale="40000" lnSpcReduction="20000"/>
          </a:bodyPr>
          <a:lstStyle/>
          <a:p>
            <a:pPr marL="0" indent="266700">
              <a:buNone/>
            </a:pPr>
            <a:r>
              <a:rPr lang="ru-RU" dirty="0" smtClean="0"/>
              <a:t>Социологический опрос состоял из 5 вопросов: </a:t>
            </a:r>
          </a:p>
          <a:p>
            <a:pPr marL="0" indent="266700">
              <a:buNone/>
            </a:pPr>
            <a:r>
              <a:rPr lang="ru-RU" dirty="0" smtClean="0"/>
              <a:t>1.Какой бы Вы хотели видеть школьную территорию?</a:t>
            </a:r>
          </a:p>
          <a:p>
            <a:pPr marL="0" indent="266700">
              <a:buNone/>
            </a:pPr>
            <a:r>
              <a:rPr lang="ru-RU" dirty="0" smtClean="0"/>
              <a:t>2.Хотели бы Вы принять участие в разработке и реализации проекта?</a:t>
            </a:r>
          </a:p>
          <a:p>
            <a:pPr marL="0" indent="266700">
              <a:buNone/>
            </a:pPr>
            <a:r>
              <a:rPr lang="ru-RU" dirty="0" smtClean="0"/>
              <a:t>3.Кто должен заниматься уборкой и благоустройством территории?</a:t>
            </a:r>
          </a:p>
          <a:p>
            <a:pPr marL="0" indent="266700">
              <a:buNone/>
            </a:pPr>
            <a:r>
              <a:rPr lang="ru-RU" dirty="0" smtClean="0"/>
              <a:t>4.Какую помощь Вы можете предложить (материальную; предложение по благоустройству; трудовую; другую)?</a:t>
            </a:r>
          </a:p>
          <a:p>
            <a:pPr marL="0" indent="266700">
              <a:buNone/>
            </a:pPr>
            <a:r>
              <a:rPr lang="ru-RU" dirty="0" smtClean="0"/>
              <a:t>5.Какое название Вы бы дали проекту по оформлению школьной территории?</a:t>
            </a:r>
          </a:p>
          <a:p>
            <a:pPr marL="0" indent="266700">
              <a:buNone/>
            </a:pPr>
            <a:r>
              <a:rPr lang="ru-RU" dirty="0" smtClean="0"/>
              <a:t>Результаты социологического опроса:</a:t>
            </a:r>
          </a:p>
          <a:p>
            <a:pPr marL="0" lvl="0" indent="266700">
              <a:buNone/>
            </a:pPr>
            <a:r>
              <a:rPr lang="ru-RU" dirty="0" smtClean="0"/>
              <a:t>1.Респонденты ответили, что хотят видеть территорию школы ухоженной, яркой,  цветущей.</a:t>
            </a:r>
          </a:p>
          <a:p>
            <a:pPr marL="0" lvl="0" indent="266700">
              <a:buNone/>
            </a:pPr>
            <a:r>
              <a:rPr lang="ru-RU" dirty="0" smtClean="0"/>
              <a:t>2.87% человек хотели бы принять участие в разработке и реализации проекта .</a:t>
            </a:r>
          </a:p>
          <a:p>
            <a:pPr marL="0" lvl="0" indent="266700">
              <a:buNone/>
            </a:pPr>
            <a:r>
              <a:rPr lang="ru-RU" dirty="0" smtClean="0"/>
              <a:t>3.63% опрошенных считают, что уборкой и благоустройством территории должны заниматься ученики, 24% - учителя и школьный персонал, 13% - соц. рабочие.</a:t>
            </a:r>
          </a:p>
          <a:p>
            <a:pPr marL="0" lvl="0" indent="266700">
              <a:buNone/>
            </a:pPr>
            <a:r>
              <a:rPr lang="ru-RU" dirty="0" smtClean="0"/>
              <a:t>4.76% готовы предложить трудовую помощь, 15% - материальную, предложения по благоустройству готовы внести 9%.</a:t>
            </a:r>
          </a:p>
          <a:p>
            <a:pPr marL="0" lvl="0" indent="266700">
              <a:buNone/>
            </a:pPr>
            <a:r>
              <a:rPr lang="ru-RU" dirty="0" smtClean="0"/>
              <a:t>5.Респонденты предложили следующие названия проектов: «Цветник на радость людям», «Школьный дворик», «Цветущая радуга», «Цветочный рай», «Радуга рядом с нами», «Радуга в цветах».</a:t>
            </a: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3071802" y="4357694"/>
          <a:ext cx="3382096" cy="25003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Содержимое 3"/>
          <p:cNvGraphicFramePr>
            <a:graphicFrameLocks/>
          </p:cNvGraphicFramePr>
          <p:nvPr/>
        </p:nvGraphicFramePr>
        <p:xfrm>
          <a:off x="6078538" y="4286256"/>
          <a:ext cx="2851180" cy="2357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Содержимое 3"/>
          <p:cNvGraphicFramePr>
            <a:graphicFrameLocks/>
          </p:cNvGraphicFramePr>
          <p:nvPr/>
        </p:nvGraphicFramePr>
        <p:xfrm>
          <a:off x="214282" y="4286256"/>
          <a:ext cx="3214710" cy="23110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0" y="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Реализация проекта</a:t>
            </a:r>
            <a:endParaRPr lang="ru-RU" dirty="0"/>
          </a:p>
        </p:txBody>
      </p:sp>
      <p:pic>
        <p:nvPicPr>
          <p:cNvPr id="4" name="Рисунок 3" descr="P1000907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00100" y="1571612"/>
            <a:ext cx="2357454" cy="2593622"/>
          </a:xfrm>
          <a:prstGeom prst="rect">
            <a:avLst/>
          </a:prstGeom>
        </p:spPr>
      </p:pic>
      <p:pic>
        <p:nvPicPr>
          <p:cNvPr id="5" name="Содержимое 4" descr="P1000915.JPG"/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714744" y="1643051"/>
            <a:ext cx="2435886" cy="2500330"/>
          </a:xfrm>
          <a:prstGeom prst="rect">
            <a:avLst/>
          </a:prstGeom>
        </p:spPr>
      </p:pic>
      <p:pic>
        <p:nvPicPr>
          <p:cNvPr id="6" name="Рисунок 5" descr="P1000921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929058" y="4643446"/>
            <a:ext cx="2949930" cy="1998065"/>
          </a:xfrm>
          <a:prstGeom prst="rect">
            <a:avLst/>
          </a:prstGeom>
        </p:spPr>
      </p:pic>
      <p:pic>
        <p:nvPicPr>
          <p:cNvPr id="7" name="Рисунок 6" descr="P1000923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00100" y="4643446"/>
            <a:ext cx="2701572" cy="2026108"/>
          </a:xfrm>
          <a:prstGeom prst="rect">
            <a:avLst/>
          </a:prstGeom>
        </p:spPr>
      </p:pic>
      <p:pic>
        <p:nvPicPr>
          <p:cNvPr id="8" name="Рисунок 7" descr="P1000916.JP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286512" y="1643050"/>
            <a:ext cx="2714612" cy="2500330"/>
          </a:xfrm>
          <a:prstGeom prst="rect">
            <a:avLst/>
          </a:prstGeom>
        </p:spPr>
      </p:pic>
      <p:pic>
        <p:nvPicPr>
          <p:cNvPr id="9" name="Рисунок 8" descr="P1090662.JPG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000892" y="4643446"/>
            <a:ext cx="2143108" cy="200026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74638"/>
            <a:ext cx="7647836" cy="1368412"/>
          </a:xfrm>
        </p:spPr>
        <p:txBody>
          <a:bodyPr>
            <a:normAutofit fontScale="90000"/>
          </a:bodyPr>
          <a:lstStyle/>
          <a:p>
            <a:r>
              <a:rPr lang="ru-RU" smtClean="0"/>
              <a:t>Растения</a:t>
            </a:r>
            <a:r>
              <a:rPr lang="ru-RU" dirty="0" smtClean="0"/>
              <a:t>, рекомендуемые для оформления клумб.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857364"/>
            <a:ext cx="7498080" cy="480060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Цинния </a:t>
            </a:r>
          </a:p>
          <a:p>
            <a:r>
              <a:rPr lang="ru-RU" dirty="0" smtClean="0"/>
              <a:t>Табак </a:t>
            </a:r>
          </a:p>
          <a:p>
            <a:r>
              <a:rPr lang="ru-RU" dirty="0" smtClean="0"/>
              <a:t>Подсолнечник </a:t>
            </a:r>
          </a:p>
          <a:p>
            <a:r>
              <a:rPr lang="ru-RU" dirty="0" smtClean="0"/>
              <a:t>Календула</a:t>
            </a:r>
          </a:p>
          <a:p>
            <a:r>
              <a:rPr lang="ru-RU" dirty="0" err="1" smtClean="0"/>
              <a:t>Эмилия</a:t>
            </a:r>
            <a:r>
              <a:rPr lang="ru-RU" dirty="0" smtClean="0"/>
              <a:t> </a:t>
            </a:r>
          </a:p>
          <a:p>
            <a:r>
              <a:rPr lang="ru-RU" dirty="0" smtClean="0"/>
              <a:t>Кохия </a:t>
            </a:r>
          </a:p>
          <a:p>
            <a:r>
              <a:rPr lang="ru-RU" dirty="0" smtClean="0"/>
              <a:t>Агератум </a:t>
            </a:r>
          </a:p>
          <a:p>
            <a:r>
              <a:rPr lang="ru-RU" dirty="0" smtClean="0"/>
              <a:t>Фацелия </a:t>
            </a:r>
          </a:p>
          <a:p>
            <a:r>
              <a:rPr lang="ru-RU" dirty="0" smtClean="0"/>
              <a:t>Алиссум </a:t>
            </a:r>
          </a:p>
          <a:p>
            <a:r>
              <a:rPr lang="ru-RU" dirty="0" err="1" smtClean="0"/>
              <a:t>Санвиталия</a:t>
            </a:r>
            <a:r>
              <a:rPr lang="ru-RU" dirty="0" smtClean="0"/>
              <a:t> </a:t>
            </a:r>
          </a:p>
          <a:p>
            <a:r>
              <a:rPr lang="ru-RU" dirty="0" err="1" smtClean="0"/>
              <a:t>Целозия</a:t>
            </a:r>
            <a:r>
              <a:rPr lang="ru-RU" dirty="0" smtClean="0"/>
              <a:t> </a:t>
            </a:r>
          </a:p>
          <a:p>
            <a:r>
              <a:rPr lang="ru-RU" dirty="0" smtClean="0"/>
              <a:t>Цинерария </a:t>
            </a:r>
          </a:p>
          <a:p>
            <a:r>
              <a:rPr lang="ru-RU" dirty="0" smtClean="0"/>
              <a:t>Ипомея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 descr="http://dachahome.ru/sites/default/files/images/rasteniya/ipomea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15206" y="3571876"/>
            <a:ext cx="1714495" cy="2285992"/>
          </a:xfrm>
          <a:prstGeom prst="rect">
            <a:avLst/>
          </a:prstGeom>
          <a:noFill/>
        </p:spPr>
      </p:pic>
      <p:pic>
        <p:nvPicPr>
          <p:cNvPr id="6" name="Рисунок 5" descr="http://sovdekk.ru/sites/default/files/imagecache/resize400/images/products/photos/flower-rassada/tabak/image00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1357298"/>
            <a:ext cx="1857388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hoga.ru/images/stories/virtuemart/product/faf5de61-06db-11e1-8700-00155d005109.jpg"/>
          <p:cNvPicPr/>
          <p:nvPr/>
        </p:nvPicPr>
        <p:blipFill>
          <a:blip r:embed="rId4" cstate="print"/>
          <a:srcRect t="35307" r="6346" b="4605"/>
          <a:stretch>
            <a:fillRect/>
          </a:stretch>
        </p:blipFill>
        <p:spPr bwMode="auto">
          <a:xfrm>
            <a:off x="7215206" y="1285860"/>
            <a:ext cx="1785918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sadoved.com/uploads/posts/2011-08/1312368979_ageratum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4678" y="3929066"/>
            <a:ext cx="214314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flowerinfo.org/wp-content/gallery/celosia-flowers/celosia-flower-6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29256" y="1500174"/>
            <a:ext cx="164307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://sadoved.com/uploads/posts/2011-07/1311930910_kohiya.jpe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29256" y="4000504"/>
            <a:ext cx="1714512" cy="2174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351</TotalTime>
  <Words>559</Words>
  <Application>Microsoft Office PowerPoint</Application>
  <PresentationFormat>Экран (4:3)</PresentationFormat>
  <Paragraphs>80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Calibri</vt:lpstr>
      <vt:lpstr>Corbel</vt:lpstr>
      <vt:lpstr>Gill Sans MT</vt:lpstr>
      <vt:lpstr>Times New Roman</vt:lpstr>
      <vt:lpstr>Verdana</vt:lpstr>
      <vt:lpstr>Wingdings 2</vt:lpstr>
      <vt:lpstr>Солнцестояние</vt:lpstr>
      <vt:lpstr>Радуга в цветах. </vt:lpstr>
      <vt:lpstr>Проблема.</vt:lpstr>
      <vt:lpstr>Задачи:  </vt:lpstr>
      <vt:lpstr>Подготовительный этап:</vt:lpstr>
      <vt:lpstr>Практический этап:</vt:lpstr>
      <vt:lpstr>Контрольно-оценочный этап:</vt:lpstr>
      <vt:lpstr>Социологический опрос.</vt:lpstr>
      <vt:lpstr>           Реализация проекта</vt:lpstr>
      <vt:lpstr>Растения, рекомендуемые для оформления клумб.</vt:lpstr>
      <vt:lpstr>Результативность проекта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Радуга в цветах. </dc:title>
  <dc:creator>Set</dc:creator>
  <cp:lastModifiedBy>Пользователь</cp:lastModifiedBy>
  <cp:revision>38</cp:revision>
  <dcterms:created xsi:type="dcterms:W3CDTF">2013-04-15T19:20:50Z</dcterms:created>
  <dcterms:modified xsi:type="dcterms:W3CDTF">2021-09-17T07:20:09Z</dcterms:modified>
</cp:coreProperties>
</file>