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glb" ContentType="model/gltf.binary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5" r:id="rId1"/>
  </p:sldMasterIdLst>
  <p:notesMasterIdLst>
    <p:notesMasterId r:id="rId24"/>
  </p:notesMasterIdLst>
  <p:sldIdLst>
    <p:sldId id="292" r:id="rId2"/>
    <p:sldId id="307" r:id="rId3"/>
    <p:sldId id="306" r:id="rId4"/>
    <p:sldId id="293" r:id="rId5"/>
    <p:sldId id="271" r:id="rId6"/>
    <p:sldId id="272" r:id="rId7"/>
    <p:sldId id="289" r:id="rId8"/>
    <p:sldId id="290" r:id="rId9"/>
    <p:sldId id="300" r:id="rId10"/>
    <p:sldId id="295" r:id="rId11"/>
    <p:sldId id="294" r:id="rId12"/>
    <p:sldId id="305" r:id="rId13"/>
    <p:sldId id="275" r:id="rId14"/>
    <p:sldId id="313" r:id="rId15"/>
    <p:sldId id="302" r:id="rId16"/>
    <p:sldId id="296" r:id="rId17"/>
    <p:sldId id="303" r:id="rId18"/>
    <p:sldId id="310" r:id="rId19"/>
    <p:sldId id="311" r:id="rId20"/>
    <p:sldId id="304" r:id="rId21"/>
    <p:sldId id="299" r:id="rId22"/>
    <p:sldId id="312" r:id="rId23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1" d="100"/>
          <a:sy n="81" d="100"/>
        </p:scale>
        <p:origin x="-78" y="-6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652" y="9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5BAE86-ADFE-434C-9963-589578CCE1A5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3315D8-0C3A-4C7F-919A-1A6F88FCC6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560240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Imagen" descr="Dibujo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 b="1" cap="none" spc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s-E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3/15/2022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47843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3/15/2022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541769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3/15/2022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2976288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cap="none" spc="0">
                <a:ln w="18415" cmpd="sng">
                  <a:solidFill>
                    <a:srgbClr val="0066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>
                <a:ln>
                  <a:noFill/>
                </a:ln>
                <a:solidFill>
                  <a:srgbClr val="0000CC"/>
                </a:solidFill>
              </a:defRPr>
            </a:lvl1pPr>
            <a:lvl2pPr>
              <a:defRPr>
                <a:ln>
                  <a:noFill/>
                </a:ln>
                <a:solidFill>
                  <a:srgbClr val="0000CC"/>
                </a:solidFill>
              </a:defRPr>
            </a:lvl2pPr>
            <a:lvl3pPr>
              <a:defRPr>
                <a:ln>
                  <a:noFill/>
                </a:ln>
                <a:solidFill>
                  <a:srgbClr val="0000CC"/>
                </a:solidFill>
              </a:defRPr>
            </a:lvl3pPr>
            <a:lvl4pPr>
              <a:defRPr>
                <a:ln>
                  <a:noFill/>
                </a:ln>
                <a:solidFill>
                  <a:srgbClr val="0000CC"/>
                </a:solidFill>
              </a:defRPr>
            </a:lvl4pPr>
            <a:lvl5pPr>
              <a:defRPr>
                <a:ln>
                  <a:noFill/>
                </a:ln>
                <a:solidFill>
                  <a:srgbClr val="0000CC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s-E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3/15/2022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110166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3/15/2022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1579718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3/15/2022</a:t>
            </a:fld>
            <a:endParaRPr lang="en-U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560889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3/15/2022</a:t>
            </a:fld>
            <a:endParaRPr lang="en-US" dirty="0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398194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3/15/2022</a:t>
            </a:fld>
            <a:endParaRPr lang="en-US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289342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3/15/2022</a:t>
            </a:fld>
            <a:endParaRPr lang="en-US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192770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3/15/2022</a:t>
            </a:fld>
            <a:endParaRPr lang="en-U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2144344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3/15/2022</a:t>
            </a:fld>
            <a:endParaRPr lang="en-U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1550825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3/15/2022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6 Imagen" descr="Dibujo.bmp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0" y="0"/>
            <a:ext cx="12192000" cy="7010400"/>
          </a:xfrm>
          <a:prstGeom prst="rect">
            <a:avLst/>
          </a:prstGeom>
          <a:gradFill flip="none" rotWithShape="1">
            <a:gsLst>
              <a:gs pos="100000">
                <a:srgbClr val="03D4A8">
                  <a:alpha val="18000"/>
                </a:srgbClr>
              </a:gs>
              <a:gs pos="25000">
                <a:srgbClr val="21D6E0">
                  <a:alpha val="23000"/>
                </a:srgbClr>
              </a:gs>
              <a:gs pos="75000">
                <a:srgbClr val="0087E6">
                  <a:alpha val="25000"/>
                </a:srgbClr>
              </a:gs>
              <a:gs pos="100000">
                <a:srgbClr val="005CBF">
                  <a:alpha val="25999"/>
                </a:srgbClr>
              </a:gs>
            </a:gsLst>
            <a:lin ang="27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s-ES" sz="1800"/>
          </a:p>
        </p:txBody>
      </p:sp>
    </p:spTree>
    <p:extLst>
      <p:ext uri="{BB962C8B-B14F-4D97-AF65-F5344CB8AC3E}">
        <p14:creationId xmlns="" xmlns:p14="http://schemas.microsoft.com/office/powerpoint/2010/main" val="4254968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E:\&#1059;&#1088;&#1086;&#1082;-%20&#1080;&#1090;&#1086;&#1075;\26%20&#1084;&#1080;&#1085;%2050%20&#1089;&#1077;&#1082;%20-%20&#1083;&#1091;&#1095;&#1096;&#1077;%20&#1085;&#1072;%20&#1080;&#1090;&#1072;&#1083;&#1100;&#1103;&#1085;&#1089;&#1082;&#1086;&#1084;%20(online-video-cutter.com).mp4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s://teachkostruv0va.wixsite.com/kostrukovami/page2" TargetMode="Externa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17/06/relationships/model3d" Target="../media/model3d3.glb"/><Relationship Id="rId13" Type="http://schemas.openxmlformats.org/officeDocument/2006/relationships/image" Target="../media/image7.png"/><Relationship Id="rId18" Type="http://schemas.openxmlformats.org/officeDocument/2006/relationships/image" Target="../media/image111.png"/><Relationship Id="rId3" Type="http://schemas.openxmlformats.org/officeDocument/2006/relationships/image" Target="../media/image41.png"/><Relationship Id="rId7" Type="http://schemas.openxmlformats.org/officeDocument/2006/relationships/image" Target="../media/image5.png"/><Relationship Id="rId12" Type="http://schemas.openxmlformats.org/officeDocument/2006/relationships/image" Target="../media/image91.png"/><Relationship Id="rId17" Type="http://schemas.microsoft.com/office/2017/06/relationships/model3d" Target="../media/model3d6.glb"/><Relationship Id="rId2" Type="http://schemas.microsoft.com/office/2017/06/relationships/model3d" Target="../media/model3d1.glb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png"/><Relationship Id="rId11" Type="http://schemas.microsoft.com/office/2017/06/relationships/model3d" Target="../media/model3d4.glb"/><Relationship Id="rId5" Type="http://schemas.microsoft.com/office/2017/06/relationships/model3d" Target="../media/model3d2.glb"/><Relationship Id="rId15" Type="http://schemas.openxmlformats.org/officeDocument/2006/relationships/image" Target="../media/image101.png"/><Relationship Id="rId10" Type="http://schemas.openxmlformats.org/officeDocument/2006/relationships/image" Target="../media/image6.png"/><Relationship Id="rId19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81.png"/><Relationship Id="rId14" Type="http://schemas.microsoft.com/office/2017/06/relationships/model3d" Target="../media/model3d5.glb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="" xmlns:a16="http://schemas.microsoft.com/office/drawing/2014/main" id="{558D3CC0-75AE-4E1F-8913-0A61910F7017}"/>
              </a:ext>
            </a:extLst>
          </p:cNvPr>
          <p:cNvSpPr txBox="1">
            <a:spLocks/>
          </p:cNvSpPr>
          <p:nvPr/>
        </p:nvSpPr>
        <p:spPr>
          <a:xfrm>
            <a:off x="309999" y="5556188"/>
            <a:ext cx="3704250" cy="1354137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Фалес из Милета</a:t>
            </a:r>
          </a:p>
        </p:txBody>
      </p:sp>
      <p:pic>
        <p:nvPicPr>
          <p:cNvPr id="5" name="Объект 3" descr="hello_html_m7979d98e.png">
            <a:extLst>
              <a:ext uri="{FF2B5EF4-FFF2-40B4-BE49-F238E27FC236}">
                <a16:creationId xmlns="" xmlns:a16="http://schemas.microsoft.com/office/drawing/2014/main" id="{9965EBD0-ECE6-48C6-B876-7EF6A0E85286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6037" y="2097529"/>
            <a:ext cx="2952750" cy="3311525"/>
          </a:xfrm>
          <a:prstGeom prst="rect">
            <a:avLst/>
          </a:prstGeom>
        </p:spPr>
      </p:pic>
      <p:pic>
        <p:nvPicPr>
          <p:cNvPr id="6" name="Рисунок 4" descr="hello_html_14aeee7f.jpg">
            <a:extLst>
              <a:ext uri="{FF2B5EF4-FFF2-40B4-BE49-F238E27FC236}">
                <a16:creationId xmlns="" xmlns:a16="http://schemas.microsoft.com/office/drawing/2014/main" id="{F617AA65-57DF-4028-9C53-D843116BA8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7578" y="2623962"/>
            <a:ext cx="7618385" cy="3311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74994719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5">
            <a:extLst>
              <a:ext uri="{FF2B5EF4-FFF2-40B4-BE49-F238E27FC236}">
                <a16:creationId xmlns="" xmlns:a16="http://schemas.microsoft.com/office/drawing/2014/main" id="{08D09125-61B9-479A-90D9-B138569B65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892" y="2756950"/>
            <a:ext cx="10642792" cy="3490186"/>
          </a:xfrm>
          <a:prstGeom prst="rect">
            <a:avLst/>
          </a:prstGeom>
          <a:solidFill>
            <a:schemeClr val="bg1">
              <a:alpha val="56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РЕШЕНИЯ ЗАДАЧ 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ПРАКТИЧЕСКОЙ НАПРАВЛЕННОСТИ </a:t>
            </a:r>
          </a:p>
          <a:p>
            <a:pPr>
              <a:buNone/>
            </a:pPr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 перевод задачи с языка жизненной ситуации на язык математики (формализация</a:t>
            </a:r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>
              <a:buNone/>
            </a:pPr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 решение математической задачи (внутримодельное решение); </a:t>
            </a:r>
            <a:endParaRPr lang="ru-RU" sz="28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 перевод математического результата на язык исходной жизненной ситуации (интерпретация</a:t>
            </a:r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alt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Рисунок 4" descr="hello_html_14aeee7f.jpg">
            <a:extLst>
              <a:ext uri="{FF2B5EF4-FFF2-40B4-BE49-F238E27FC236}">
                <a16:creationId xmlns="" xmlns:a16="http://schemas.microsoft.com/office/drawing/2014/main" id="{2AEE5C8F-853A-40B6-BD7A-6CB056D95A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892" y="389265"/>
            <a:ext cx="10642792" cy="2253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2437281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5">
            <a:extLst>
              <a:ext uri="{FF2B5EF4-FFF2-40B4-BE49-F238E27FC236}">
                <a16:creationId xmlns="" xmlns:a16="http://schemas.microsoft.com/office/drawing/2014/main" id="{08D09125-61B9-479A-90D9-B138569B65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7607" y="591264"/>
            <a:ext cx="10986550" cy="6057041"/>
          </a:xfrm>
          <a:prstGeom prst="rect">
            <a:avLst/>
          </a:prstGeom>
          <a:solidFill>
            <a:schemeClr val="bg1">
              <a:alpha val="56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DE8F73E8-C34F-46B9-84F9-619A491B9CF7}"/>
              </a:ext>
            </a:extLst>
          </p:cNvPr>
          <p:cNvSpPr txBox="1"/>
          <p:nvPr/>
        </p:nvSpPr>
        <p:spPr>
          <a:xfrm>
            <a:off x="1029401" y="501907"/>
            <a:ext cx="9833395" cy="861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Измерение высоты предмета с помощью шеста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Жюль Верн «Таинственный Остров»</a:t>
            </a:r>
            <a:endParaRPr lang="ru-RU" altLang="ru-RU" sz="2400" dirty="0"/>
          </a:p>
        </p:txBody>
      </p:sp>
      <p:pic>
        <p:nvPicPr>
          <p:cNvPr id="6" name="26 мин 50 сек - лучше на итальянском (online-video-cutter.com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024554" y="1817077"/>
            <a:ext cx="5943599" cy="445769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94008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5">
            <a:extLst>
              <a:ext uri="{FF2B5EF4-FFF2-40B4-BE49-F238E27FC236}">
                <a16:creationId xmlns="" xmlns:a16="http://schemas.microsoft.com/office/drawing/2014/main" id="{08D09125-61B9-479A-90D9-B138569B65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1690" y="591265"/>
            <a:ext cx="10986550" cy="6057041"/>
          </a:xfrm>
          <a:prstGeom prst="rect">
            <a:avLst/>
          </a:prstGeom>
          <a:solidFill>
            <a:schemeClr val="bg1">
              <a:alpha val="56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667F34E5-ECC0-469B-A35F-47238569A3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527" y="2103172"/>
            <a:ext cx="5213269" cy="2481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DE8F73E8-C34F-46B9-84F9-619A491B9CF7}"/>
              </a:ext>
            </a:extLst>
          </p:cNvPr>
          <p:cNvSpPr txBox="1"/>
          <p:nvPr/>
        </p:nvSpPr>
        <p:spPr>
          <a:xfrm>
            <a:off x="983107" y="850145"/>
            <a:ext cx="9833395" cy="861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Измерение высоты предмета с помощью шеста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Жюль Верн «Таинственный Остров»</a:t>
            </a:r>
            <a:endParaRPr lang="ru-RU" altLang="ru-RU" sz="2400" dirty="0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E58049CE-3AA1-41B6-BC79-885D678E67BD}"/>
                  </a:ext>
                </a:extLst>
              </p:cNvPr>
              <p:cNvSpPr txBox="1"/>
              <p:nvPr/>
            </p:nvSpPr>
            <p:spPr>
              <a:xfrm>
                <a:off x="983107" y="4959927"/>
                <a:ext cx="10347203" cy="10797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Треугольники подобны по двум углам, следовательно составим соотношение сходственных сторон: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pt-BR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pt-B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pt-BR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500</m:t>
                        </m:r>
                      </m:num>
                      <m:den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15</m:t>
                        </m:r>
                      </m:den>
                    </m:f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8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pt-BR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pt-BR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50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0∗1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num>
                      <m:den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15</m:t>
                        </m:r>
                      </m:den>
                    </m:f>
                    <m:r>
                      <a:rPr lang="en-US" sz="2800" i="1" smtClean="0">
                        <a:latin typeface="Cambria Math" panose="02040503050406030204" pitchFamily="18" charset="0"/>
                      </a:rPr>
                      <m:t>≈</m:t>
                    </m:r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333</m:t>
                    </m:r>
                    <m:r>
                      <a:rPr lang="ru-RU" sz="2800" b="0" i="0" smtClean="0">
                        <a:latin typeface="Cambria Math" panose="02040503050406030204" pitchFamily="18" charset="0"/>
                      </a:rPr>
                      <m:t>,3</m:t>
                    </m:r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ru-RU" sz="2800" b="0" i="0" smtClean="0">
                        <a:latin typeface="Cambria Math" panose="02040503050406030204" pitchFamily="18" charset="0"/>
                      </a:rPr>
                      <m:t>фута</m:t>
                    </m:r>
                    <m:r>
                      <a:rPr lang="en-US" sz="280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6" name="TextBox 15">
                <a:extLst>
                  <a:ext uri="{FF2B5EF4-FFF2-40B4-BE49-F238E27FC236}">
                    <a16:creationId xmlns:a14="http://schemas.microsoft.com/office/drawing/2010/main" xmlns="" xmlns:a16="http://schemas.microsoft.com/office/drawing/2014/main" id="{E58049CE-3AA1-41B6-BC79-885D678E67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107" y="4959927"/>
                <a:ext cx="10347203" cy="1079783"/>
              </a:xfrm>
              <a:prstGeom prst="rect">
                <a:avLst/>
              </a:prstGeom>
              <a:blipFill>
                <a:blip r:embed="rId3"/>
                <a:stretch>
                  <a:fillRect l="-883" t="-4520" r="-353" b="-226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" name="Группа 7">
            <a:extLst>
              <a:ext uri="{FF2B5EF4-FFF2-40B4-BE49-F238E27FC236}">
                <a16:creationId xmlns="" xmlns:a16="http://schemas.microsoft.com/office/drawing/2014/main" id="{3FB2625E-E32F-4D46-B2B8-A103FCA5AC23}"/>
              </a:ext>
            </a:extLst>
          </p:cNvPr>
          <p:cNvGrpSpPr/>
          <p:nvPr/>
        </p:nvGrpSpPr>
        <p:grpSpPr>
          <a:xfrm>
            <a:off x="6427046" y="2234436"/>
            <a:ext cx="3975114" cy="2535345"/>
            <a:chOff x="6427046" y="2234436"/>
            <a:chExt cx="3975114" cy="2535345"/>
          </a:xfrm>
        </p:grpSpPr>
        <p:sp>
          <p:nvSpPr>
            <p:cNvPr id="14" name="TextBox 13">
              <a:extLst>
                <a:ext uri="{FF2B5EF4-FFF2-40B4-BE49-F238E27FC236}">
                  <a16:creationId xmlns="" xmlns:a16="http://schemas.microsoft.com/office/drawing/2014/main" id="{5F5CE05E-0724-42D8-B96E-84D66C2167FC}"/>
                </a:ext>
              </a:extLst>
            </p:cNvPr>
            <p:cNvSpPr txBox="1"/>
            <p:nvPr/>
          </p:nvSpPr>
          <p:spPr>
            <a:xfrm>
              <a:off x="9205876" y="4133912"/>
              <a:ext cx="10543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15 </a:t>
              </a:r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футов</a:t>
              </a:r>
            </a:p>
          </p:txBody>
        </p:sp>
        <p:grpSp>
          <p:nvGrpSpPr>
            <p:cNvPr id="3" name="Группа 2">
              <a:extLst>
                <a:ext uri="{FF2B5EF4-FFF2-40B4-BE49-F238E27FC236}">
                  <a16:creationId xmlns="" xmlns:a16="http://schemas.microsoft.com/office/drawing/2014/main" id="{C60D1610-6995-4318-8A23-A710C040A79E}"/>
                </a:ext>
              </a:extLst>
            </p:cNvPr>
            <p:cNvGrpSpPr/>
            <p:nvPr/>
          </p:nvGrpSpPr>
          <p:grpSpPr>
            <a:xfrm>
              <a:off x="6427046" y="2234436"/>
              <a:ext cx="3975114" cy="2535345"/>
              <a:chOff x="6427046" y="2234436"/>
              <a:chExt cx="3975114" cy="2535345"/>
            </a:xfrm>
          </p:grpSpPr>
          <p:sp>
            <p:nvSpPr>
              <p:cNvPr id="15" name="Правая фигурная скобка 14">
                <a:extLst>
                  <a:ext uri="{FF2B5EF4-FFF2-40B4-BE49-F238E27FC236}">
                    <a16:creationId xmlns="" xmlns:a16="http://schemas.microsoft.com/office/drawing/2014/main" id="{EABD790D-DD78-4413-8A1F-2E8F396F083D}"/>
                  </a:ext>
                </a:extLst>
              </p:cNvPr>
              <p:cNvSpPr/>
              <p:nvPr/>
            </p:nvSpPr>
            <p:spPr>
              <a:xfrm rot="5400000">
                <a:off x="8263748" y="2409436"/>
                <a:ext cx="330464" cy="3946359"/>
              </a:xfrm>
              <a:prstGeom prst="rightBrac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" name="Прямоугольный треугольник 1">
                <a:extLst>
                  <a:ext uri="{FF2B5EF4-FFF2-40B4-BE49-F238E27FC236}">
                    <a16:creationId xmlns="" xmlns:a16="http://schemas.microsoft.com/office/drawing/2014/main" id="{C92BB53A-9F6B-4A4B-934B-AC2CAE856593}"/>
                  </a:ext>
                </a:extLst>
              </p:cNvPr>
              <p:cNvSpPr/>
              <p:nvPr/>
            </p:nvSpPr>
            <p:spPr>
              <a:xfrm>
                <a:off x="6455802" y="2234436"/>
                <a:ext cx="3946358" cy="1945678"/>
              </a:xfrm>
              <a:prstGeom prst="rtTriangle">
                <a:avLst/>
              </a:prstGeom>
              <a:solidFill>
                <a:schemeClr val="accent1">
                  <a:alpha val="52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cxnSp>
            <p:nvCxnSpPr>
              <p:cNvPr id="6" name="Прямая соединительная линия 5">
                <a:extLst>
                  <a:ext uri="{FF2B5EF4-FFF2-40B4-BE49-F238E27FC236}">
                    <a16:creationId xmlns="" xmlns:a16="http://schemas.microsoft.com/office/drawing/2014/main" id="{C2120E5E-AB77-4B36-B225-6162420BA14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205877" y="3619786"/>
                <a:ext cx="0" cy="560328"/>
              </a:xfrm>
              <a:prstGeom prst="line">
                <a:avLst/>
              </a:prstGeom>
              <a:ln w="3175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Прямоугольник 9">
                <a:extLst>
                  <a:ext uri="{FF2B5EF4-FFF2-40B4-BE49-F238E27FC236}">
                    <a16:creationId xmlns="" xmlns:a16="http://schemas.microsoft.com/office/drawing/2014/main" id="{2C73923B-C8B7-4BB0-B9FC-9F30DCD21F49}"/>
                  </a:ext>
                </a:extLst>
              </p:cNvPr>
              <p:cNvSpPr/>
              <p:nvPr/>
            </p:nvSpPr>
            <p:spPr>
              <a:xfrm>
                <a:off x="6455802" y="3966983"/>
                <a:ext cx="240630" cy="213131"/>
              </a:xfrm>
              <a:prstGeom prst="rect">
                <a:avLst/>
              </a:prstGeom>
              <a:solidFill>
                <a:schemeClr val="accent1">
                  <a:alpha val="39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" name="Прямоугольник 11">
                <a:extLst>
                  <a:ext uri="{FF2B5EF4-FFF2-40B4-BE49-F238E27FC236}">
                    <a16:creationId xmlns="" xmlns:a16="http://schemas.microsoft.com/office/drawing/2014/main" id="{2287396D-1F31-48D1-ADD2-D62BE109B38C}"/>
                  </a:ext>
                </a:extLst>
              </p:cNvPr>
              <p:cNvSpPr/>
              <p:nvPr/>
            </p:nvSpPr>
            <p:spPr>
              <a:xfrm>
                <a:off x="9205877" y="3966982"/>
                <a:ext cx="240630" cy="213131"/>
              </a:xfrm>
              <a:prstGeom prst="rect">
                <a:avLst/>
              </a:prstGeom>
              <a:solidFill>
                <a:schemeClr val="accent1">
                  <a:alpha val="39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="" xmlns:a16="http://schemas.microsoft.com/office/drawing/2014/main" id="{C5D66322-9AD9-40BD-BF51-97F898FCC147}"/>
                  </a:ext>
                </a:extLst>
              </p:cNvPr>
              <p:cNvSpPr txBox="1"/>
              <p:nvPr/>
            </p:nvSpPr>
            <p:spPr>
              <a:xfrm>
                <a:off x="6427046" y="3013229"/>
                <a:ext cx="33855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endPara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Дуга 12">
                <a:extLst>
                  <a:ext uri="{FF2B5EF4-FFF2-40B4-BE49-F238E27FC236}">
                    <a16:creationId xmlns="" xmlns:a16="http://schemas.microsoft.com/office/drawing/2014/main" id="{5FE939B1-7709-43B0-AB78-13935E662B3F}"/>
                  </a:ext>
                </a:extLst>
              </p:cNvPr>
              <p:cNvSpPr/>
              <p:nvPr/>
            </p:nvSpPr>
            <p:spPr>
              <a:xfrm flipH="1">
                <a:off x="9769640" y="3966982"/>
                <a:ext cx="240629" cy="213131"/>
              </a:xfrm>
              <a:prstGeom prst="arc">
                <a:avLst>
                  <a:gd name="adj1" fmla="val 15382358"/>
                  <a:gd name="adj2" fmla="val 4220794"/>
                </a:avLst>
              </a:prstGeom>
              <a:ln w="254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="" xmlns:a16="http://schemas.microsoft.com/office/drawing/2014/main" id="{31B5BF4E-A7B4-4E32-BACE-F93D315AA779}"/>
                  </a:ext>
                </a:extLst>
              </p:cNvPr>
              <p:cNvSpPr txBox="1"/>
              <p:nvPr/>
            </p:nvSpPr>
            <p:spPr>
              <a:xfrm>
                <a:off x="7844108" y="4400449"/>
                <a:ext cx="116974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500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футов</a:t>
                </a:r>
              </a:p>
            </p:txBody>
          </p:sp>
        </p:grpSp>
        <p:sp>
          <p:nvSpPr>
            <p:cNvPr id="21" name="TextBox 20">
              <a:extLst>
                <a:ext uri="{FF2B5EF4-FFF2-40B4-BE49-F238E27FC236}">
                  <a16:creationId xmlns="" xmlns:a16="http://schemas.microsoft.com/office/drawing/2014/main" id="{074FF88A-9699-4004-BBA9-9D163C6D8A56}"/>
                </a:ext>
              </a:extLst>
            </p:cNvPr>
            <p:cNvSpPr txBox="1"/>
            <p:nvPr/>
          </p:nvSpPr>
          <p:spPr>
            <a:xfrm>
              <a:off x="8392179" y="3656419"/>
              <a:ext cx="10543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10 футов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15749620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/>
          </p:cNvSpPr>
          <p:nvPr>
            <p:ph type="body" idx="4294967295"/>
          </p:nvPr>
        </p:nvSpPr>
        <p:spPr>
          <a:xfrm>
            <a:off x="635381" y="188918"/>
            <a:ext cx="10921238" cy="6480164"/>
          </a:xfrm>
          <a:solidFill>
            <a:schemeClr val="bg1">
              <a:alpha val="56000"/>
            </a:schemeClr>
          </a:solidFill>
        </p:spPr>
        <p:txBody>
          <a:bodyPr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ru-RU" alt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Измерение </a:t>
            </a: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недосягаемого объекта </a:t>
            </a:r>
            <a:r>
              <a:rPr lang="ru-RU" alt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помощью шеста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utoShape 6">
            <a:extLst>
              <a:ext uri="{FF2B5EF4-FFF2-40B4-BE49-F238E27FC236}">
                <a16:creationId xmlns="" xmlns:a16="http://schemas.microsoft.com/office/drawing/2014/main" id="{61226293-FD55-49E4-8378-35D638C9982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888598" y="3200973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>
            <a:extLst>
              <a:ext uri="{FF2B5EF4-FFF2-40B4-BE49-F238E27FC236}">
                <a16:creationId xmlns="" xmlns:a16="http://schemas.microsoft.com/office/drawing/2014/main" id="{C0D87702-D659-4537-9891-2DEE03EE080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365744" y="3276600"/>
            <a:ext cx="1882656" cy="18826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6" name="Объект 3">
            <a:extLst>
              <a:ext uri="{FF2B5EF4-FFF2-40B4-BE49-F238E27FC236}">
                <a16:creationId xmlns="" xmlns:a16="http://schemas.microsoft.com/office/drawing/2014/main" id="{8FC36117-BE4B-4BB5-9DFC-A8C91F6F2928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6282" y="1067443"/>
            <a:ext cx="4290118" cy="1890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>
        <mc:Choice xmlns="" xmlns:a14="http://schemas.microsoft.com/office/drawing/2010/main"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CA798C0B-A0C2-422C-8FAC-54A68489F8D6}"/>
                  </a:ext>
                </a:extLst>
              </p:cNvPr>
              <p:cNvSpPr txBox="1"/>
              <p:nvPr/>
            </p:nvSpPr>
            <p:spPr>
              <a:xfrm>
                <a:off x="5888598" y="1257831"/>
                <a:ext cx="3544160" cy="14773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ru-RU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Дано: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>
                            <a:latin typeface="Cambria Math" panose="02040503050406030204" pitchFamily="18" charset="0"/>
                          </a:rPr>
                          <m:t>В</m:t>
                        </m:r>
                      </m:e>
                      <m:sub>
                        <m:r>
                          <a:rPr lang="ru-RU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b="0" i="0" smtClean="0">
                            <a:latin typeface="Cambria Math" panose="02040503050406030204" pitchFamily="18" charset="0"/>
                          </a:rPr>
                          <m:t>А</m:t>
                        </m:r>
                      </m:e>
                      <m:sub>
                        <m:r>
                          <a:rPr lang="ru-RU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ru-RU" b="0" i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1,5 м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b="0" i="0" smtClean="0">
                              <a:latin typeface="Cambria Math" panose="02040503050406030204" pitchFamily="18" charset="0"/>
                            </a:rPr>
                            <m:t>В</m:t>
                          </m:r>
                          <m:r>
                            <a:rPr lang="ru-RU">
                              <a:latin typeface="Cambria Math" panose="02040503050406030204" pitchFamily="18" charset="0"/>
                            </a:rPr>
                            <m:t>В</m:t>
                          </m:r>
                        </m:e>
                        <m:sub>
                          <m:r>
                            <a:rPr lang="ru-RU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ru-RU" b="0" i="1" smtClean="0">
                          <a:latin typeface="Cambria Math" panose="02040503050406030204" pitchFamily="18" charset="0"/>
                        </a:rPr>
                        <m:t>=6 м</m:t>
                      </m:r>
                    </m:oMath>
                  </m:oMathPara>
                </a14:m>
                <a:endParaRPr lang="ru-RU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>
                            <a:latin typeface="Cambria Math" panose="02040503050406030204" pitchFamily="18" charset="0"/>
                          </a:rPr>
                          <m:t>В</m:t>
                        </m:r>
                      </m:e>
                      <m:sub>
                        <m:r>
                          <a:rPr lang="ru-RU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>
                            <a:latin typeface="Cambria Math" panose="02040503050406030204" pitchFamily="18" charset="0"/>
                          </a:rPr>
                          <m:t>С</m:t>
                        </m:r>
                      </m:e>
                      <m:sub>
                        <m:r>
                          <a:rPr lang="ru-RU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=2 м</a:t>
                </a:r>
              </a:p>
              <a:p>
                <a:r>
                  <a:rPr lang="ru-RU" b="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Найти 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AB (</a:t>
                </a:r>
                <a:r>
                  <a:rPr lang="ru-RU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высоту ели</a:t>
                </a:r>
                <a:r>
                  <a:rPr lang="en-US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TextBox 14">
                <a:extLst>
                  <a:ext uri="{FF2B5EF4-FFF2-40B4-BE49-F238E27FC236}">
                    <a16:creationId xmlns:a14="http://schemas.microsoft.com/office/drawing/2010/main" xmlns="" xmlns:a16="http://schemas.microsoft.com/office/drawing/2014/main" id="{CA798C0B-A0C2-422C-8FAC-54A68489F8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8598" y="1257831"/>
                <a:ext cx="3544160" cy="1477328"/>
              </a:xfrm>
              <a:prstGeom prst="rect">
                <a:avLst/>
              </a:prstGeom>
              <a:blipFill>
                <a:blip r:embed="rId3"/>
                <a:stretch>
                  <a:fillRect l="-1549" t="-2058" b="-535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="" xmlns:p14="http://schemas.microsoft.com/office/powerpoint/2010/main" val="3987758443"/>
      </p:ext>
    </p:extLst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2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build="p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/>
          </p:cNvSpPr>
          <p:nvPr>
            <p:ph type="body" idx="4294967295"/>
          </p:nvPr>
        </p:nvSpPr>
        <p:spPr>
          <a:xfrm>
            <a:off x="635381" y="188918"/>
            <a:ext cx="10921238" cy="6480164"/>
          </a:xfrm>
          <a:solidFill>
            <a:schemeClr val="bg1">
              <a:alpha val="56000"/>
            </a:schemeClr>
          </a:solidFill>
        </p:spPr>
        <p:txBody>
          <a:bodyPr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ru-RU" alt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Измерение </a:t>
            </a: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недосягаемого объекта </a:t>
            </a:r>
            <a:r>
              <a:rPr lang="ru-RU" alt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помощью шеста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utoShape 6">
            <a:extLst>
              <a:ext uri="{FF2B5EF4-FFF2-40B4-BE49-F238E27FC236}">
                <a16:creationId xmlns="" xmlns:a16="http://schemas.microsoft.com/office/drawing/2014/main" id="{61226293-FD55-49E4-8378-35D638C9982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888598" y="3200973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>
            <a:extLst>
              <a:ext uri="{FF2B5EF4-FFF2-40B4-BE49-F238E27FC236}">
                <a16:creationId xmlns="" xmlns:a16="http://schemas.microsoft.com/office/drawing/2014/main" id="{C0D87702-D659-4537-9891-2DEE03EE080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365744" y="3276600"/>
            <a:ext cx="1882656" cy="18826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6" name="Объект 3">
            <a:extLst>
              <a:ext uri="{FF2B5EF4-FFF2-40B4-BE49-F238E27FC236}">
                <a16:creationId xmlns="" xmlns:a16="http://schemas.microsoft.com/office/drawing/2014/main" id="{8FC36117-BE4B-4BB5-9DFC-A8C91F6F2928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6282" y="1067443"/>
            <a:ext cx="4290118" cy="1890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>
        <mc:Choice xmlns="" xmlns:a14="http://schemas.microsoft.com/office/drawing/2010/main"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CA798C0B-A0C2-422C-8FAC-54A68489F8D6}"/>
                  </a:ext>
                </a:extLst>
              </p:cNvPr>
              <p:cNvSpPr txBox="1"/>
              <p:nvPr/>
            </p:nvSpPr>
            <p:spPr>
              <a:xfrm>
                <a:off x="5888598" y="1257831"/>
                <a:ext cx="3544160" cy="14773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ru-RU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Дано: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>
                            <a:latin typeface="Cambria Math" panose="02040503050406030204" pitchFamily="18" charset="0"/>
                          </a:rPr>
                          <m:t>В</m:t>
                        </m:r>
                      </m:e>
                      <m:sub>
                        <m:r>
                          <a:rPr lang="ru-RU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b="0" i="0" smtClean="0">
                            <a:latin typeface="Cambria Math" panose="02040503050406030204" pitchFamily="18" charset="0"/>
                          </a:rPr>
                          <m:t>А</m:t>
                        </m:r>
                      </m:e>
                      <m:sub>
                        <m:r>
                          <a:rPr lang="ru-RU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ru-RU" b="0" i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1,5 м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b="0" i="0" smtClean="0">
                              <a:latin typeface="Cambria Math" panose="02040503050406030204" pitchFamily="18" charset="0"/>
                            </a:rPr>
                            <m:t>В</m:t>
                          </m:r>
                          <m:r>
                            <a:rPr lang="ru-RU">
                              <a:latin typeface="Cambria Math" panose="02040503050406030204" pitchFamily="18" charset="0"/>
                            </a:rPr>
                            <m:t>В</m:t>
                          </m:r>
                        </m:e>
                        <m:sub>
                          <m:r>
                            <a:rPr lang="ru-RU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ru-RU" b="0" i="1" smtClean="0">
                          <a:latin typeface="Cambria Math" panose="02040503050406030204" pitchFamily="18" charset="0"/>
                        </a:rPr>
                        <m:t>=6 м</m:t>
                      </m:r>
                    </m:oMath>
                  </m:oMathPara>
                </a14:m>
                <a:endParaRPr lang="ru-RU" b="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>
                            <a:latin typeface="Cambria Math" panose="02040503050406030204" pitchFamily="18" charset="0"/>
                          </a:rPr>
                          <m:t>В</m:t>
                        </m:r>
                      </m:e>
                      <m:sub>
                        <m:r>
                          <a:rPr lang="ru-RU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>
                            <a:latin typeface="Cambria Math" panose="02040503050406030204" pitchFamily="18" charset="0"/>
                          </a:rPr>
                          <m:t>С</m:t>
                        </m:r>
                      </m:e>
                      <m:sub>
                        <m:r>
                          <a:rPr lang="ru-RU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=2 м</a:t>
                </a:r>
              </a:p>
              <a:p>
                <a:r>
                  <a:rPr lang="ru-RU" b="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Найти 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AB (</a:t>
                </a:r>
                <a:r>
                  <a:rPr lang="ru-RU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высоту ели</a:t>
                </a:r>
                <a:r>
                  <a:rPr lang="en-US" b="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TextBox 14">
                <a:extLst>
                  <a:ext uri="{FF2B5EF4-FFF2-40B4-BE49-F238E27FC236}">
                    <a16:creationId xmlns:a14="http://schemas.microsoft.com/office/drawing/2010/main" xmlns="" xmlns:a16="http://schemas.microsoft.com/office/drawing/2014/main" id="{CA798C0B-A0C2-422C-8FAC-54A68489F8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8598" y="1257831"/>
                <a:ext cx="3544160" cy="1477328"/>
              </a:xfrm>
              <a:prstGeom prst="rect">
                <a:avLst/>
              </a:prstGeom>
              <a:blipFill>
                <a:blip r:embed="rId3"/>
                <a:stretch>
                  <a:fillRect l="-1549" t="-2058" b="-535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53D860CF-C803-43F7-AEB3-9F5A5F6A2598}"/>
                  </a:ext>
                </a:extLst>
              </p:cNvPr>
              <p:cNvSpPr txBox="1"/>
              <p:nvPr/>
            </p:nvSpPr>
            <p:spPr>
              <a:xfrm>
                <a:off x="1037581" y="2958096"/>
                <a:ext cx="10519038" cy="336970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indent="450215" algn="ctr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ru-RU" sz="1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РЕШЕНИЕ:</a:t>
                </a:r>
              </a:p>
              <a:p>
                <a:pPr indent="450215"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ru-RU" sz="1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(AB – высота дерева, BC – длина тени дерева, A</a:t>
                </a:r>
                <a:r>
                  <a:rPr lang="ru-RU" sz="14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1</a:t>
                </a:r>
                <a:r>
                  <a:rPr lang="ru-RU" sz="1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B</a:t>
                </a:r>
                <a:r>
                  <a:rPr lang="ru-RU" sz="14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1</a:t>
                </a:r>
                <a:r>
                  <a:rPr lang="ru-RU" sz="1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 – высота шеста, B</a:t>
                </a:r>
                <a:r>
                  <a:rPr lang="ru-RU" sz="14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1</a:t>
                </a:r>
                <a:r>
                  <a:rPr lang="ru-RU" sz="1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C</a:t>
                </a:r>
                <a:r>
                  <a:rPr lang="ru-RU" sz="14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1</a:t>
                </a:r>
                <a:r>
                  <a:rPr lang="ru-RU" sz="1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 – длина тени шеста)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ru-RU" sz="1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&lt; B = &lt; B</a:t>
                </a:r>
                <a:r>
                  <a:rPr lang="ru-RU" sz="14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1</a:t>
                </a:r>
                <a:r>
                  <a:rPr lang="ru-RU" sz="1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 т. к. дерево и шест стоят перпендикулярно земле.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</a:endParaRPr>
              </a:p>
              <a:p>
                <a:pPr algn="just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ru-RU" sz="1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&lt; A = &lt; A</a:t>
                </a:r>
                <a:r>
                  <a:rPr lang="ru-RU" sz="14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1</a:t>
                </a:r>
                <a:r>
                  <a:rPr lang="ru-RU" sz="1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 т. к. лучи солнца, падающие на землю, мы можем считать параллельными, потому что угол между ними чрезвычайно мал, практически неуловим =&gt; треугольник АВС подобен треугольнику А</a:t>
                </a:r>
                <a:r>
                  <a:rPr lang="ru-RU" sz="14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1</a:t>
                </a:r>
                <a:r>
                  <a:rPr lang="ru-RU" sz="1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В</a:t>
                </a:r>
                <a:r>
                  <a:rPr lang="ru-RU" sz="14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1</a:t>
                </a:r>
                <a:r>
                  <a:rPr lang="ru-RU" sz="1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С</a:t>
                </a:r>
                <a:r>
                  <a:rPr lang="ru-RU" sz="1400" baseline="-250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1</a:t>
                </a:r>
                <a:r>
                  <a:rPr lang="ru-RU" sz="1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.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</a:endParaRPr>
              </a:p>
              <a:p>
                <a:pPr indent="450215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ru-RU" sz="1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Выполнив необходимые измерения, мы можем найти высоту дерева:</a:t>
                </a: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</a:endParaRPr>
              </a:p>
              <a:p>
                <a:pPr indent="450215"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ru-RU" sz="3200" i="1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АВ=</m:t>
                    </m:r>
                    <m:f>
                      <m:fPr>
                        <m:ctrlPr>
                          <a:rPr lang="ru-RU" sz="32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3200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ВС∙</m:t>
                        </m:r>
                        <m:sSub>
                          <m:sSubPr>
                            <m:ctrlPr>
                              <a:rPr lang="ru-RU" sz="32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ru-RU" sz="32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А</m:t>
                            </m:r>
                          </m:e>
                          <m:sub>
                            <m:r>
                              <a:rPr lang="ru-RU" sz="32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ru-RU" sz="32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ru-RU" sz="32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В</m:t>
                            </m:r>
                          </m:e>
                          <m:sub>
                            <m:r>
                              <a:rPr lang="ru-RU" sz="32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ru-RU" sz="32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ru-RU" sz="32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В</m:t>
                            </m:r>
                          </m:e>
                          <m:sub>
                            <m:r>
                              <a:rPr lang="ru-RU" sz="32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ru-RU" sz="32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ru-RU" sz="32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С</m:t>
                            </m:r>
                          </m:e>
                          <m:sub>
                            <m:r>
                              <a:rPr lang="ru-RU" sz="3200" i="1"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lang="ru-RU" sz="3200" b="0" i="0" smtClean="0"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ru-RU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</a:rPr>
                            </m:ctrlPr>
                          </m:dPr>
                          <m:e>
                            <m:r>
                              <a:rPr lang="ru-RU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libri" panose="020F0502020204030204" pitchFamily="34" charset="0"/>
                              </a:rPr>
                              <m:t>6+2</m:t>
                            </m:r>
                          </m:e>
                        </m:d>
                        <m:r>
                          <a:rPr lang="ru-RU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  <m:t>∗1,5</m:t>
                        </m:r>
                      </m:num>
                      <m:den>
                        <m:r>
                          <a:rPr lang="en-US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ru-RU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=6 метров</a:t>
                </a:r>
                <a:endParaRPr lang="ru-RU" dirty="0">
                  <a:latin typeface="Calibri" panose="020F0502020204030204" pitchFamily="34" charset="0"/>
                  <a:ea typeface="Calibri" panose="020F0502020204030204" pitchFamily="34" charset="0"/>
                </a:endParaRPr>
              </a:p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endParaRPr lang="ru-RU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</a:endParaRPr>
              </a:p>
            </p:txBody>
          </p:sp>
        </mc:Choice>
        <mc:Fallback>
          <p:sp>
            <p:nvSpPr>
              <p:cNvPr id="17" name="TextBox 16">
                <a:extLst>
                  <a:ext uri="{FF2B5EF4-FFF2-40B4-BE49-F238E27FC236}">
                    <a16:creationId xmlns:a14="http://schemas.microsoft.com/office/drawing/2010/main" xmlns="" xmlns:a16="http://schemas.microsoft.com/office/drawing/2014/main" id="{53D860CF-C803-43F7-AEB3-9F5A5F6A25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7581" y="2958096"/>
                <a:ext cx="10519038" cy="3369705"/>
              </a:xfrm>
              <a:prstGeom prst="rect">
                <a:avLst/>
              </a:prstGeom>
              <a:blipFill>
                <a:blip r:embed="rId4"/>
                <a:stretch>
                  <a:fillRect l="-174" r="-11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="" xmlns:p14="http://schemas.microsoft.com/office/powerpoint/2010/main" val="3987758443"/>
      </p:ext>
    </p:extLst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7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7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7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92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build="p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/>
          </p:cNvSpPr>
          <p:nvPr>
            <p:ph type="body" idx="4294967295"/>
          </p:nvPr>
        </p:nvSpPr>
        <p:spPr>
          <a:xfrm>
            <a:off x="635381" y="188918"/>
            <a:ext cx="10921238" cy="6480164"/>
          </a:xfrm>
          <a:solidFill>
            <a:schemeClr val="bg1">
              <a:alpha val="56000"/>
            </a:schemeClr>
          </a:solidFill>
        </p:spPr>
        <p:txBody>
          <a:bodyPr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ru-RU" alt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</a:t>
            </a:r>
            <a:r>
              <a:rPr lang="ru-RU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недосягаемого объекта </a:t>
            </a:r>
            <a:r>
              <a:rPr lang="ru-RU" alt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помощью зеркала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AutoShape 6">
            <a:extLst>
              <a:ext uri="{FF2B5EF4-FFF2-40B4-BE49-F238E27FC236}">
                <a16:creationId xmlns="" xmlns:a16="http://schemas.microsoft.com/office/drawing/2014/main" id="{61226293-FD55-49E4-8378-35D638C9982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888598" y="3200973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>
            <a:extLst>
              <a:ext uri="{FF2B5EF4-FFF2-40B4-BE49-F238E27FC236}">
                <a16:creationId xmlns="" xmlns:a16="http://schemas.microsoft.com/office/drawing/2014/main" id="{C0D87702-D659-4537-9891-2DEE03EE080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365744" y="3276600"/>
            <a:ext cx="1882656" cy="18826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" name="Объект 3">
            <a:extLst>
              <a:ext uri="{FF2B5EF4-FFF2-40B4-BE49-F238E27FC236}">
                <a16:creationId xmlns="" xmlns:a16="http://schemas.microsoft.com/office/drawing/2014/main" id="{AE6A7F48-CD60-414E-93EE-DC201A492221}"/>
              </a:ext>
            </a:extLst>
          </p:cNvPr>
          <p:cNvPicPr>
            <a:picLocks noGrp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9748" y="1166793"/>
            <a:ext cx="6397700" cy="359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2107854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BB8B28DA-5695-4872-B8B9-7F34EEF3129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695" t="32381" r="34474" b="24912"/>
          <a:stretch/>
        </p:blipFill>
        <p:spPr>
          <a:xfrm>
            <a:off x="2241312" y="550013"/>
            <a:ext cx="7452704" cy="600161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730299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BC6D23BC-43A0-4E7E-9641-C411EAB8E156}"/>
              </a:ext>
            </a:extLst>
          </p:cNvPr>
          <p:cNvSpPr txBox="1"/>
          <p:nvPr/>
        </p:nvSpPr>
        <p:spPr>
          <a:xfrm>
            <a:off x="1450666" y="749396"/>
            <a:ext cx="21836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1 </a:t>
            </a: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="" xmlns:a16="http://schemas.microsoft.com/office/drawing/2014/main" id="{7F7B9C99-C736-46F8-80BD-FBE7ADB5DBBD}"/>
              </a:ext>
            </a:extLst>
          </p:cNvPr>
          <p:cNvCxnSpPr>
            <a:cxnSpLocks/>
          </p:cNvCxnSpPr>
          <p:nvPr/>
        </p:nvCxnSpPr>
        <p:spPr>
          <a:xfrm>
            <a:off x="5513901" y="605017"/>
            <a:ext cx="0" cy="196042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0214AFB1-B36B-48AE-8D41-60CC52034774}"/>
              </a:ext>
            </a:extLst>
          </p:cNvPr>
          <p:cNvSpPr txBox="1"/>
          <p:nvPr/>
        </p:nvSpPr>
        <p:spPr>
          <a:xfrm>
            <a:off x="7682284" y="749395"/>
            <a:ext cx="218361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2 </a:t>
            </a: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471BB01-F62E-4B1F-96F7-1EFE822E56BE}"/>
                  </a:ext>
                </a:extLst>
              </p:cNvPr>
              <p:cNvSpPr txBox="1"/>
              <p:nvPr/>
            </p:nvSpPr>
            <p:spPr>
              <a:xfrm>
                <a:off x="918345" y="2058698"/>
                <a:ext cx="3786499" cy="506742"/>
              </a:xfrm>
              <a:prstGeom prst="rect">
                <a:avLst/>
              </a:prstGeom>
              <a:solidFill>
                <a:schemeClr val="bg1">
                  <a:alpha val="56000"/>
                </a:schemeClr>
              </a:solidFill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pt-BR" sz="1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1,8</m:t>
                        </m:r>
                      </m:den>
                    </m:f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pt-BR" sz="1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32</m:t>
                        </m:r>
                      </m:num>
                      <m:den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1,6</m:t>
                        </m:r>
                      </m:den>
                    </m:f>
                    <m:r>
                      <m:rPr>
                        <m:nor/>
                      </m:rPr>
                      <a:rPr lang="ru-RU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rPr>
                      <m:t>=&gt;</m:t>
                    </m:r>
                  </m:oMath>
                </a14:m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x=32∙1,8:1,6=36 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метров</a:t>
                </a:r>
              </a:p>
            </p:txBody>
          </p:sp>
        </mc:Choice>
        <mc:Fallback>
          <p:sp>
            <p:nvSpPr>
              <p:cNvPr id="7" name="TextBox 6">
                <a:extLst>
                  <a:ext uri="{FF2B5EF4-FFF2-40B4-BE49-F238E27FC236}">
                    <a16:creationId xmlns:a14="http://schemas.microsoft.com/office/drawing/2010/main" xmlns="" xmlns:a16="http://schemas.microsoft.com/office/drawing/2014/main" id="{4471BB01-F62E-4B1F-96F7-1EFE822E56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8345" y="2058698"/>
                <a:ext cx="3786499" cy="506742"/>
              </a:xfrm>
              <a:prstGeom prst="rect">
                <a:avLst/>
              </a:prstGeom>
              <a:blipFill>
                <a:blip r:embed="rId2"/>
                <a:stretch>
                  <a:fillRect b="-241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3F815E5D-C065-4A34-8915-841771FD89AD}"/>
              </a:ext>
            </a:extLst>
          </p:cNvPr>
          <p:cNvSpPr txBox="1"/>
          <p:nvPr/>
        </p:nvSpPr>
        <p:spPr>
          <a:xfrm>
            <a:off x="2344439" y="1689366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3F51CEF3-EC71-46CA-B730-081A18148509}"/>
              </a:ext>
            </a:extLst>
          </p:cNvPr>
          <p:cNvSpPr txBox="1"/>
          <p:nvPr/>
        </p:nvSpPr>
        <p:spPr>
          <a:xfrm>
            <a:off x="8295491" y="1732110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FEE1AE6F-4CF7-43AD-A445-AEF23E17F499}"/>
              </a:ext>
            </a:extLst>
          </p:cNvPr>
          <p:cNvSpPr txBox="1"/>
          <p:nvPr/>
        </p:nvSpPr>
        <p:spPr>
          <a:xfrm>
            <a:off x="2344439" y="3411120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C0CA1250-41CD-4599-BCA3-721AC9B9A606}"/>
              </a:ext>
            </a:extLst>
          </p:cNvPr>
          <p:cNvSpPr txBox="1"/>
          <p:nvPr/>
        </p:nvSpPr>
        <p:spPr>
          <a:xfrm>
            <a:off x="8295491" y="3374270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</a:t>
            </a: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401D0232-8436-4B0A-8B23-69B8E040E864}"/>
                  </a:ext>
                </a:extLst>
              </p:cNvPr>
              <p:cNvSpPr txBox="1"/>
              <p:nvPr/>
            </p:nvSpPr>
            <p:spPr>
              <a:xfrm>
                <a:off x="6364516" y="2058698"/>
                <a:ext cx="4237024" cy="506742"/>
              </a:xfrm>
              <a:prstGeom prst="rect">
                <a:avLst/>
              </a:prstGeom>
              <a:solidFill>
                <a:schemeClr val="bg1">
                  <a:alpha val="56000"/>
                </a:schemeClr>
              </a:solidFill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pt-BR" sz="1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1,1</m:t>
                        </m:r>
                      </m:den>
                    </m:f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pt-BR" sz="1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8+4</m:t>
                        </m:r>
                      </m:num>
                      <m:den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m:rPr>
                        <m:nor/>
                      </m:rPr>
                      <a:rPr lang="ru-RU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rPr>
                      <m:t>=&gt;</m:t>
                    </m:r>
                  </m:oMath>
                </a14:m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x=12∙1,1:4=4,4 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метра</a:t>
                </a:r>
              </a:p>
            </p:txBody>
          </p:sp>
        </mc:Choice>
        <mc:Fallback>
          <p:sp>
            <p:nvSpPr>
              <p:cNvPr id="14" name="TextBox 13">
                <a:extLst>
                  <a:ext uri="{FF2B5EF4-FFF2-40B4-BE49-F238E27FC236}">
                    <a16:creationId xmlns:a14="http://schemas.microsoft.com/office/drawing/2010/main" xmlns="" xmlns:a16="http://schemas.microsoft.com/office/drawing/2014/main" id="{401D0232-8436-4B0A-8B23-69B8E040E8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4516" y="2058698"/>
                <a:ext cx="4237024" cy="506742"/>
              </a:xfrm>
              <a:prstGeom prst="rect">
                <a:avLst/>
              </a:prstGeom>
              <a:blipFill>
                <a:blip r:embed="rId3"/>
                <a:stretch>
                  <a:fillRect b="-241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FF9F797F-D0E9-4D48-B555-22E3DD5D5105}"/>
                  </a:ext>
                </a:extLst>
              </p:cNvPr>
              <p:cNvSpPr txBox="1"/>
              <p:nvPr/>
            </p:nvSpPr>
            <p:spPr>
              <a:xfrm>
                <a:off x="799241" y="3917862"/>
                <a:ext cx="3786499" cy="506742"/>
              </a:xfrm>
              <a:prstGeom prst="rect">
                <a:avLst/>
              </a:prstGeom>
              <a:solidFill>
                <a:schemeClr val="bg1">
                  <a:alpha val="56000"/>
                </a:schemeClr>
              </a:solidFill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pt-BR" sz="1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ru-RU" sz="1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pt-BR" sz="1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8+4</m:t>
                        </m:r>
                      </m:num>
                      <m:den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m:rPr>
                        <m:nor/>
                      </m:rPr>
                      <a:rPr lang="ru-RU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rPr>
                      <m:t>=&gt;</m:t>
                    </m:r>
                  </m:oMath>
                </a14:m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x=12∙1,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:4=4,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метра</a:t>
                </a:r>
              </a:p>
            </p:txBody>
          </p:sp>
        </mc:Choice>
        <mc:Fallback>
          <p:sp>
            <p:nvSpPr>
              <p:cNvPr id="15" name="TextBox 14">
                <a:extLst>
                  <a:ext uri="{FF2B5EF4-FFF2-40B4-BE49-F238E27FC236}">
                    <a16:creationId xmlns:a14="http://schemas.microsoft.com/office/drawing/2010/main" xmlns="" xmlns:a16="http://schemas.microsoft.com/office/drawing/2014/main" id="{FF9F797F-D0E9-4D48-B555-22E3DD5D51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241" y="3917862"/>
                <a:ext cx="3786499" cy="506742"/>
              </a:xfrm>
              <a:prstGeom prst="rect">
                <a:avLst/>
              </a:prstGeom>
              <a:blipFill>
                <a:blip r:embed="rId4"/>
                <a:stretch>
                  <a:fillRect b="-241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72DA49ED-A497-4D48-B906-35C8506E3915}"/>
                  </a:ext>
                </a:extLst>
              </p:cNvPr>
              <p:cNvSpPr txBox="1"/>
              <p:nvPr/>
            </p:nvSpPr>
            <p:spPr>
              <a:xfrm>
                <a:off x="6251184" y="3917862"/>
                <a:ext cx="4350356" cy="510653"/>
              </a:xfrm>
              <a:prstGeom prst="rect">
                <a:avLst/>
              </a:prstGeom>
              <a:solidFill>
                <a:schemeClr val="bg1">
                  <a:alpha val="56000"/>
                </a:schemeClr>
              </a:solidFill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pt-BR" sz="1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1800" b="0" i="1" smtClean="0">
                            <a:latin typeface="Cambria Math" panose="02040503050406030204" pitchFamily="18" charset="0"/>
                          </a:rPr>
                          <m:t>5,4</m:t>
                        </m:r>
                      </m:num>
                      <m:den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ru-RU" sz="18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pt-BR" sz="1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1800" b="0" i="1" smtClean="0">
                            <a:latin typeface="Cambria Math" panose="02040503050406030204" pitchFamily="18" charset="0"/>
                          </a:rPr>
                          <m:t>12</m:t>
                        </m:r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  <m:r>
                      <m:rPr>
                        <m:nor/>
                      </m:rPr>
                      <a:rPr lang="ru-RU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rPr>
                      <m:t>=&gt;</m:t>
                    </m:r>
                    <m:f>
                      <m:fPr>
                        <m:ctrlPr>
                          <a:rPr lang="pt-BR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pt-BR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i="1">
                            <a:latin typeface="Cambria Math" panose="02040503050406030204" pitchFamily="18" charset="0"/>
                          </a:rPr>
                          <m:t>12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  <m:r>
                      <m:rPr>
                        <m:nor/>
                      </m:rPr>
                      <a:rPr lang="ru-RU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rPr>
                      <m:t>=&gt;</m:t>
                    </m:r>
                  </m:oMath>
                </a14:m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3x=12+x</a:t>
                </a:r>
                <a:r>
                  <a:rPr lang="pt-BR" dirty="0"/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ru-RU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Calibri" panose="020F0502020204030204" pitchFamily="34" charset="0"/>
                      </a:rPr>
                      <m:t>=&gt;</m:t>
                    </m:r>
                  </m:oMath>
                </a14:m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x=6</a:t>
                </a:r>
              </a:p>
            </p:txBody>
          </p:sp>
        </mc:Choice>
        <mc:Fallback>
          <p:sp>
            <p:nvSpPr>
              <p:cNvPr id="16" name="TextBox 15">
                <a:extLst>
                  <a:ext uri="{FF2B5EF4-FFF2-40B4-BE49-F238E27FC236}">
                    <a16:creationId xmlns:a14="http://schemas.microsoft.com/office/drawing/2010/main" xmlns="" xmlns:a16="http://schemas.microsoft.com/office/drawing/2014/main" id="{72DA49ED-A497-4D48-B906-35C8506E39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1184" y="3917862"/>
                <a:ext cx="4350356" cy="510653"/>
              </a:xfrm>
              <a:prstGeom prst="rect">
                <a:avLst/>
              </a:prstGeom>
              <a:blipFill>
                <a:blip r:embed="rId5"/>
                <a:stretch>
                  <a:fillRect b="-241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8A9A980D-B93C-4987-8E42-45B249EADAED}"/>
              </a:ext>
            </a:extLst>
          </p:cNvPr>
          <p:cNvSpPr txBox="1"/>
          <p:nvPr/>
        </p:nvSpPr>
        <p:spPr>
          <a:xfrm>
            <a:off x="799241" y="2904378"/>
            <a:ext cx="9802298" cy="369332"/>
          </a:xfrm>
          <a:prstGeom prst="rect">
            <a:avLst/>
          </a:prstGeom>
          <a:solidFill>
            <a:schemeClr val="bg1">
              <a:alpha val="56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балла – составлена верная пропорция, 3 балла- пропорция верна- ошибка в вычислениях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EE0703CA-07EA-4FBE-9A3A-DFCEC834490B}"/>
              </a:ext>
            </a:extLst>
          </p:cNvPr>
          <p:cNvSpPr txBox="1"/>
          <p:nvPr/>
        </p:nvSpPr>
        <p:spPr>
          <a:xfrm>
            <a:off x="799241" y="4911358"/>
            <a:ext cx="9802298" cy="646331"/>
          </a:xfrm>
          <a:prstGeom prst="rect">
            <a:avLst/>
          </a:prstGeom>
          <a:solidFill>
            <a:schemeClr val="bg1">
              <a:alpha val="56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балла – составлена верная пропорция и выполнен чертеж, 4 балла- отсутствует чертеж, пропорция составлена верно, 3 балла- пропорция верна- ошибка в вычислениях</a:t>
            </a:r>
          </a:p>
        </p:txBody>
      </p:sp>
      <p:cxnSp>
        <p:nvCxnSpPr>
          <p:cNvPr id="21" name="Прямая соединительная линия 20">
            <a:extLst>
              <a:ext uri="{FF2B5EF4-FFF2-40B4-BE49-F238E27FC236}">
                <a16:creationId xmlns="" xmlns:a16="http://schemas.microsoft.com/office/drawing/2014/main" id="{27182C7C-079D-4540-83A8-966B062AC280}"/>
              </a:ext>
            </a:extLst>
          </p:cNvPr>
          <p:cNvCxnSpPr>
            <a:cxnSpLocks/>
          </p:cNvCxnSpPr>
          <p:nvPr/>
        </p:nvCxnSpPr>
        <p:spPr>
          <a:xfrm>
            <a:off x="5513901" y="3558936"/>
            <a:ext cx="0" cy="11230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6899395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38645DA-6433-4BBF-8C93-AEC42D38CEDD}"/>
              </a:ext>
            </a:extLst>
          </p:cNvPr>
          <p:cNvSpPr txBox="1"/>
          <p:nvPr/>
        </p:nvSpPr>
        <p:spPr>
          <a:xfrm>
            <a:off x="560458" y="3482349"/>
            <a:ext cx="7621144" cy="646331"/>
          </a:xfrm>
          <a:prstGeom prst="rect">
            <a:avLst/>
          </a:prstGeom>
          <a:solidFill>
            <a:schemeClr val="bg1">
              <a:alpha val="56000"/>
            </a:schemeClr>
          </a:solidFill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Если рост ребенка в 2 раза отличается от  роста взрослого, значит коэффициент подобия </a:t>
            </a:r>
            <a:r>
              <a:rPr lang="en-US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k=2</a:t>
            </a: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D78BC7AE-DDA4-41C7-ACA2-1E1A18A16E9F}"/>
                  </a:ext>
                </a:extLst>
              </p:cNvPr>
              <p:cNvSpPr txBox="1"/>
              <p:nvPr/>
            </p:nvSpPr>
            <p:spPr>
              <a:xfrm>
                <a:off x="4097612" y="1248860"/>
                <a:ext cx="5478823" cy="2084417"/>
              </a:xfrm>
              <a:prstGeom prst="rect">
                <a:avLst/>
              </a:prstGeom>
              <a:solidFill>
                <a:schemeClr val="bg1">
                  <a:alpha val="56000"/>
                </a:schemeClr>
              </a:solidFill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3200" b="1" i="1" smtClean="0">
                            <a:solidFill>
                              <a:srgbClr val="00206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b="1" i="1" smtClean="0">
                            <a:solidFill>
                              <a:srgbClr val="002060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𝒌</m:t>
                        </m:r>
                      </m:e>
                      <m:sup>
                        <m:r>
                          <a:rPr lang="en-US" sz="3200" b="1" i="1" smtClean="0">
                            <a:solidFill>
                              <a:srgbClr val="002060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3200" b="1" i="1" smtClean="0">
                        <a:solidFill>
                          <a:srgbClr val="002060"/>
                        </a:solidFill>
                        <a:effectLst/>
                        <a:latin typeface="Cambria Math" panose="02040503050406030204" pitchFamily="18" charset="0"/>
                      </a:rPr>
                      <m:t> </m:t>
                    </m:r>
                    <m:r>
                      <a:rPr lang="ru-RU" sz="3200" b="1" i="1" smtClean="0">
                        <a:solidFill>
                          <a:srgbClr val="002060"/>
                        </a:solidFill>
                        <a:effectLst/>
                        <a:latin typeface="Cambria Math" panose="02040503050406030204" pitchFamily="18" charset="0"/>
                      </a:rPr>
                      <m:t> </m:t>
                    </m:r>
                    <m:r>
                      <a:rPr lang="ru-RU" sz="3200" b="0" i="1" smtClean="0">
                        <a:solidFill>
                          <a:srgbClr val="002060"/>
                        </a:solidFill>
                        <a:effectLst/>
                        <a:latin typeface="Cambria Math" panose="02040503050406030204" pitchFamily="18" charset="0"/>
                      </a:rPr>
                      <m:t>равен соотношению</m:t>
                    </m:r>
                  </m:oMath>
                </a14:m>
                <a:r>
                  <a:rPr lang="ru-RU" sz="3200" i="1" dirty="0">
                    <a:solidFill>
                      <a:srgbClr val="002060"/>
                    </a:solidFill>
                    <a:effectLst/>
                    <a:latin typeface="Times New Roman" panose="02020603050405020304" pitchFamily="18" charset="0"/>
                  </a:rPr>
                  <a:t> площадей. </a:t>
                </a:r>
              </a:p>
              <a:p>
                <a:pPr>
                  <a:spcAft>
                    <a:spcPts val="0"/>
                  </a:spcAft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3200" b="1" i="1" smtClean="0">
                            <a:solidFill>
                              <a:srgbClr val="00206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b="1" i="1" smtClean="0">
                            <a:solidFill>
                              <a:srgbClr val="002060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𝒌</m:t>
                        </m:r>
                      </m:e>
                      <m:sup>
                        <m:r>
                          <a:rPr lang="ru-RU" sz="3200" b="1" i="1" smtClean="0">
                            <a:solidFill>
                              <a:srgbClr val="002060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𝟑</m:t>
                        </m:r>
                      </m:sup>
                    </m:sSup>
                    <m:r>
                      <a:rPr lang="en-US" sz="3200" b="1" i="1" smtClean="0">
                        <a:solidFill>
                          <a:srgbClr val="002060"/>
                        </a:solidFill>
                        <a:effectLst/>
                        <a:latin typeface="Cambria Math" panose="02040503050406030204" pitchFamily="18" charset="0"/>
                      </a:rPr>
                      <m:t> </m:t>
                    </m:r>
                    <m:r>
                      <a:rPr lang="ru-RU" sz="3200" b="1" i="1" smtClean="0">
                        <a:solidFill>
                          <a:srgbClr val="002060"/>
                        </a:solidFill>
                        <a:effectLst/>
                        <a:latin typeface="Cambria Math" panose="02040503050406030204" pitchFamily="18" charset="0"/>
                      </a:rPr>
                      <m:t> </m:t>
                    </m:r>
                    <m:r>
                      <a:rPr lang="ru-RU" sz="3200" b="0" i="1" smtClean="0">
                        <a:solidFill>
                          <a:srgbClr val="002060"/>
                        </a:solidFill>
                        <a:effectLst/>
                        <a:latin typeface="Cambria Math" panose="02040503050406030204" pitchFamily="18" charset="0"/>
                      </a:rPr>
                      <m:t>равен соотношению</m:t>
                    </m:r>
                  </m:oMath>
                </a14:m>
                <a:r>
                  <a:rPr lang="ru-RU" sz="3200" i="1" dirty="0">
                    <a:solidFill>
                      <a:srgbClr val="002060"/>
                    </a:solidFill>
                    <a:effectLst/>
                    <a:latin typeface="Times New Roman" panose="02020603050405020304" pitchFamily="18" charset="0"/>
                  </a:rPr>
                  <a:t> </a:t>
                </a:r>
                <a:r>
                  <a:rPr lang="ru-RU" sz="3200" i="1" dirty="0">
                    <a:solidFill>
                      <a:srgbClr val="002060"/>
                    </a:solidFill>
                    <a:latin typeface="Times New Roman" panose="02020603050405020304" pitchFamily="18" charset="0"/>
                  </a:rPr>
                  <a:t>объемов</a:t>
                </a:r>
                <a:r>
                  <a:rPr lang="ru-RU" sz="3200" i="1" dirty="0">
                    <a:solidFill>
                      <a:srgbClr val="002060"/>
                    </a:solidFill>
                    <a:effectLst/>
                    <a:latin typeface="Times New Roman" panose="02020603050405020304" pitchFamily="18" charset="0"/>
                  </a:rPr>
                  <a:t>.</a:t>
                </a:r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4="http://schemas.microsoft.com/office/drawing/2010/main" xmlns="" xmlns:a16="http://schemas.microsoft.com/office/drawing/2014/main" id="{D78BC7AE-DDA4-41C7-ACA2-1E1A18A16E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7612" y="1248860"/>
                <a:ext cx="5478823" cy="2084417"/>
              </a:xfrm>
              <a:prstGeom prst="rect">
                <a:avLst/>
              </a:prstGeom>
              <a:blipFill>
                <a:blip r:embed="rId2"/>
                <a:stretch>
                  <a:fillRect l="-2781" b="-848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6128A720-EBBF-46AB-8777-287A9406AFC7}"/>
              </a:ext>
            </a:extLst>
          </p:cNvPr>
          <p:cNvSpPr txBox="1"/>
          <p:nvPr/>
        </p:nvSpPr>
        <p:spPr>
          <a:xfrm>
            <a:off x="444559" y="335957"/>
            <a:ext cx="11302882" cy="646331"/>
          </a:xfrm>
          <a:prstGeom prst="rect">
            <a:avLst/>
          </a:prstGeom>
          <a:solidFill>
            <a:schemeClr val="bg1">
              <a:alpha val="56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ПОДОБИЕ В МЕДИЦИНЕ 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="" xmlns:a16="http://schemas.microsoft.com/office/drawing/2014/main" id="{A0740C53-79FB-4235-8668-99962817339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073" t="3208" r="1239" b="752"/>
          <a:stretch/>
        </p:blipFill>
        <p:spPr bwMode="auto">
          <a:xfrm>
            <a:off x="9702925" y="1200953"/>
            <a:ext cx="2014429" cy="565704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="" xmlns:a16="http://schemas.microsoft.com/office/drawing/2014/main" id="{889CE148-0E21-47A2-858A-F6E4385ECD4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173" t="38296" r="72352" b="1253"/>
          <a:stretch/>
        </p:blipFill>
        <p:spPr bwMode="auto">
          <a:xfrm>
            <a:off x="8393902" y="3482349"/>
            <a:ext cx="1182533" cy="331659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>
            <a:extLst>
              <a:ext uri="{FF2B5EF4-FFF2-40B4-BE49-F238E27FC236}">
                <a16:creationId xmlns="" xmlns:a16="http://schemas.microsoft.com/office/drawing/2014/main" id="{B33B1189-CB2F-4797-9964-D5D7407DFB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150" y="1167855"/>
            <a:ext cx="3358972" cy="197665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="" xmlns:a14="http://schemas.microsoft.com/office/drawing/2010/main"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562D0613-8B96-423B-9856-A08E8FAC5F83}"/>
                  </a:ext>
                </a:extLst>
              </p:cNvPr>
              <p:cNvSpPr txBox="1"/>
              <p:nvPr/>
            </p:nvSpPr>
            <p:spPr>
              <a:xfrm>
                <a:off x="560457" y="4314247"/>
                <a:ext cx="7621145" cy="2025491"/>
              </a:xfrm>
              <a:prstGeom prst="rect">
                <a:avLst/>
              </a:prstGeom>
              <a:solidFill>
                <a:schemeClr val="bg1">
                  <a:alpha val="56000"/>
                </a:schemeClr>
              </a:solidFill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p>
                      <m:sSupPr>
                        <m:ctrlPr>
                          <a:rPr lang="ru-RU" sz="7200" b="1" i="1" smtClean="0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7200" b="1" i="1" smtClean="0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𝒌</m:t>
                        </m:r>
                      </m:e>
                      <m:sup>
                        <m:r>
                          <a:rPr lang="ru-RU" sz="7200" b="1" i="1" smtClean="0">
                            <a:solidFill>
                              <a:srgbClr val="0070C0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𝟑</m:t>
                        </m:r>
                      </m:sup>
                    </m:sSup>
                    <m:r>
                      <a:rPr lang="en-US" sz="7200" b="1" i="1" smtClean="0">
                        <a:solidFill>
                          <a:srgbClr val="0070C0"/>
                        </a:solidFill>
                        <a:effectLst/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ru-RU" sz="7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7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ru-RU" sz="7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en-US" sz="7200" dirty="0">
                    <a:solidFill>
                      <a:srgbClr val="0070C0"/>
                    </a:solidFill>
                  </a:rPr>
                  <a:t>=</a:t>
                </a:r>
                <a:r>
                  <a:rPr lang="en-US" sz="7200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 </a:t>
                </a:r>
                <a:endParaRPr lang="ru-RU" sz="72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/>
                <a:r>
                  <a:rPr lang="ru-RU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.е. объем ребенка и взрослого отличается в 8 раз, значит и дозировка лекарств отличается в 8 раз</a:t>
                </a:r>
                <a:r>
                  <a:rPr lang="en-US" sz="2400" dirty="0">
                    <a:solidFill>
                      <a:srgbClr val="0070C0"/>
                    </a:solidFill>
                  </a:rPr>
                  <a:t> </a:t>
                </a:r>
                <a:endParaRPr lang="ru-RU" sz="1400" dirty="0"/>
              </a:p>
            </p:txBody>
          </p:sp>
        </mc:Choice>
        <mc:Fallback>
          <p:sp>
            <p:nvSpPr>
              <p:cNvPr id="13" name="TextBox 12">
                <a:extLst>
                  <a:ext uri="{FF2B5EF4-FFF2-40B4-BE49-F238E27FC236}">
                    <a16:creationId xmlns:a14="http://schemas.microsoft.com/office/drawing/2010/main" xmlns="" xmlns:a16="http://schemas.microsoft.com/office/drawing/2014/main" id="{562D0613-8B96-423B-9856-A08E8FAC5F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57" y="4314247"/>
                <a:ext cx="7621145" cy="2025491"/>
              </a:xfrm>
              <a:prstGeom prst="rect">
                <a:avLst/>
              </a:prstGeom>
              <a:blipFill>
                <a:blip r:embed="rId5"/>
                <a:stretch>
                  <a:fillRect l="-1680" t="-11145" r="-1200" b="-572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="" xmlns:p14="http://schemas.microsoft.com/office/powerpoint/2010/main" val="32180312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>
            <a:extLst>
              <a:ext uri="{FF2B5EF4-FFF2-40B4-BE49-F238E27FC236}">
                <a16:creationId xmlns="" xmlns:a16="http://schemas.microsoft.com/office/drawing/2014/main" id="{3EB760B9-DDE0-4AAB-8D60-1CAEDB5B2941}"/>
              </a:ext>
            </a:extLst>
          </p:cNvPr>
          <p:cNvSpPr txBox="1">
            <a:spLocks/>
          </p:cNvSpPr>
          <p:nvPr/>
        </p:nvSpPr>
        <p:spPr>
          <a:xfrm>
            <a:off x="715020" y="1024403"/>
            <a:ext cx="10993999" cy="5362648"/>
          </a:xfrm>
          <a:prstGeom prst="rect">
            <a:avLst/>
          </a:prstGeom>
          <a:solidFill>
            <a:schemeClr val="bg1">
              <a:alpha val="56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6128A720-EBBF-46AB-8777-287A9406AFC7}"/>
              </a:ext>
            </a:extLst>
          </p:cNvPr>
          <p:cNvSpPr txBox="1"/>
          <p:nvPr/>
        </p:nvSpPr>
        <p:spPr>
          <a:xfrm>
            <a:off x="715020" y="299072"/>
            <a:ext cx="10994000" cy="646331"/>
          </a:xfrm>
          <a:prstGeom prst="rect">
            <a:avLst/>
          </a:prstGeom>
          <a:solidFill>
            <a:schemeClr val="bg1">
              <a:alpha val="56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ПОДОБИЕ В ЖИВОТНОВОДСТВЕ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="" xmlns:a16="http://schemas.microsoft.com/office/drawing/2014/main" id="{384598F1-E4EE-4701-91F1-A70B890D15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529" y="1254115"/>
            <a:ext cx="4186990" cy="27065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="" xmlns:a16="http://schemas.microsoft.com/office/drawing/2014/main" id="{1CE611ED-3629-45E6-BF45-074E31CAD3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1" t="15958" r="952" b="9723"/>
          <a:stretch/>
        </p:blipFill>
        <p:spPr bwMode="auto">
          <a:xfrm>
            <a:off x="6338924" y="1254115"/>
            <a:ext cx="4860528" cy="270658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="" xmlns:a14="http://schemas.microsoft.com/office/drawing/2010/main"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4CBC552E-C68A-4E84-A676-28581B744B8D}"/>
                  </a:ext>
                </a:extLst>
              </p:cNvPr>
              <p:cNvSpPr txBox="1"/>
              <p:nvPr/>
            </p:nvSpPr>
            <p:spPr>
              <a:xfrm>
                <a:off x="1072529" y="4190416"/>
                <a:ext cx="10126923" cy="194732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ru-RU" sz="24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Количество корма требующееся  животным рассчитывается в зависимости от выделяемого ими тепла, а для этого необходимо знать площади поверхности животного. Зная площадь поверхности взрослой особи, через коэффициент подобия определяют площадь поверхности его детеныша, т.к. площади соотносятся, как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b="1" i="1" smtClean="0">
                            <a:solidFill>
                              <a:srgbClr val="00206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𝒌</m:t>
                        </m:r>
                      </m:e>
                      <m:sup>
                        <m:r>
                          <a:rPr lang="en-US" sz="2400" b="1" i="1" smtClean="0">
                            <a:solidFill>
                              <a:srgbClr val="002060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400" b="1" i="1" smtClean="0">
                        <a:solidFill>
                          <a:srgbClr val="002060"/>
                        </a:solidFill>
                        <a:effectLst/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sz="2400" b="1" i="1" dirty="0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k</a:t>
                </a:r>
                <a:r>
                  <a:rPr lang="ru-RU" sz="2400" b="1" i="1" dirty="0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- коэффициент подобия)</a:t>
                </a:r>
                <a:endPara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TextBox 10">
                <a:extLst>
                  <a:ext uri="{FF2B5EF4-FFF2-40B4-BE49-F238E27FC236}">
                    <a16:creationId xmlns:a14="http://schemas.microsoft.com/office/drawing/2010/main" xmlns="" xmlns:a16="http://schemas.microsoft.com/office/drawing/2014/main" id="{4CBC552E-C68A-4E84-A676-28581B744B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2529" y="4190416"/>
                <a:ext cx="10126923" cy="1947328"/>
              </a:xfrm>
              <a:prstGeom prst="rect">
                <a:avLst/>
              </a:prstGeom>
              <a:blipFill>
                <a:blip r:embed="rId4"/>
                <a:stretch>
                  <a:fillRect l="-963" t="-2500" r="-903" b="-625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="" xmlns:p14="http://schemas.microsoft.com/office/powerpoint/2010/main" val="28005157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="" xmlns:a16="http://schemas.microsoft.com/office/drawing/2014/main" id="{558D3CC0-75AE-4E1F-8913-0A61910F7017}"/>
              </a:ext>
            </a:extLst>
          </p:cNvPr>
          <p:cNvSpPr txBox="1">
            <a:spLocks/>
          </p:cNvSpPr>
          <p:nvPr/>
        </p:nvSpPr>
        <p:spPr>
          <a:xfrm>
            <a:off x="309999" y="5556188"/>
            <a:ext cx="3704250" cy="1354137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Фалес из Милета</a:t>
            </a:r>
          </a:p>
        </p:txBody>
      </p:sp>
      <p:pic>
        <p:nvPicPr>
          <p:cNvPr id="5" name="Объект 3" descr="hello_html_m7979d98e.png">
            <a:extLst>
              <a:ext uri="{FF2B5EF4-FFF2-40B4-BE49-F238E27FC236}">
                <a16:creationId xmlns="" xmlns:a16="http://schemas.microsoft.com/office/drawing/2014/main" id="{9965EBD0-ECE6-48C6-B876-7EF6A0E85286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6037" y="2097529"/>
            <a:ext cx="2952750" cy="3311525"/>
          </a:xfrm>
          <a:prstGeom prst="rect">
            <a:avLst/>
          </a:prstGeom>
        </p:spPr>
      </p:pic>
      <p:pic>
        <p:nvPicPr>
          <p:cNvPr id="6" name="Рисунок 4" descr="hello_html_14aeee7f.jpg">
            <a:extLst>
              <a:ext uri="{FF2B5EF4-FFF2-40B4-BE49-F238E27FC236}">
                <a16:creationId xmlns="" xmlns:a16="http://schemas.microsoft.com/office/drawing/2014/main" id="{F617AA65-57DF-4028-9C53-D843116BA8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7578" y="2623962"/>
            <a:ext cx="7618385" cy="3311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5">
            <a:extLst>
              <a:ext uri="{FF2B5EF4-FFF2-40B4-BE49-F238E27FC236}">
                <a16:creationId xmlns="" xmlns:a16="http://schemas.microsoft.com/office/drawing/2014/main" id="{5AA2CEDC-9E94-4900-A7C1-5238873D05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3340" y="398001"/>
            <a:ext cx="10873568" cy="1446550"/>
          </a:xfrm>
          <a:prstGeom prst="rect">
            <a:avLst/>
          </a:prstGeom>
          <a:solidFill>
            <a:schemeClr val="bg1">
              <a:alpha val="56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«Когда тень от моего посоха равна самому посоху, тень от пирамиды равна  …  .»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57821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3894DF40-1022-4F42-97B0-A68C6B7E032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288" t="8021" r="4136" b="8370"/>
          <a:stretch/>
        </p:blipFill>
        <p:spPr bwMode="auto">
          <a:xfrm>
            <a:off x="171881" y="1258159"/>
            <a:ext cx="3414056" cy="21767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38645DA-6433-4BBF-8C93-AEC42D38CEDD}"/>
              </a:ext>
            </a:extLst>
          </p:cNvPr>
          <p:cNvSpPr txBox="1"/>
          <p:nvPr/>
        </p:nvSpPr>
        <p:spPr>
          <a:xfrm>
            <a:off x="171881" y="3502719"/>
            <a:ext cx="3414056" cy="2893100"/>
          </a:xfrm>
          <a:prstGeom prst="rect">
            <a:avLst/>
          </a:prstGeom>
          <a:solidFill>
            <a:schemeClr val="bg1">
              <a:alpha val="56000"/>
            </a:schemeClr>
          </a:solidFill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b="1" i="1" u="sng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Размеры </a:t>
            </a:r>
            <a:r>
              <a:rPr lang="ru-RU" sz="1600" b="1" i="1" u="sng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черепа</a:t>
            </a:r>
          </a:p>
          <a:p>
            <a:pPr algn="ctr">
              <a:spcAft>
                <a:spcPts val="0"/>
              </a:spcAft>
            </a:pPr>
            <a:r>
              <a:rPr lang="ru-RU" sz="1600" b="1" i="1" u="sng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гигантопитека</a:t>
            </a:r>
            <a:r>
              <a:rPr lang="ru-RU" sz="1600" b="1" i="1" u="sng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:</a:t>
            </a:r>
            <a:endParaRPr lang="ru-RU" sz="1600" b="1" i="1" u="sng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ru-RU" sz="16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Ширина: 30 см</a:t>
            </a:r>
          </a:p>
          <a:p>
            <a:pPr>
              <a:spcAft>
                <a:spcPts val="0"/>
              </a:spcAft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Высота: 58 см</a:t>
            </a:r>
          </a:p>
          <a:p>
            <a:pPr algn="ctr">
              <a:spcAft>
                <a:spcPts val="0"/>
              </a:spcAft>
            </a:pPr>
            <a:r>
              <a:rPr lang="ru-RU" sz="1600" b="1" i="1" u="sng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Размеры черепа человек:</a:t>
            </a:r>
          </a:p>
          <a:p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Длина: 15-18 см</a:t>
            </a:r>
          </a:p>
          <a:p>
            <a:pPr>
              <a:spcAft>
                <a:spcPts val="0"/>
              </a:spcAft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Ширина: 12-15 см</a:t>
            </a:r>
          </a:p>
          <a:p>
            <a:pPr>
              <a:spcAft>
                <a:spcPts val="0"/>
              </a:spcAft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Средний рост человека: 175 см</a:t>
            </a:r>
          </a:p>
          <a:p>
            <a:pPr>
              <a:spcAft>
                <a:spcPts val="0"/>
              </a:spcAft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Средний вес: 75 кг</a:t>
            </a:r>
          </a:p>
          <a:p>
            <a:pPr algn="ctr">
              <a:spcAft>
                <a:spcPts val="0"/>
              </a:spcAft>
            </a:pPr>
            <a:endParaRPr lang="ru-RU" b="1" i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>
              <a:spcAft>
                <a:spcPts val="0"/>
              </a:spcAft>
            </a:pPr>
            <a:endParaRPr lang="ru-RU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1028" name="Picture 4">
            <a:extLst>
              <a:ext uri="{FF2B5EF4-FFF2-40B4-BE49-F238E27FC236}">
                <a16:creationId xmlns="" xmlns:a16="http://schemas.microsoft.com/office/drawing/2014/main" id="{9040064A-B952-414D-89E3-08E5912E3D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4956" y="1258160"/>
            <a:ext cx="4649817" cy="51376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=""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D78BC7AE-DDA4-41C7-ACA2-1E1A18A16E9F}"/>
                  </a:ext>
                </a:extLst>
              </p:cNvPr>
              <p:cNvSpPr txBox="1"/>
              <p:nvPr/>
            </p:nvSpPr>
            <p:spPr>
              <a:xfrm>
                <a:off x="3662157" y="1258159"/>
                <a:ext cx="3526578" cy="3662477"/>
              </a:xfrm>
              <a:prstGeom prst="rect">
                <a:avLst/>
              </a:prstGeom>
              <a:solidFill>
                <a:schemeClr val="bg1">
                  <a:alpha val="56000"/>
                </a:schemeClr>
              </a:solidFill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ru-RU" b="1" u="sng" dirty="0">
                    <a:solidFill>
                      <a:srgbClr val="00206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Расчет коэффициента подобия</a:t>
                </a:r>
                <a:r>
                  <a:rPr lang="en-US" b="1" u="sng" dirty="0">
                    <a:solidFill>
                      <a:srgbClr val="00206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:r>
                  <a:rPr lang="ru-RU" b="1" u="sng" dirty="0">
                    <a:solidFill>
                      <a:srgbClr val="00206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определяется по соотношению ширины черепов </a:t>
                </a:r>
                <a:r>
                  <a:rPr lang="ru-RU" b="1" u="sng" dirty="0" err="1">
                    <a:solidFill>
                      <a:srgbClr val="00206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гигантопитета</a:t>
                </a:r>
                <a:r>
                  <a:rPr lang="ru-RU" b="1" u="sng" dirty="0">
                    <a:solidFill>
                      <a:srgbClr val="00206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 и человека:</a:t>
                </a:r>
              </a:p>
              <a:p>
                <a:pPr algn="ctr">
                  <a:spcAft>
                    <a:spcPts val="0"/>
                  </a:spcAft>
                </a:pPr>
                <a:r>
                  <a:rPr lang="en-US" sz="3200" b="1" i="1" dirty="0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k=</a:t>
                </a:r>
                <a:r>
                  <a:rPr lang="pt-BR" sz="32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pt-BR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30</m:t>
                        </m:r>
                      </m:num>
                      <m:den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15</m:t>
                        </m:r>
                      </m:den>
                    </m:f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=2</m:t>
                    </m:r>
                  </m:oMath>
                </a14:m>
                <a:endParaRPr lang="ru-RU" sz="3200" b="1" i="1" dirty="0">
                  <a:solidFill>
                    <a:srgbClr val="00206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</a:endParaRPr>
              </a:p>
              <a:p>
                <a:pPr algn="ctr">
                  <a:spcAft>
                    <a:spcPts val="0"/>
                  </a:spcAft>
                </a:pPr>
                <a:endParaRPr lang="ru-RU" b="1" i="1" dirty="0">
                  <a:solidFill>
                    <a:srgbClr val="002060"/>
                  </a:solidFill>
                  <a:latin typeface="Times New Roman" panose="02020603050405020304" pitchFamily="18" charset="0"/>
                  <a:ea typeface="Calibri" panose="020F0502020204030204" pitchFamily="34" charset="0"/>
                </a:endParaRPr>
              </a:p>
              <a:p>
                <a:pPr algn="ctr">
                  <a:spcAft>
                    <a:spcPts val="0"/>
                  </a:spcAft>
                </a:pPr>
                <a:r>
                  <a:rPr lang="ru-RU" sz="2400" b="1" i="1" dirty="0">
                    <a:solidFill>
                      <a:srgbClr val="00206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Рост </a:t>
                </a:r>
                <a:r>
                  <a:rPr lang="ru-RU" sz="2400" b="1" i="1" dirty="0" err="1">
                    <a:solidFill>
                      <a:srgbClr val="00206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гигантопитета</a:t>
                </a:r>
                <a:r>
                  <a:rPr lang="ru-RU" sz="2400" b="1" i="1" dirty="0">
                    <a:solidFill>
                      <a:srgbClr val="00206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:</a:t>
                </a:r>
              </a:p>
              <a:p>
                <a:pPr algn="ctr">
                  <a:spcAft>
                    <a:spcPts val="0"/>
                  </a:spcAft>
                </a:pPr>
                <a:r>
                  <a:rPr lang="ru-RU" sz="2400" b="1" i="1" dirty="0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175∙2=350см=3,5м</a:t>
                </a:r>
              </a:p>
              <a:p>
                <a:pPr algn="ctr">
                  <a:spcAft>
                    <a:spcPts val="0"/>
                  </a:spcAft>
                </a:pPr>
                <a:r>
                  <a:rPr lang="ru-RU" sz="2400" b="1" i="1" dirty="0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Вес </a:t>
                </a:r>
                <a:r>
                  <a:rPr lang="ru-RU" sz="2400" b="1" i="1" dirty="0" err="1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гигантопитета</a:t>
                </a:r>
                <a:r>
                  <a:rPr lang="ru-RU" sz="2400" b="1" i="1" dirty="0">
                    <a:solidFill>
                      <a:srgbClr val="00206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:</a:t>
                </a:r>
              </a:p>
              <a:p>
                <a:pPr algn="ctr">
                  <a:spcAft>
                    <a:spcPts val="0"/>
                  </a:spcAft>
                </a:pPr>
                <a:r>
                  <a:rPr lang="ru-RU" sz="2400" b="1" i="1" dirty="0">
                    <a:solidFill>
                      <a:srgbClr val="00206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75∙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b="1" i="1" smtClean="0">
                            <a:solidFill>
                              <a:srgbClr val="00206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 b="1" i="1" smtClean="0">
                            <a:solidFill>
                              <a:srgbClr val="002060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ru-RU" sz="2400" b="1" i="1" smtClean="0">
                            <a:solidFill>
                              <a:srgbClr val="002060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ru-RU" sz="2400" b="1" i="1" dirty="0">
                    <a:solidFill>
                      <a:srgbClr val="00206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</a:rPr>
                  <a:t>=600 кг</a:t>
                </a:r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4="http://schemas.microsoft.com/office/drawing/2010/main" xmlns="" xmlns:a16="http://schemas.microsoft.com/office/drawing/2014/main" id="{D78BC7AE-DDA4-41C7-ACA2-1E1A18A16E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2157" y="1258159"/>
                <a:ext cx="3526578" cy="3662477"/>
              </a:xfrm>
              <a:prstGeom prst="rect">
                <a:avLst/>
              </a:prstGeom>
              <a:blipFill>
                <a:blip r:embed="rId4"/>
                <a:stretch>
                  <a:fillRect t="-832" r="-346" b="-28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6128A720-EBBF-46AB-8777-287A9406AFC7}"/>
              </a:ext>
            </a:extLst>
          </p:cNvPr>
          <p:cNvSpPr txBox="1"/>
          <p:nvPr/>
        </p:nvSpPr>
        <p:spPr>
          <a:xfrm>
            <a:off x="350635" y="299072"/>
            <a:ext cx="11564138" cy="646331"/>
          </a:xfrm>
          <a:prstGeom prst="rect">
            <a:avLst/>
          </a:prstGeom>
          <a:solidFill>
            <a:schemeClr val="bg1">
              <a:alpha val="56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ПОДОБИЕ В ПАЛЕОНТОЛОГИИ </a:t>
            </a:r>
          </a:p>
        </p:txBody>
      </p:sp>
    </p:spTree>
    <p:extLst>
      <p:ext uri="{BB962C8B-B14F-4D97-AF65-F5344CB8AC3E}">
        <p14:creationId xmlns="" xmlns:p14="http://schemas.microsoft.com/office/powerpoint/2010/main" val="10624915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762BA16D-DE92-4C73-A7E6-647E77E3A563}"/>
              </a:ext>
            </a:extLst>
          </p:cNvPr>
          <p:cNvSpPr txBox="1"/>
          <p:nvPr/>
        </p:nvSpPr>
        <p:spPr>
          <a:xfrm>
            <a:off x="1051904" y="687518"/>
            <a:ext cx="10622165" cy="4893647"/>
          </a:xfrm>
          <a:prstGeom prst="rect">
            <a:avLst/>
          </a:prstGeom>
          <a:solidFill>
            <a:schemeClr val="bg1">
              <a:alpha val="56000"/>
            </a:schemeClr>
          </a:solidFill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ДОМАШНЕЕ ЗАДАНИЕ</a:t>
            </a:r>
          </a:p>
          <a:p>
            <a:pPr algn="ctr">
              <a:spcAft>
                <a:spcPts val="0"/>
              </a:spcAft>
            </a:pP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Обязательное задание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arenR"/>
            </a:pPr>
            <a:r>
              <a:rPr lang="ru-RU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Выполнить задание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Применение признаков подобия. Задач»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по ссылке на сайт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hlinkClick r:id="rId2"/>
              </a:rPr>
              <a:t>https://teachkostruv0va.wixsite.com/kostrukovami/page2</a:t>
            </a:r>
            <a:endParaRPr lang="en-US" sz="24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arenR"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</a:t>
            </a:r>
            <a:r>
              <a:rPr lang="ru-RU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адание из учебника № 581, 583</a:t>
            </a:r>
          </a:p>
          <a:p>
            <a:pPr lvl="0">
              <a:spcAft>
                <a:spcPts val="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                         </a:t>
            </a:r>
            <a:r>
              <a:rPr lang="ru-RU" sz="2400" b="1" i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Задание на дополнительную отметку</a:t>
            </a:r>
          </a:p>
          <a:p>
            <a:pPr lvl="0" algn="just">
              <a:spcAft>
                <a:spcPts val="0"/>
              </a:spcAft>
            </a:pPr>
            <a:r>
              <a:rPr lang="ru-RU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1) Подготовить индивидуальный проект. Измерив высоту недосягаемого объекта(дерева или дома) одним из рассмотренных на уроке способом.</a:t>
            </a:r>
          </a:p>
          <a:p>
            <a:pPr lvl="0" algn="just">
              <a:spcAft>
                <a:spcPts val="0"/>
              </a:spcAft>
            </a:pPr>
            <a:r>
              <a:rPr lang="ru-RU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Требования к выполнению проекта: Проект выполняется в электронном виде в текстовом документе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Название выбранного способа измерения высоты объекта и его краткое описание.  Фотография изменений. </a:t>
            </a:r>
            <a:r>
              <a:rPr lang="ru-RU" sz="24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Оформление расчетов по рассмотренному на уроке алгоритму</a:t>
            </a:r>
          </a:p>
          <a:p>
            <a:pPr lvl="0" algn="just">
              <a:spcAft>
                <a:spcPts val="0"/>
              </a:spcAft>
            </a:pPr>
            <a:endParaRPr lang="ru-RU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76706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BF7E9CCA-8D0B-4EA9-B8DC-DF173CCF6E4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913" t="24161" r="46147" b="8171"/>
          <a:stretch/>
        </p:blipFill>
        <p:spPr>
          <a:xfrm>
            <a:off x="3421552" y="233756"/>
            <a:ext cx="4464289" cy="655085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759767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="" xmlns:a16="http://schemas.microsoft.com/office/drawing/2014/main" id="{558D3CC0-75AE-4E1F-8913-0A61910F7017}"/>
              </a:ext>
            </a:extLst>
          </p:cNvPr>
          <p:cNvSpPr txBox="1">
            <a:spLocks/>
          </p:cNvSpPr>
          <p:nvPr/>
        </p:nvSpPr>
        <p:spPr>
          <a:xfrm>
            <a:off x="309999" y="5556188"/>
            <a:ext cx="3704250" cy="1354137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Фалес из Милета</a:t>
            </a:r>
          </a:p>
        </p:txBody>
      </p:sp>
      <p:pic>
        <p:nvPicPr>
          <p:cNvPr id="5" name="Объект 3" descr="hello_html_m7979d98e.png">
            <a:extLst>
              <a:ext uri="{FF2B5EF4-FFF2-40B4-BE49-F238E27FC236}">
                <a16:creationId xmlns="" xmlns:a16="http://schemas.microsoft.com/office/drawing/2014/main" id="{9965EBD0-ECE6-48C6-B876-7EF6A0E85286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6037" y="2097529"/>
            <a:ext cx="2952750" cy="3311525"/>
          </a:xfrm>
          <a:prstGeom prst="rect">
            <a:avLst/>
          </a:prstGeom>
        </p:spPr>
      </p:pic>
      <p:pic>
        <p:nvPicPr>
          <p:cNvPr id="6" name="Рисунок 4" descr="hello_html_14aeee7f.jpg">
            <a:extLst>
              <a:ext uri="{FF2B5EF4-FFF2-40B4-BE49-F238E27FC236}">
                <a16:creationId xmlns="" xmlns:a16="http://schemas.microsoft.com/office/drawing/2014/main" id="{F617AA65-57DF-4028-9C53-D843116BA8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7578" y="2623962"/>
            <a:ext cx="7618385" cy="3311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5">
            <a:extLst>
              <a:ext uri="{FF2B5EF4-FFF2-40B4-BE49-F238E27FC236}">
                <a16:creationId xmlns="" xmlns:a16="http://schemas.microsoft.com/office/drawing/2014/main" id="{5AA2CEDC-9E94-4900-A7C1-5238873D05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3340" y="398001"/>
            <a:ext cx="10873568" cy="1446550"/>
          </a:xfrm>
          <a:prstGeom prst="rect">
            <a:avLst/>
          </a:prstGeom>
          <a:solidFill>
            <a:schemeClr val="bg1">
              <a:alpha val="56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«Когда тень от моего посоха равна самому посоху, тень от пирамиды равна высоте пирамиды»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155510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5">
            <a:extLst>
              <a:ext uri="{FF2B5EF4-FFF2-40B4-BE49-F238E27FC236}">
                <a16:creationId xmlns="" xmlns:a16="http://schemas.microsoft.com/office/drawing/2014/main" id="{08D09125-61B9-479A-90D9-B138569B65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539" y="1499241"/>
            <a:ext cx="10800922" cy="3797963"/>
          </a:xfrm>
          <a:prstGeom prst="rect">
            <a:avLst/>
          </a:prstGeom>
          <a:solidFill>
            <a:schemeClr val="bg1">
              <a:alpha val="56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algn="just">
              <a:spcAft>
                <a:spcPts val="0"/>
              </a:spcAft>
              <a:buNone/>
            </a:pPr>
            <a:r>
              <a:rPr lang="ru-RU" altLang="ru-RU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 </a:t>
            </a:r>
            <a:r>
              <a:rPr lang="ru-RU" sz="36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Практические приложения подобия треугольников</a:t>
            </a:r>
            <a:r>
              <a:rPr lang="ru-RU" altLang="ru-RU" sz="44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44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spcAft>
                <a:spcPts val="0"/>
              </a:spcAft>
              <a:buNone/>
            </a:pPr>
            <a:r>
              <a:rPr lang="ru-RU" altLang="ru-RU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урока: </a:t>
            </a:r>
            <a:r>
              <a:rPr lang="ru-RU" sz="40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научится применять признаки подобия треугольников при решении задач практической направленности.</a:t>
            </a:r>
            <a:endParaRPr lang="ru-RU" altLang="ru-RU" sz="4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spcAft>
                <a:spcPts val="0"/>
              </a:spcAft>
              <a:buNone/>
            </a:pPr>
            <a:endParaRPr lang="ru-RU" altLang="ru-RU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830007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>
            <a:extLst>
              <a:ext uri="{FF2B5EF4-FFF2-40B4-BE49-F238E27FC236}">
                <a16:creationId xmlns="" xmlns:a16="http://schemas.microsoft.com/office/drawing/2014/main" id="{AAB59F98-D735-4DE9-9841-A1BD67697B6C}"/>
              </a:ext>
            </a:extLst>
          </p:cNvPr>
          <p:cNvSpPr txBox="1">
            <a:spLocks/>
          </p:cNvSpPr>
          <p:nvPr/>
        </p:nvSpPr>
        <p:spPr>
          <a:xfrm>
            <a:off x="677786" y="154718"/>
            <a:ext cx="10809444" cy="6019800"/>
          </a:xfrm>
          <a:prstGeom prst="rect">
            <a:avLst/>
          </a:prstGeom>
          <a:solidFill>
            <a:schemeClr val="bg1">
              <a:alpha val="56000"/>
            </a:schemeClr>
          </a:solidFill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>
              <a:lnSpc>
                <a:spcPct val="150000"/>
              </a:lnSpc>
              <a:buNone/>
            </a:pPr>
            <a:r>
              <a:rPr lang="ru-RU" sz="24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называются пары геометрических фигур представленные на слайде? 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itchFamily="18" charset="0"/>
            </a:endParaRPr>
          </a:p>
          <a:p>
            <a:pPr marL="0" indent="0" algn="just">
              <a:buNone/>
              <a:defRPr/>
            </a:pP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Равнобедренный треугольник 1">
            <a:extLst>
              <a:ext uri="{FF2B5EF4-FFF2-40B4-BE49-F238E27FC236}">
                <a16:creationId xmlns="" xmlns:a16="http://schemas.microsoft.com/office/drawing/2014/main" id="{39B6E19D-11DA-4C5A-8235-481C95BF0E56}"/>
              </a:ext>
            </a:extLst>
          </p:cNvPr>
          <p:cNvSpPr/>
          <p:nvPr/>
        </p:nvSpPr>
        <p:spPr>
          <a:xfrm>
            <a:off x="5583872" y="3733758"/>
            <a:ext cx="1666373" cy="2249905"/>
          </a:xfrm>
          <a:prstGeom prst="triangl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>
            <a:extLst>
              <a:ext uri="{FF2B5EF4-FFF2-40B4-BE49-F238E27FC236}">
                <a16:creationId xmlns="" xmlns:a16="http://schemas.microsoft.com/office/drawing/2014/main" id="{338BDA8A-0022-4500-8E0C-95E3004428A6}"/>
              </a:ext>
            </a:extLst>
          </p:cNvPr>
          <p:cNvSpPr/>
          <p:nvPr/>
        </p:nvSpPr>
        <p:spPr>
          <a:xfrm>
            <a:off x="4443307" y="4318491"/>
            <a:ext cx="955973" cy="1227222"/>
          </a:xfrm>
          <a:prstGeom prst="triangl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CB54E8F0-EDF3-400A-BEA9-E64912165810}"/>
              </a:ext>
            </a:extLst>
          </p:cNvPr>
          <p:cNvSpPr/>
          <p:nvPr/>
        </p:nvSpPr>
        <p:spPr>
          <a:xfrm>
            <a:off x="7112393" y="2214572"/>
            <a:ext cx="2153041" cy="1966810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>
            <a:extLst>
              <a:ext uri="{FF2B5EF4-FFF2-40B4-BE49-F238E27FC236}">
                <a16:creationId xmlns="" xmlns:a16="http://schemas.microsoft.com/office/drawing/2014/main" id="{88224711-A352-44F2-AE17-2F5F6F197C1B}"/>
              </a:ext>
            </a:extLst>
          </p:cNvPr>
          <p:cNvSpPr/>
          <p:nvPr/>
        </p:nvSpPr>
        <p:spPr>
          <a:xfrm>
            <a:off x="9210315" y="1514903"/>
            <a:ext cx="1056774" cy="952501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="" xmlns:a16="http://schemas.microsoft.com/office/drawing/2014/main" id="{9DFE0A20-CC03-4D7F-910C-335F7A42BEC9}"/>
              </a:ext>
            </a:extLst>
          </p:cNvPr>
          <p:cNvSpPr/>
          <p:nvPr/>
        </p:nvSpPr>
        <p:spPr>
          <a:xfrm>
            <a:off x="1162458" y="2467404"/>
            <a:ext cx="834122" cy="7940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="" xmlns:a16="http://schemas.microsoft.com/office/drawing/2014/main" id="{56CD4CB4-6A33-4781-A737-DD4AC3A2235C}"/>
              </a:ext>
            </a:extLst>
          </p:cNvPr>
          <p:cNvSpPr/>
          <p:nvPr/>
        </p:nvSpPr>
        <p:spPr>
          <a:xfrm>
            <a:off x="2032785" y="1036789"/>
            <a:ext cx="1572058" cy="1582153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>
        <mc:Choice xmlns="" xmlns:am3d="http://schemas.microsoft.com/office/drawing/2017/model3d" Requires="am3d">
          <p:graphicFrame>
            <p:nvGraphicFramePr>
              <p:cNvPr id="12" name="Трехмерная модель 11" descr="Купола и пинакоид красные">
                <a:extLst>
                  <a:ext uri="{FF2B5EF4-FFF2-40B4-BE49-F238E27FC236}">
                    <a16:creationId xmlns:a16="http://schemas.microsoft.com/office/drawing/2014/main" id="{6FDF54C9-AF5D-4DA4-8BE6-C4C55FA5E103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229227362"/>
                  </p:ext>
                </p:extLst>
              </p:nvPr>
            </p:nvGraphicFramePr>
            <p:xfrm>
              <a:off x="4491921" y="399414"/>
              <a:ext cx="3298004" cy="2363034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3298004" cy="2363034"/>
                    </a:xfrm>
                    <a:prstGeom prst="rect">
                      <a:avLst/>
                    </a:prstGeom>
                  </am3d:spPr>
                  <am3d:camera>
                    <am3d:pos x="0" y="0" z="61634510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05404" d="1000000"/>
                    <am3d:preTrans dx="-38771" dy="-6202928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1200000" ay="-1800000" az="-600000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3465474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2" name="Трехмерная модель 11" descr="Купола и пинакоид красные">
                <a:extLst>
                  <a:ext uri="{FF2B5EF4-FFF2-40B4-BE49-F238E27FC236}">
                    <a16:creationId xmlns="" xmlns:a16="http://schemas.microsoft.com/office/drawing/2014/main" id="{6FDF54C9-AF5D-4DA4-8BE6-C4C55FA5E10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491921" y="399414"/>
                <a:ext cx="3298004" cy="236303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="" xmlns:am3d="http://schemas.microsoft.com/office/drawing/2017/model3d" Requires="am3d">
          <p:graphicFrame>
            <p:nvGraphicFramePr>
              <p:cNvPr id="13" name="Трехмерная модель 12" descr="Купола и пинакоид синие">
                <a:extLst>
                  <a:ext uri="{FF2B5EF4-FFF2-40B4-BE49-F238E27FC236}">
                    <a16:creationId xmlns:a16="http://schemas.microsoft.com/office/drawing/2014/main" id="{E881F258-82FF-4046-BBEE-9923373D1E08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567931884"/>
                  </p:ext>
                </p:extLst>
              </p:nvPr>
            </p:nvGraphicFramePr>
            <p:xfrm>
              <a:off x="3910887" y="2034689"/>
              <a:ext cx="2377805" cy="1703709"/>
            </p:xfrm>
            <a:graphic>
              <a:graphicData uri="http://schemas.microsoft.com/office/drawing/2017/model3d">
                <am3d:model3d r:embed="rId5">
                  <am3d:spPr>
                    <a:xfrm>
                      <a:off x="0" y="0"/>
                      <a:ext cx="2377805" cy="1703709"/>
                    </a:xfrm>
                    <a:prstGeom prst="rect">
                      <a:avLst/>
                    </a:prstGeom>
                  </am3d:spPr>
                  <am3d:camera>
                    <am3d:pos x="0" y="0" z="61634510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05404" d="1000000"/>
                    <am3d:preTrans dx="-38771" dy="-6202928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1200000" ay="-1800000" az="-600000"/>
                    <am3d:postTrans dx="0" dy="0" dz="0"/>
                  </am3d:trans>
                  <am3d:raster rName="Office3DRenderer" rVer="16.0.8326">
                    <am3d:blip r:embed="rId6"/>
                  </am3d:raster>
                  <am3d:objViewport viewportSz="249854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3" name="Трехмерная модель 12" descr="Купола и пинакоид синие">
                <a:extLst>
                  <a:ext uri="{FF2B5EF4-FFF2-40B4-BE49-F238E27FC236}">
                    <a16:creationId xmlns="" xmlns:a16="http://schemas.microsoft.com/office/drawing/2014/main" id="{E881F258-82FF-4046-BBEE-9923373D1E08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910887" y="2034689"/>
                <a:ext cx="2377805" cy="170370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="" xmlns:am3d="http://schemas.microsoft.com/office/drawing/2017/model3d" Requires="am3d">
          <p:graphicFrame>
            <p:nvGraphicFramePr>
              <p:cNvPr id="15" name="Трехмерная модель 14" descr="Додекаэдр серый">
                <a:extLst>
                  <a:ext uri="{FF2B5EF4-FFF2-40B4-BE49-F238E27FC236}">
                    <a16:creationId xmlns:a16="http://schemas.microsoft.com/office/drawing/2014/main" id="{BCADE8B8-0714-444C-8050-7E6083FEB4DC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591725770"/>
                  </p:ext>
                </p:extLst>
              </p:nvPr>
            </p:nvGraphicFramePr>
            <p:xfrm>
              <a:off x="2627136" y="3261488"/>
              <a:ext cx="1458334" cy="1582153"/>
            </p:xfrm>
            <a:graphic>
              <a:graphicData uri="http://schemas.microsoft.com/office/drawing/2017/model3d">
                <am3d:model3d r:embed="rId8">
                  <am3d:spPr>
                    <a:xfrm>
                      <a:off x="0" y="0"/>
                      <a:ext cx="1458334" cy="1582153"/>
                    </a:xfrm>
                    <a:prstGeom prst="rect">
                      <a:avLst/>
                    </a:prstGeom>
                  </am3d:spPr>
                  <am3d:camera>
                    <am3d:pos x="0" y="0" z="81356858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03989" d="1000000"/>
                    <am3d:preTrans dx="0" dy="-17962438" dz="-35084"/>
                    <am3d:scale>
                      <am3d:sx n="1000000" d="1000000"/>
                      <am3d:sy n="1000000" d="1000000"/>
                      <am3d:sz n="1000000" d="1000000"/>
                    </am3d:scale>
                    <am3d:rot ay="16200000"/>
                    <am3d:postTrans dx="0" dy="0" dz="0"/>
                  </am3d:trans>
                  <am3d:raster rName="Office3DRenderer" rVer="16.0.8326">
                    <am3d:blip r:embed="rId9"/>
                  </am3d:raster>
                  <am3d:objViewport viewportSz="2627750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5" name="Трехмерная модель 14" descr="Додекаэдр серый">
                <a:extLst>
                  <a:ext uri="{FF2B5EF4-FFF2-40B4-BE49-F238E27FC236}">
                    <a16:creationId xmlns="" xmlns:a16="http://schemas.microsoft.com/office/drawing/2014/main" id="{BCADE8B8-0714-444C-8050-7E6083FEB4D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627136" y="3261488"/>
                <a:ext cx="1458334" cy="158215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="" xmlns:am3d="http://schemas.microsoft.com/office/drawing/2017/model3d" Requires="am3d">
          <p:graphicFrame>
            <p:nvGraphicFramePr>
              <p:cNvPr id="16" name="Трехмерная модель 15" descr="Додекаэдр синий">
                <a:extLst>
                  <a:ext uri="{FF2B5EF4-FFF2-40B4-BE49-F238E27FC236}">
                    <a16:creationId xmlns:a16="http://schemas.microsoft.com/office/drawing/2014/main" id="{D29664AA-EAFD-4995-A607-89DDD71F1F5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777228108"/>
                  </p:ext>
                </p:extLst>
              </p:nvPr>
            </p:nvGraphicFramePr>
            <p:xfrm>
              <a:off x="838132" y="3926276"/>
              <a:ext cx="1980682" cy="2144166"/>
            </p:xfrm>
            <a:graphic>
              <a:graphicData uri="http://schemas.microsoft.com/office/drawing/2017/model3d">
                <am3d:model3d r:embed="rId11">
                  <am3d:spPr>
                    <a:xfrm>
                      <a:off x="0" y="0"/>
                      <a:ext cx="1980682" cy="2144166"/>
                    </a:xfrm>
                    <a:prstGeom prst="rect">
                      <a:avLst/>
                    </a:prstGeom>
                  </am3d:spPr>
                  <am3d:camera>
                    <am3d:pos x="0" y="0" z="81356858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03989" d="1000000"/>
                    <am3d:preTrans dx="0" dy="-17962438" dz="-35084"/>
                    <am3d:scale>
                      <am3d:sx n="1000000" d="1000000"/>
                      <am3d:sy n="1000000" d="1000000"/>
                      <am3d:sz n="1000000" d="1000000"/>
                    </am3d:scale>
                    <am3d:rot ax="16200000"/>
                    <am3d:postTrans dx="0" dy="0" dz="0"/>
                  </am3d:trans>
                  <am3d:raster rName="Office3DRenderer" rVer="16.0.8326">
                    <am3d:blip r:embed="rId12"/>
                  </am3d:raster>
                  <am3d:objViewport viewportSz="3577802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6" name="Трехмерная модель 15" descr="Додекаэдр синий">
                <a:extLst>
                  <a:ext uri="{FF2B5EF4-FFF2-40B4-BE49-F238E27FC236}">
                    <a16:creationId xmlns="" xmlns:a16="http://schemas.microsoft.com/office/drawing/2014/main" id="{D29664AA-EAFD-4995-A607-89DDD71F1F5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838132" y="3926276"/>
                <a:ext cx="1980682" cy="214416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="" xmlns:am3d="http://schemas.microsoft.com/office/drawing/2017/model3d" Requires="am3d">
          <p:graphicFrame>
            <p:nvGraphicFramePr>
              <p:cNvPr id="18" name="Трехмерная модель 17" descr="Темно-серый тор">
                <a:extLst>
                  <a:ext uri="{FF2B5EF4-FFF2-40B4-BE49-F238E27FC236}">
                    <a16:creationId xmlns:a16="http://schemas.microsoft.com/office/drawing/2014/main" id="{E1775C22-235E-4901-B89B-5C2E375D74F6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677691917"/>
                  </p:ext>
                </p:extLst>
              </p:nvPr>
            </p:nvGraphicFramePr>
            <p:xfrm>
              <a:off x="9054469" y="3261488"/>
              <a:ext cx="2446253" cy="1823569"/>
            </p:xfrm>
            <a:graphic>
              <a:graphicData uri="http://schemas.microsoft.com/office/drawing/2017/model3d">
                <am3d:model3d r:embed="rId14">
                  <am3d:spPr>
                    <a:xfrm>
                      <a:off x="0" y="0"/>
                      <a:ext cx="2446253" cy="1823569"/>
                    </a:xfrm>
                    <a:prstGeom prst="rect">
                      <a:avLst/>
                    </a:prstGeom>
                  </am3d:spPr>
                  <am3d:camera>
                    <am3d:pos x="0" y="0" z="67469092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999400" d="1000000"/>
                    <am3d:preTrans dx="-3" dy="-4317043" dz="-4"/>
                    <am3d:scale>
                      <am3d:sx n="1000000" d="1000000"/>
                      <am3d:sy n="1000000" d="1000000"/>
                      <am3d:sz n="1000000" d="1000000"/>
                    </am3d:scale>
                    <am3d:rot ax="5400000" ay="18000000" az="16200000"/>
                    <am3d:postTrans dx="0" dy="0" dz="0"/>
                  </am3d:trans>
                  <am3d:raster rName="Office3DRenderer" rVer="16.0.8326">
                    <am3d:blip r:embed="rId15"/>
                  </am3d:raster>
                  <am3d:objViewport viewportSz="3615369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8" name="Трехмерная модель 17" descr="Темно-серый тор">
                <a:extLst>
                  <a:ext uri="{FF2B5EF4-FFF2-40B4-BE49-F238E27FC236}">
                    <a16:creationId xmlns="" xmlns:a16="http://schemas.microsoft.com/office/drawing/2014/main" id="{E1775C22-235E-4901-B89B-5C2E375D74F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9054469" y="3261488"/>
                <a:ext cx="2446253" cy="182356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="" xmlns:am3d="http://schemas.microsoft.com/office/drawing/2017/model3d" Requires="am3d">
          <p:graphicFrame>
            <p:nvGraphicFramePr>
              <p:cNvPr id="19" name="Трехмерная модель 18" descr="Тор">
                <a:extLst>
                  <a:ext uri="{FF2B5EF4-FFF2-40B4-BE49-F238E27FC236}">
                    <a16:creationId xmlns:a16="http://schemas.microsoft.com/office/drawing/2014/main" id="{D9CF716C-E06D-4EEF-B3DA-0FF39BE00D16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760017212"/>
                  </p:ext>
                </p:extLst>
              </p:nvPr>
            </p:nvGraphicFramePr>
            <p:xfrm>
              <a:off x="7602259" y="4607416"/>
              <a:ext cx="2059491" cy="1524557"/>
            </p:xfrm>
            <a:graphic>
              <a:graphicData uri="http://schemas.microsoft.com/office/drawing/2017/model3d">
                <am3d:model3d r:embed="rId17">
                  <am3d:spPr>
                    <a:xfrm>
                      <a:off x="0" y="0"/>
                      <a:ext cx="2059491" cy="1524557"/>
                    </a:xfrm>
                    <a:prstGeom prst="rect">
                      <a:avLst/>
                    </a:prstGeom>
                  </am3d:spPr>
                  <am3d:camera>
                    <am3d:pos x="0" y="0" z="67469092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999400" d="1000000"/>
                    <am3d:preTrans dx="-3" dy="-4317043" dz="-4"/>
                    <am3d:scale>
                      <am3d:sx n="1000000" d="1000000"/>
                      <am3d:sy n="1000000" d="1000000"/>
                      <am3d:sz n="1000000" d="1000000"/>
                    </am3d:scale>
                    <am3d:rot ax="5400000" ay="3600000" az="5400000"/>
                    <am3d:postTrans dx="0" dy="0" dz="0"/>
                  </am3d:trans>
                  <am3d:raster rName="Office3DRenderer" rVer="16.0.8326">
                    <am3d:blip r:embed="rId18"/>
                  </am3d:raster>
                  <am3d:objViewport viewportSz="3043765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9" name="Трехмерная модель 18" descr="Тор">
                <a:extLst>
                  <a:ext uri="{FF2B5EF4-FFF2-40B4-BE49-F238E27FC236}">
                    <a16:creationId xmlns="" xmlns:a16="http://schemas.microsoft.com/office/drawing/2014/main" id="{D9CF716C-E06D-4EEF-B3DA-0FF39BE00D1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7602259" y="4607416"/>
                <a:ext cx="2059491" cy="1524557"/>
              </a:xfrm>
              <a:prstGeom prst="rect">
                <a:avLst/>
              </a:prstGeom>
            </p:spPr>
          </p:pic>
        </mc:Fallback>
      </mc:AlternateContent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EBB9A5F5-191A-4AF2-81D7-D2F0992FA093}"/>
              </a:ext>
            </a:extLst>
          </p:cNvPr>
          <p:cNvSpPr txBox="1"/>
          <p:nvPr/>
        </p:nvSpPr>
        <p:spPr>
          <a:xfrm>
            <a:off x="657092" y="2000046"/>
            <a:ext cx="10809444" cy="1200329"/>
          </a:xfrm>
          <a:prstGeom prst="rect">
            <a:avLst/>
          </a:prstGeom>
          <a:solidFill>
            <a:schemeClr val="bg1">
              <a:alpha val="89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Подобие фигур: </a:t>
            </a:r>
            <a:r>
              <a:rPr lang="ru-RU" sz="2400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две геометрические фигуры или два геометрических тела называются подобными, если одно представляет собой уменьшенную модель другого.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/>
          </p:cNvSpPr>
          <p:nvPr>
            <p:ph type="body" idx="4294967295"/>
          </p:nvPr>
        </p:nvSpPr>
        <p:spPr>
          <a:xfrm>
            <a:off x="726019" y="763995"/>
            <a:ext cx="10739961" cy="5601357"/>
          </a:xfrm>
          <a:solidFill>
            <a:schemeClr val="bg1">
              <a:alpha val="56000"/>
            </a:schemeClr>
          </a:solidFill>
        </p:spPr>
        <p:txBody>
          <a:bodyPr>
            <a:normAutofit/>
          </a:bodyPr>
          <a:lstStyle/>
          <a:p>
            <a:pPr marL="0" lvl="0" indent="0" algn="ctr">
              <a:spcAft>
                <a:spcPts val="0"/>
              </a:spcAft>
              <a:buNone/>
            </a:pPr>
            <a:r>
              <a:rPr lang="ru-RU" sz="24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Какие треугольники называют подобными</a:t>
            </a:r>
            <a:r>
              <a:rPr lang="en-US" sz="24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?</a:t>
            </a:r>
            <a:endParaRPr lang="ru-RU" sz="2400" b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56" name="Прямоугольный треугольник 55">
            <a:extLst>
              <a:ext uri="{FF2B5EF4-FFF2-40B4-BE49-F238E27FC236}">
                <a16:creationId xmlns="" xmlns:a16="http://schemas.microsoft.com/office/drawing/2014/main" id="{C092828E-CC50-4B6C-B53C-688C4A49531D}"/>
              </a:ext>
            </a:extLst>
          </p:cNvPr>
          <p:cNvSpPr/>
          <p:nvPr/>
        </p:nvSpPr>
        <p:spPr>
          <a:xfrm>
            <a:off x="3697066" y="1775979"/>
            <a:ext cx="1795569" cy="2124433"/>
          </a:xfrm>
          <a:prstGeom prst="rtTriangl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Дуга 54">
            <a:extLst>
              <a:ext uri="{FF2B5EF4-FFF2-40B4-BE49-F238E27FC236}">
                <a16:creationId xmlns="" xmlns:a16="http://schemas.microsoft.com/office/drawing/2014/main" id="{F2A9B432-36F6-4B7B-A459-8AD3CE5D7425}"/>
              </a:ext>
            </a:extLst>
          </p:cNvPr>
          <p:cNvSpPr/>
          <p:nvPr/>
        </p:nvSpPr>
        <p:spPr>
          <a:xfrm rot="15762753">
            <a:off x="4984511" y="3573324"/>
            <a:ext cx="550015" cy="605017"/>
          </a:xfrm>
          <a:prstGeom prst="arc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61" name="Прямая соединительная линия 60">
            <a:extLst>
              <a:ext uri="{FF2B5EF4-FFF2-40B4-BE49-F238E27FC236}">
                <a16:creationId xmlns="" xmlns:a16="http://schemas.microsoft.com/office/drawing/2014/main" id="{7B5337C8-FE35-45DD-86AB-51E0F53E4D6F}"/>
              </a:ext>
            </a:extLst>
          </p:cNvPr>
          <p:cNvCxnSpPr>
            <a:cxnSpLocks/>
          </p:cNvCxnSpPr>
          <p:nvPr/>
        </p:nvCxnSpPr>
        <p:spPr>
          <a:xfrm>
            <a:off x="3697066" y="3701548"/>
            <a:ext cx="23554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>
            <a:extLst>
              <a:ext uri="{FF2B5EF4-FFF2-40B4-BE49-F238E27FC236}">
                <a16:creationId xmlns="" xmlns:a16="http://schemas.microsoft.com/office/drawing/2014/main" id="{37316E2C-CE27-4368-89D3-C409C77F5C2A}"/>
              </a:ext>
            </a:extLst>
          </p:cNvPr>
          <p:cNvCxnSpPr>
            <a:cxnSpLocks/>
          </p:cNvCxnSpPr>
          <p:nvPr/>
        </p:nvCxnSpPr>
        <p:spPr>
          <a:xfrm>
            <a:off x="3925094" y="3701548"/>
            <a:ext cx="0" cy="16803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Прямоугольный треугольник 53">
            <a:extLst>
              <a:ext uri="{FF2B5EF4-FFF2-40B4-BE49-F238E27FC236}">
                <a16:creationId xmlns="" xmlns:a16="http://schemas.microsoft.com/office/drawing/2014/main" id="{446E7916-3DD1-4C9F-9B78-AA0E9D40AD0B}"/>
              </a:ext>
            </a:extLst>
          </p:cNvPr>
          <p:cNvSpPr/>
          <p:nvPr/>
        </p:nvSpPr>
        <p:spPr>
          <a:xfrm>
            <a:off x="1439256" y="1637811"/>
            <a:ext cx="2619447" cy="3141961"/>
          </a:xfrm>
          <a:prstGeom prst="rtTriangl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8" name="Дуга 57">
            <a:extLst>
              <a:ext uri="{FF2B5EF4-FFF2-40B4-BE49-F238E27FC236}">
                <a16:creationId xmlns="" xmlns:a16="http://schemas.microsoft.com/office/drawing/2014/main" id="{CC65E00E-031C-4058-A3BF-8990E7C97676}"/>
              </a:ext>
            </a:extLst>
          </p:cNvPr>
          <p:cNvSpPr/>
          <p:nvPr/>
        </p:nvSpPr>
        <p:spPr>
          <a:xfrm rot="15762753">
            <a:off x="3477004" y="4441242"/>
            <a:ext cx="550015" cy="605017"/>
          </a:xfrm>
          <a:prstGeom prst="arc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59" name="Прямая соединительная линия 58">
            <a:extLst>
              <a:ext uri="{FF2B5EF4-FFF2-40B4-BE49-F238E27FC236}">
                <a16:creationId xmlns="" xmlns:a16="http://schemas.microsoft.com/office/drawing/2014/main" id="{09E0762D-CEE4-478C-BF2B-3528979CE1E3}"/>
              </a:ext>
            </a:extLst>
          </p:cNvPr>
          <p:cNvCxnSpPr/>
          <p:nvPr/>
        </p:nvCxnSpPr>
        <p:spPr>
          <a:xfrm>
            <a:off x="1439256" y="4432592"/>
            <a:ext cx="400049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>
            <a:extLst>
              <a:ext uri="{FF2B5EF4-FFF2-40B4-BE49-F238E27FC236}">
                <a16:creationId xmlns="" xmlns:a16="http://schemas.microsoft.com/office/drawing/2014/main" id="{691D72C0-2ED5-42A0-99F1-82065E08EF1E}"/>
              </a:ext>
            </a:extLst>
          </p:cNvPr>
          <p:cNvCxnSpPr>
            <a:cxnSpLocks/>
          </p:cNvCxnSpPr>
          <p:nvPr/>
        </p:nvCxnSpPr>
        <p:spPr>
          <a:xfrm>
            <a:off x="1839305" y="4432592"/>
            <a:ext cx="0" cy="37658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Дуга 69">
            <a:extLst>
              <a:ext uri="{FF2B5EF4-FFF2-40B4-BE49-F238E27FC236}">
                <a16:creationId xmlns="" xmlns:a16="http://schemas.microsoft.com/office/drawing/2014/main" id="{27123EA3-8B10-459F-8E0F-7979D6E397B3}"/>
              </a:ext>
            </a:extLst>
          </p:cNvPr>
          <p:cNvSpPr/>
          <p:nvPr/>
        </p:nvSpPr>
        <p:spPr>
          <a:xfrm rot="7391944">
            <a:off x="1344298" y="1770229"/>
            <a:ext cx="496300" cy="462500"/>
          </a:xfrm>
          <a:prstGeom prst="arc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Дуга 70">
            <a:extLst>
              <a:ext uri="{FF2B5EF4-FFF2-40B4-BE49-F238E27FC236}">
                <a16:creationId xmlns="" xmlns:a16="http://schemas.microsoft.com/office/drawing/2014/main" id="{D1ECB206-3644-489D-8890-BD48D6B9B70D}"/>
              </a:ext>
            </a:extLst>
          </p:cNvPr>
          <p:cNvSpPr/>
          <p:nvPr/>
        </p:nvSpPr>
        <p:spPr>
          <a:xfrm rot="7391944">
            <a:off x="1344297" y="1649096"/>
            <a:ext cx="496300" cy="462500"/>
          </a:xfrm>
          <a:prstGeom prst="arc">
            <a:avLst>
              <a:gd name="adj1" fmla="val 16929987"/>
              <a:gd name="adj2" fmla="val 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3" name="Группа 72">
            <a:extLst>
              <a:ext uri="{FF2B5EF4-FFF2-40B4-BE49-F238E27FC236}">
                <a16:creationId xmlns="" xmlns:a16="http://schemas.microsoft.com/office/drawing/2014/main" id="{3FA126EC-8A16-4959-8D72-A4A80AAA787B}"/>
              </a:ext>
            </a:extLst>
          </p:cNvPr>
          <p:cNvGrpSpPr/>
          <p:nvPr/>
        </p:nvGrpSpPr>
        <p:grpSpPr>
          <a:xfrm>
            <a:off x="3608250" y="1718313"/>
            <a:ext cx="463923" cy="616658"/>
            <a:chOff x="3455850" y="1565913"/>
            <a:chExt cx="463923" cy="616658"/>
          </a:xfrm>
        </p:grpSpPr>
        <p:sp>
          <p:nvSpPr>
            <p:cNvPr id="74" name="Дуга 73">
              <a:extLst>
                <a:ext uri="{FF2B5EF4-FFF2-40B4-BE49-F238E27FC236}">
                  <a16:creationId xmlns="" xmlns:a16="http://schemas.microsoft.com/office/drawing/2014/main" id="{FD7E55AE-9397-41E7-9FBB-292296F804E7}"/>
                </a:ext>
              </a:extLst>
            </p:cNvPr>
            <p:cNvSpPr/>
            <p:nvPr/>
          </p:nvSpPr>
          <p:spPr>
            <a:xfrm rot="7391944">
              <a:off x="3440373" y="1703171"/>
              <a:ext cx="496300" cy="462500"/>
            </a:xfrm>
            <a:prstGeom prst="arc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5" name="Дуга 74">
              <a:extLst>
                <a:ext uri="{FF2B5EF4-FFF2-40B4-BE49-F238E27FC236}">
                  <a16:creationId xmlns="" xmlns:a16="http://schemas.microsoft.com/office/drawing/2014/main" id="{A5D62F2F-316F-429D-AE31-E68DD1E3304C}"/>
                </a:ext>
              </a:extLst>
            </p:cNvPr>
            <p:cNvSpPr/>
            <p:nvPr/>
          </p:nvSpPr>
          <p:spPr>
            <a:xfrm rot="7391944">
              <a:off x="3438950" y="1582813"/>
              <a:ext cx="496300" cy="462500"/>
            </a:xfrm>
            <a:prstGeom prst="arc">
              <a:avLst>
                <a:gd name="adj1" fmla="val 16929987"/>
                <a:gd name="adj2" fmla="val 0"/>
              </a:avLst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86" name="TextBox 85">
            <a:extLst>
              <a:ext uri="{FF2B5EF4-FFF2-40B4-BE49-F238E27FC236}">
                <a16:creationId xmlns="" xmlns:a16="http://schemas.microsoft.com/office/drawing/2014/main" id="{BFE97BA4-DD47-4EB4-A7A1-CBED2B8F5E33}"/>
              </a:ext>
            </a:extLst>
          </p:cNvPr>
          <p:cNvSpPr txBox="1"/>
          <p:nvPr/>
        </p:nvSpPr>
        <p:spPr>
          <a:xfrm>
            <a:off x="1112036" y="1420374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А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="" xmlns:a16="http://schemas.microsoft.com/office/drawing/2014/main" id="{72751537-E883-419F-9796-2E4FA7008C09}"/>
              </a:ext>
            </a:extLst>
          </p:cNvPr>
          <p:cNvSpPr txBox="1"/>
          <p:nvPr/>
        </p:nvSpPr>
        <p:spPr>
          <a:xfrm>
            <a:off x="1173608" y="4694060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С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="" xmlns:a16="http://schemas.microsoft.com/office/drawing/2014/main" id="{06141C74-CAAE-4CE1-8868-CE27CBFC2E06}"/>
              </a:ext>
            </a:extLst>
          </p:cNvPr>
          <p:cNvSpPr txBox="1"/>
          <p:nvPr/>
        </p:nvSpPr>
        <p:spPr>
          <a:xfrm>
            <a:off x="4058703" y="4631455"/>
            <a:ext cx="2898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="" xmlns:a16="http://schemas.microsoft.com/office/drawing/2014/main" id="{4A7BC770-83E9-4CCF-9F2C-B1FB1C93B4ED}"/>
              </a:ext>
            </a:extLst>
          </p:cNvPr>
          <p:cNvSpPr txBox="1"/>
          <p:nvPr/>
        </p:nvSpPr>
        <p:spPr>
          <a:xfrm>
            <a:off x="3362161" y="1566127"/>
            <a:ext cx="389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А</a:t>
            </a:r>
            <a:r>
              <a:rPr lang="ru-RU" sz="1100" dirty="0"/>
              <a:t>1</a:t>
            </a:r>
            <a:endParaRPr lang="ru-RU" dirty="0"/>
          </a:p>
        </p:txBody>
      </p:sp>
      <p:sp>
        <p:nvSpPr>
          <p:cNvPr id="115" name="TextBox 114">
            <a:extLst>
              <a:ext uri="{FF2B5EF4-FFF2-40B4-BE49-F238E27FC236}">
                <a16:creationId xmlns="" xmlns:a16="http://schemas.microsoft.com/office/drawing/2014/main" id="{174C4C5A-C601-47E1-BD80-9EFFB02FA580}"/>
              </a:ext>
            </a:extLst>
          </p:cNvPr>
          <p:cNvSpPr txBox="1"/>
          <p:nvPr/>
        </p:nvSpPr>
        <p:spPr>
          <a:xfrm>
            <a:off x="3452101" y="3770007"/>
            <a:ext cx="380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С</a:t>
            </a:r>
            <a:r>
              <a:rPr lang="ru-RU" sz="1100" dirty="0"/>
              <a:t>1</a:t>
            </a:r>
            <a:endParaRPr lang="ru-RU" dirty="0"/>
          </a:p>
        </p:txBody>
      </p:sp>
      <p:sp>
        <p:nvSpPr>
          <p:cNvPr id="116" name="TextBox 115">
            <a:extLst>
              <a:ext uri="{FF2B5EF4-FFF2-40B4-BE49-F238E27FC236}">
                <a16:creationId xmlns="" xmlns:a16="http://schemas.microsoft.com/office/drawing/2014/main" id="{B4DD75DF-331D-46FA-8EB0-A8CF714A185B}"/>
              </a:ext>
            </a:extLst>
          </p:cNvPr>
          <p:cNvSpPr txBox="1"/>
          <p:nvPr/>
        </p:nvSpPr>
        <p:spPr>
          <a:xfrm>
            <a:off x="5444106" y="3739171"/>
            <a:ext cx="401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В</a:t>
            </a:r>
            <a:r>
              <a:rPr lang="ru-RU" sz="1200" dirty="0"/>
              <a:t>1</a:t>
            </a:r>
            <a:endParaRPr lang="ru-RU" dirty="0"/>
          </a:p>
        </p:txBody>
      </p:sp>
      <p:sp>
        <p:nvSpPr>
          <p:cNvPr id="117" name="TextBox 116">
            <a:extLst>
              <a:ext uri="{FF2B5EF4-FFF2-40B4-BE49-F238E27FC236}">
                <a16:creationId xmlns="" xmlns:a16="http://schemas.microsoft.com/office/drawing/2014/main" id="{979D4EC3-7639-4B34-9983-04EC0EA37503}"/>
              </a:ext>
            </a:extLst>
          </p:cNvPr>
          <p:cNvSpPr txBox="1"/>
          <p:nvPr/>
        </p:nvSpPr>
        <p:spPr>
          <a:xfrm>
            <a:off x="5487465" y="1689446"/>
            <a:ext cx="56709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Два треугольника называются </a:t>
            </a:r>
            <a:r>
              <a:rPr lang="ru-RU" sz="20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подобными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если их </a:t>
            </a:r>
            <a:r>
              <a:rPr lang="ru-RU" sz="20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углы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соответственно </a:t>
            </a:r>
            <a:r>
              <a:rPr lang="ru-RU" sz="20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равны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 стороны одного треугольника </a:t>
            </a:r>
            <a:r>
              <a:rPr lang="ru-RU" sz="20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пропорциональны сходственным сторонам 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другого треугольника</a:t>
            </a:r>
            <a:r>
              <a:rPr lang="ru-RU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.</a:t>
            </a:r>
            <a:endParaRPr lang="ru-RU" dirty="0"/>
          </a:p>
        </p:txBody>
      </p:sp>
      <p:sp>
        <p:nvSpPr>
          <p:cNvPr id="118" name="TextBox 117">
            <a:extLst>
              <a:ext uri="{FF2B5EF4-FFF2-40B4-BE49-F238E27FC236}">
                <a16:creationId xmlns="" xmlns:a16="http://schemas.microsoft.com/office/drawing/2014/main" id="{381CB128-FC1F-4151-9C00-2A9C9F3FAAF3}"/>
              </a:ext>
            </a:extLst>
          </p:cNvPr>
          <p:cNvSpPr txBox="1"/>
          <p:nvPr/>
        </p:nvSpPr>
        <p:spPr>
          <a:xfrm>
            <a:off x="6604713" y="3216941"/>
            <a:ext cx="27350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∟</a:t>
            </a:r>
            <a:r>
              <a:rPr lang="en-US" dirty="0"/>
              <a:t>A=</a:t>
            </a:r>
            <a:r>
              <a:rPr lang="ru-RU" dirty="0"/>
              <a:t>∟</a:t>
            </a:r>
            <a:r>
              <a:rPr lang="en-US" dirty="0"/>
              <a:t>A</a:t>
            </a:r>
            <a:r>
              <a:rPr lang="en-US" sz="1200" dirty="0"/>
              <a:t>1;  </a:t>
            </a:r>
            <a:r>
              <a:rPr lang="ru-RU" dirty="0"/>
              <a:t>∟</a:t>
            </a:r>
            <a:r>
              <a:rPr lang="en-US" dirty="0"/>
              <a:t>B=</a:t>
            </a:r>
            <a:r>
              <a:rPr lang="ru-RU" dirty="0"/>
              <a:t>∟</a:t>
            </a:r>
            <a:r>
              <a:rPr lang="en-US" dirty="0"/>
              <a:t>B</a:t>
            </a:r>
            <a:r>
              <a:rPr lang="en-US" sz="1200" dirty="0"/>
              <a:t>1;  </a:t>
            </a:r>
            <a:r>
              <a:rPr lang="ru-RU" dirty="0"/>
              <a:t>∟</a:t>
            </a:r>
            <a:r>
              <a:rPr lang="en-US" dirty="0"/>
              <a:t>C=</a:t>
            </a:r>
            <a:r>
              <a:rPr lang="ru-RU" dirty="0"/>
              <a:t>∟</a:t>
            </a:r>
            <a:r>
              <a:rPr lang="en-US" dirty="0"/>
              <a:t>C</a:t>
            </a:r>
            <a:r>
              <a:rPr lang="en-US" sz="1200" dirty="0"/>
              <a:t>1</a:t>
            </a:r>
            <a:endParaRPr lang="ru-RU" dirty="0"/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AA520509-268E-4984-9E3C-EF8D69D44BD9}"/>
                  </a:ext>
                </a:extLst>
              </p:cNvPr>
              <p:cNvSpPr txBox="1"/>
              <p:nvPr/>
            </p:nvSpPr>
            <p:spPr>
              <a:xfrm>
                <a:off x="6717058" y="3701548"/>
                <a:ext cx="2422971" cy="5315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pt-BR" sz="2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𝐴𝐵</m:t>
                        </m:r>
                      </m:num>
                      <m:den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pt-BR" sz="2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𝐵𝐶</m:t>
                        </m:r>
                      </m:num>
                      <m:den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𝐶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den>
                    </m:f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pt-BR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pt-BR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𝐴𝐶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𝐶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=k</a:t>
                </a:r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9" name="TextBox 118">
                <a:extLst>
                  <a:ext uri="{FF2B5EF4-FFF2-40B4-BE49-F238E27FC236}">
                    <a16:creationId xmlns:a14="http://schemas.microsoft.com/office/drawing/2010/main" xmlns="" xmlns:a16="http://schemas.microsoft.com/office/drawing/2014/main" id="{AA520509-268E-4984-9E3C-EF8D69D44B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17058" y="3701548"/>
                <a:ext cx="2422971" cy="531556"/>
              </a:xfrm>
              <a:prstGeom prst="rect">
                <a:avLst/>
              </a:prstGeom>
              <a:blipFill>
                <a:blip r:embed="rId2"/>
                <a:stretch>
                  <a:fillRect r="-1259" b="-344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0" name="TextBox 119">
            <a:extLst>
              <a:ext uri="{FF2B5EF4-FFF2-40B4-BE49-F238E27FC236}">
                <a16:creationId xmlns="" xmlns:a16="http://schemas.microsoft.com/office/drawing/2014/main" id="{66CBCAF6-04A7-4938-B413-472EC5FC7B0E}"/>
              </a:ext>
            </a:extLst>
          </p:cNvPr>
          <p:cNvSpPr txBox="1"/>
          <p:nvPr/>
        </p:nvSpPr>
        <p:spPr>
          <a:xfrm>
            <a:off x="4578875" y="4371298"/>
            <a:ext cx="671927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Сходственными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называются стороны подобных треугольников, лежащих напротив равных углов.</a:t>
            </a:r>
            <a:endParaRPr lang="en-US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Коэффициентом подобия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треугольников </a:t>
            </a:r>
            <a:r>
              <a:rPr lang="ru-RU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− это число, равное отношению сходственных сторон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2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build="p" animBg="1"/>
      <p:bldP spid="56" grpId="0" animBg="1"/>
      <p:bldP spid="55" grpId="0" animBg="1"/>
      <p:bldP spid="54" grpId="0" animBg="1"/>
      <p:bldP spid="58" grpId="0" animBg="1"/>
      <p:bldP spid="70" grpId="0" animBg="1"/>
      <p:bldP spid="71" grpId="0" animBg="1"/>
      <p:bldP spid="86" grpId="0"/>
      <p:bldP spid="112" grpId="0"/>
      <p:bldP spid="113" grpId="0"/>
      <p:bldP spid="114" grpId="0"/>
      <p:bldP spid="115" grpId="0"/>
      <p:bldP spid="116" grpId="0"/>
      <p:bldP spid="117" grpId="0"/>
      <p:bldP spid="118" grpId="0"/>
      <p:bldP spid="119" grpId="0" animBg="1"/>
      <p:bldP spid="1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/>
          </p:cNvSpPr>
          <p:nvPr>
            <p:ph type="body" idx="4294967295"/>
          </p:nvPr>
        </p:nvSpPr>
        <p:spPr>
          <a:xfrm>
            <a:off x="763186" y="628321"/>
            <a:ext cx="10739961" cy="5601357"/>
          </a:xfrm>
          <a:solidFill>
            <a:schemeClr val="bg1">
              <a:alpha val="56000"/>
            </a:schemeClr>
          </a:solidFill>
        </p:spPr>
        <p:txBody>
          <a:bodyPr>
            <a:normAutofit/>
          </a:bodyPr>
          <a:lstStyle/>
          <a:p>
            <a:pPr marL="0" indent="0" algn="ctr">
              <a:buFont typeface="Wingdings 2" pitchFamily="18" charset="2"/>
              <a:buNone/>
            </a:pPr>
            <a:r>
              <a:rPr lang="ru-RU" sz="24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Выделите пары подобных треугольников, указав признаки подобия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9" name="Группа 28">
            <a:extLst>
              <a:ext uri="{FF2B5EF4-FFF2-40B4-BE49-F238E27FC236}">
                <a16:creationId xmlns="" xmlns:a16="http://schemas.microsoft.com/office/drawing/2014/main" id="{F8AD1DAE-FA2E-4346-855D-314E1FC3AE4A}"/>
              </a:ext>
            </a:extLst>
          </p:cNvPr>
          <p:cNvGrpSpPr/>
          <p:nvPr/>
        </p:nvGrpSpPr>
        <p:grpSpPr>
          <a:xfrm>
            <a:off x="1773069" y="1780033"/>
            <a:ext cx="1608794" cy="824381"/>
            <a:chOff x="1773069" y="1876925"/>
            <a:chExt cx="1608794" cy="824381"/>
          </a:xfrm>
        </p:grpSpPr>
        <p:grpSp>
          <p:nvGrpSpPr>
            <p:cNvPr id="13" name="Группа 12">
              <a:extLst>
                <a:ext uri="{FF2B5EF4-FFF2-40B4-BE49-F238E27FC236}">
                  <a16:creationId xmlns="" xmlns:a16="http://schemas.microsoft.com/office/drawing/2014/main" id="{5B7C5A79-73AB-4D53-84E2-74BB622B6522}"/>
                </a:ext>
              </a:extLst>
            </p:cNvPr>
            <p:cNvGrpSpPr/>
            <p:nvPr/>
          </p:nvGrpSpPr>
          <p:grpSpPr>
            <a:xfrm>
              <a:off x="1773069" y="1876925"/>
              <a:ext cx="1608794" cy="701270"/>
              <a:chOff x="1738695" y="1876925"/>
              <a:chExt cx="1608794" cy="701270"/>
            </a:xfrm>
          </p:grpSpPr>
          <p:sp>
            <p:nvSpPr>
              <p:cNvPr id="5" name="Равнобедренный треугольник 4">
                <a:extLst>
                  <a:ext uri="{FF2B5EF4-FFF2-40B4-BE49-F238E27FC236}">
                    <a16:creationId xmlns="" xmlns:a16="http://schemas.microsoft.com/office/drawing/2014/main" id="{F03CB59F-AD86-49BC-857B-D0D2847AC6A6}"/>
                  </a:ext>
                </a:extLst>
              </p:cNvPr>
              <p:cNvSpPr/>
              <p:nvPr/>
            </p:nvSpPr>
            <p:spPr>
              <a:xfrm>
                <a:off x="1738695" y="1876925"/>
                <a:ext cx="1608794" cy="598142"/>
              </a:xfrm>
              <a:prstGeom prst="triangle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/>
                  <a:t>1</a:t>
                </a:r>
              </a:p>
            </p:txBody>
          </p:sp>
          <p:sp>
            <p:nvSpPr>
              <p:cNvPr id="12" name="Дуга 11">
                <a:extLst>
                  <a:ext uri="{FF2B5EF4-FFF2-40B4-BE49-F238E27FC236}">
                    <a16:creationId xmlns="" xmlns:a16="http://schemas.microsoft.com/office/drawing/2014/main" id="{C8E03ADE-A05F-4827-A341-74E43DFB3062}"/>
                  </a:ext>
                </a:extLst>
              </p:cNvPr>
              <p:cNvSpPr/>
              <p:nvPr/>
            </p:nvSpPr>
            <p:spPr>
              <a:xfrm>
                <a:off x="1864878" y="2358189"/>
                <a:ext cx="158120" cy="220006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9" name="TextBox 18">
              <a:extLst>
                <a:ext uri="{FF2B5EF4-FFF2-40B4-BE49-F238E27FC236}">
                  <a16:creationId xmlns="" xmlns:a16="http://schemas.microsoft.com/office/drawing/2014/main" id="{FDE3A280-8BA7-476E-8A23-E56C89613D1E}"/>
                </a:ext>
              </a:extLst>
            </p:cNvPr>
            <p:cNvSpPr txBox="1"/>
            <p:nvPr/>
          </p:nvSpPr>
          <p:spPr>
            <a:xfrm>
              <a:off x="2086567" y="1876925"/>
              <a:ext cx="27241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>
                  <a:solidFill>
                    <a:srgbClr val="002060"/>
                  </a:solidFill>
                </a:rPr>
                <a:t>2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="" xmlns:a16="http://schemas.microsoft.com/office/drawing/2014/main" id="{B048997B-2E89-4FC6-9C63-56909C37AA31}"/>
                </a:ext>
              </a:extLst>
            </p:cNvPr>
            <p:cNvSpPr txBox="1"/>
            <p:nvPr/>
          </p:nvSpPr>
          <p:spPr>
            <a:xfrm>
              <a:off x="2467463" y="2393529"/>
              <a:ext cx="9144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/>
                <a:t>3</a:t>
              </a:r>
            </a:p>
          </p:txBody>
        </p:sp>
      </p:grpSp>
      <p:grpSp>
        <p:nvGrpSpPr>
          <p:cNvPr id="31" name="Группа 30">
            <a:extLst>
              <a:ext uri="{FF2B5EF4-FFF2-40B4-BE49-F238E27FC236}">
                <a16:creationId xmlns="" xmlns:a16="http://schemas.microsoft.com/office/drawing/2014/main" id="{65A1E9B7-0199-46D2-A19E-9EF5DFE0B953}"/>
              </a:ext>
            </a:extLst>
          </p:cNvPr>
          <p:cNvGrpSpPr/>
          <p:nvPr/>
        </p:nvGrpSpPr>
        <p:grpSpPr>
          <a:xfrm>
            <a:off x="7449648" y="3814667"/>
            <a:ext cx="3366547" cy="1555198"/>
            <a:chOff x="7947719" y="3905107"/>
            <a:chExt cx="2844033" cy="1451811"/>
          </a:xfrm>
        </p:grpSpPr>
        <p:grpSp>
          <p:nvGrpSpPr>
            <p:cNvPr id="20" name="Группа 19">
              <a:extLst>
                <a:ext uri="{FF2B5EF4-FFF2-40B4-BE49-F238E27FC236}">
                  <a16:creationId xmlns="" xmlns:a16="http://schemas.microsoft.com/office/drawing/2014/main" id="{F9D6C575-F4CD-4412-86BF-FB91B0CC90A6}"/>
                </a:ext>
              </a:extLst>
            </p:cNvPr>
            <p:cNvGrpSpPr/>
            <p:nvPr/>
          </p:nvGrpSpPr>
          <p:grpSpPr>
            <a:xfrm rot="19290551">
              <a:off x="7947719" y="3905107"/>
              <a:ext cx="2844033" cy="1451811"/>
              <a:chOff x="1738695" y="1876925"/>
              <a:chExt cx="1608794" cy="701270"/>
            </a:xfrm>
          </p:grpSpPr>
          <p:sp>
            <p:nvSpPr>
              <p:cNvPr id="21" name="Равнобедренный треугольник 20">
                <a:extLst>
                  <a:ext uri="{FF2B5EF4-FFF2-40B4-BE49-F238E27FC236}">
                    <a16:creationId xmlns="" xmlns:a16="http://schemas.microsoft.com/office/drawing/2014/main" id="{E2C5F93B-16BB-402A-992B-20B7C0394DA9}"/>
                  </a:ext>
                </a:extLst>
              </p:cNvPr>
              <p:cNvSpPr/>
              <p:nvPr/>
            </p:nvSpPr>
            <p:spPr>
              <a:xfrm>
                <a:off x="1738695" y="1876925"/>
                <a:ext cx="1608794" cy="598142"/>
              </a:xfrm>
              <a:prstGeom prst="triangle">
                <a:avLst/>
              </a:prstGeom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/>
                  <a:t>6</a:t>
                </a:r>
              </a:p>
            </p:txBody>
          </p:sp>
          <p:sp>
            <p:nvSpPr>
              <p:cNvPr id="24" name="Дуга 23">
                <a:extLst>
                  <a:ext uri="{FF2B5EF4-FFF2-40B4-BE49-F238E27FC236}">
                    <a16:creationId xmlns="" xmlns:a16="http://schemas.microsoft.com/office/drawing/2014/main" id="{94D319F6-528B-499F-93B9-3FC38AA5CF3E}"/>
                  </a:ext>
                </a:extLst>
              </p:cNvPr>
              <p:cNvSpPr/>
              <p:nvPr/>
            </p:nvSpPr>
            <p:spPr>
              <a:xfrm>
                <a:off x="1797872" y="2357796"/>
                <a:ext cx="225125" cy="220399"/>
              </a:xfrm>
              <a:prstGeom prst="arc">
                <a:avLst>
                  <a:gd name="adj1" fmla="val 16200000"/>
                  <a:gd name="adj2" fmla="val 33992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25" name="TextBox 24">
              <a:extLst>
                <a:ext uri="{FF2B5EF4-FFF2-40B4-BE49-F238E27FC236}">
                  <a16:creationId xmlns="" xmlns:a16="http://schemas.microsoft.com/office/drawing/2014/main" id="{7DAEFE6E-BFDE-40E2-AF3B-31410849152E}"/>
                </a:ext>
              </a:extLst>
            </p:cNvPr>
            <p:cNvSpPr txBox="1"/>
            <p:nvPr/>
          </p:nvSpPr>
          <p:spPr>
            <a:xfrm>
              <a:off x="8551909" y="4541306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/>
                <a:t>4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="" xmlns:a16="http://schemas.microsoft.com/office/drawing/2014/main" id="{81C50426-5D6A-42BD-BFAA-6B7AAC8E66E3}"/>
                </a:ext>
              </a:extLst>
            </p:cNvPr>
            <p:cNvSpPr txBox="1"/>
            <p:nvPr/>
          </p:nvSpPr>
          <p:spPr>
            <a:xfrm>
              <a:off x="9697184" y="4889216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/>
                <a:t>6</a:t>
              </a:r>
            </a:p>
          </p:txBody>
        </p:sp>
      </p:grpSp>
      <p:grpSp>
        <p:nvGrpSpPr>
          <p:cNvPr id="48" name="Группа 47">
            <a:extLst>
              <a:ext uri="{FF2B5EF4-FFF2-40B4-BE49-F238E27FC236}">
                <a16:creationId xmlns="" xmlns:a16="http://schemas.microsoft.com/office/drawing/2014/main" id="{E581DF24-CD45-497D-BFE0-C29B4FA762A2}"/>
              </a:ext>
            </a:extLst>
          </p:cNvPr>
          <p:cNvGrpSpPr/>
          <p:nvPr/>
        </p:nvGrpSpPr>
        <p:grpSpPr>
          <a:xfrm>
            <a:off x="4758438" y="1388114"/>
            <a:ext cx="3093075" cy="2570653"/>
            <a:chOff x="4726467" y="1451257"/>
            <a:chExt cx="3093075" cy="2570653"/>
          </a:xfrm>
        </p:grpSpPr>
        <p:sp>
          <p:nvSpPr>
            <p:cNvPr id="28" name="Прямоугольный треугольник 27">
              <a:extLst>
                <a:ext uri="{FF2B5EF4-FFF2-40B4-BE49-F238E27FC236}">
                  <a16:creationId xmlns="" xmlns:a16="http://schemas.microsoft.com/office/drawing/2014/main" id="{CF0D5ED4-47FC-41F6-B4D6-060CC3388C16}"/>
                </a:ext>
              </a:extLst>
            </p:cNvPr>
            <p:cNvSpPr/>
            <p:nvPr/>
          </p:nvSpPr>
          <p:spPr>
            <a:xfrm>
              <a:off x="4726467" y="1451257"/>
              <a:ext cx="3093075" cy="2468193"/>
            </a:xfrm>
            <a:prstGeom prst="rtTriangle">
              <a:avLst/>
            </a:prstGeom>
            <a:gradFill>
              <a:gsLst>
                <a:gs pos="0">
                  <a:srgbClr val="FFFF00"/>
                </a:gs>
                <a:gs pos="80000">
                  <a:schemeClr val="accent6">
                    <a:shade val="93000"/>
                    <a:satMod val="130000"/>
                  </a:schemeClr>
                </a:gs>
                <a:gs pos="100000">
                  <a:schemeClr val="accent6">
                    <a:shade val="94000"/>
                    <a:satMod val="135000"/>
                  </a:schemeClr>
                </a:gs>
              </a:gsLst>
            </a:gra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rgbClr val="00B0F0"/>
                  </a:solidFill>
                </a:rPr>
                <a:t>3</a:t>
              </a:r>
            </a:p>
          </p:txBody>
        </p:sp>
        <p:sp>
          <p:nvSpPr>
            <p:cNvPr id="33" name="Дуга 32">
              <a:extLst>
                <a:ext uri="{FF2B5EF4-FFF2-40B4-BE49-F238E27FC236}">
                  <a16:creationId xmlns="" xmlns:a16="http://schemas.microsoft.com/office/drawing/2014/main" id="{EADDB062-C982-4C3E-8AA4-2723D4CBAF3C}"/>
                </a:ext>
              </a:extLst>
            </p:cNvPr>
            <p:cNvSpPr/>
            <p:nvPr/>
          </p:nvSpPr>
          <p:spPr>
            <a:xfrm rot="14891812">
              <a:off x="7267073" y="3605961"/>
              <a:ext cx="426262" cy="405636"/>
            </a:xfrm>
            <a:prstGeom prst="arc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>
              <a:extLst>
                <a:ext uri="{FF2B5EF4-FFF2-40B4-BE49-F238E27FC236}">
                  <a16:creationId xmlns="" xmlns:a16="http://schemas.microsoft.com/office/drawing/2014/main" id="{64F67544-AB23-42E3-8E2B-7EC5716AE063}"/>
                </a:ext>
              </a:extLst>
            </p:cNvPr>
            <p:cNvSpPr/>
            <p:nvPr/>
          </p:nvSpPr>
          <p:spPr>
            <a:xfrm>
              <a:off x="4727651" y="3705726"/>
              <a:ext cx="301019" cy="20936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7" name="Группа 36">
            <a:extLst>
              <a:ext uri="{FF2B5EF4-FFF2-40B4-BE49-F238E27FC236}">
                <a16:creationId xmlns="" xmlns:a16="http://schemas.microsoft.com/office/drawing/2014/main" id="{B359DD8A-CD71-4C93-B318-58862D7ACFF0}"/>
              </a:ext>
            </a:extLst>
          </p:cNvPr>
          <p:cNvGrpSpPr/>
          <p:nvPr/>
        </p:nvGrpSpPr>
        <p:grpSpPr>
          <a:xfrm>
            <a:off x="5138180" y="4345762"/>
            <a:ext cx="1665210" cy="1614137"/>
            <a:chOff x="1929242" y="4123849"/>
            <a:chExt cx="1444975" cy="1406982"/>
          </a:xfrm>
        </p:grpSpPr>
        <p:sp>
          <p:nvSpPr>
            <p:cNvPr id="30" name="Прямоугольный треугольник 29">
              <a:extLst>
                <a:ext uri="{FF2B5EF4-FFF2-40B4-BE49-F238E27FC236}">
                  <a16:creationId xmlns="" xmlns:a16="http://schemas.microsoft.com/office/drawing/2014/main" id="{2637EE71-BAC0-49A3-B5A9-0042E7DFFACE}"/>
                </a:ext>
              </a:extLst>
            </p:cNvPr>
            <p:cNvSpPr/>
            <p:nvPr/>
          </p:nvSpPr>
          <p:spPr>
            <a:xfrm rot="3140043">
              <a:off x="2089145" y="4245758"/>
              <a:ext cx="1406982" cy="1163163"/>
            </a:xfrm>
            <a:prstGeom prst="rtTriangl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4</a:t>
              </a:r>
            </a:p>
          </p:txBody>
        </p:sp>
        <p:sp>
          <p:nvSpPr>
            <p:cNvPr id="32" name="Дуга 31">
              <a:extLst>
                <a:ext uri="{FF2B5EF4-FFF2-40B4-BE49-F238E27FC236}">
                  <a16:creationId xmlns="" xmlns:a16="http://schemas.microsoft.com/office/drawing/2014/main" id="{FDCC1F64-5809-4F73-9168-6265162329C0}"/>
                </a:ext>
              </a:extLst>
            </p:cNvPr>
            <p:cNvSpPr/>
            <p:nvPr/>
          </p:nvSpPr>
          <p:spPr>
            <a:xfrm>
              <a:off x="2208245" y="5381785"/>
              <a:ext cx="552139" cy="87428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Прямоугольник 35">
              <a:extLst>
                <a:ext uri="{FF2B5EF4-FFF2-40B4-BE49-F238E27FC236}">
                  <a16:creationId xmlns="" xmlns:a16="http://schemas.microsoft.com/office/drawing/2014/main" id="{8666B798-7478-4223-A52C-60242184311C}"/>
                </a:ext>
              </a:extLst>
            </p:cNvPr>
            <p:cNvSpPr/>
            <p:nvPr/>
          </p:nvSpPr>
          <p:spPr>
            <a:xfrm rot="3170968">
              <a:off x="1928953" y="4571352"/>
              <a:ext cx="149298" cy="148719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9" name="Группа 48">
            <a:extLst>
              <a:ext uri="{FF2B5EF4-FFF2-40B4-BE49-F238E27FC236}">
                <a16:creationId xmlns="" xmlns:a16="http://schemas.microsoft.com/office/drawing/2014/main" id="{17511E9F-11B9-45F6-9681-4F26F3D6F452}"/>
              </a:ext>
            </a:extLst>
          </p:cNvPr>
          <p:cNvGrpSpPr/>
          <p:nvPr/>
        </p:nvGrpSpPr>
        <p:grpSpPr>
          <a:xfrm>
            <a:off x="2086567" y="2642248"/>
            <a:ext cx="1768119" cy="3290201"/>
            <a:chOff x="2086567" y="2543414"/>
            <a:chExt cx="1768119" cy="3290201"/>
          </a:xfrm>
        </p:grpSpPr>
        <p:sp>
          <p:nvSpPr>
            <p:cNvPr id="35" name="Равнобедренный треугольник 34">
              <a:extLst>
                <a:ext uri="{FF2B5EF4-FFF2-40B4-BE49-F238E27FC236}">
                  <a16:creationId xmlns="" xmlns:a16="http://schemas.microsoft.com/office/drawing/2014/main" id="{B709D420-0476-418A-A572-F456CB5B9121}"/>
                </a:ext>
              </a:extLst>
            </p:cNvPr>
            <p:cNvSpPr/>
            <p:nvPr/>
          </p:nvSpPr>
          <p:spPr>
            <a:xfrm rot="1676602">
              <a:off x="2236936" y="2543414"/>
              <a:ext cx="1617750" cy="3120522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2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="" xmlns:a16="http://schemas.microsoft.com/office/drawing/2014/main" id="{2B3998B0-4FBF-47E5-8407-41AE773BA5EF}"/>
                </a:ext>
              </a:extLst>
            </p:cNvPr>
            <p:cNvSpPr txBox="1"/>
            <p:nvPr/>
          </p:nvSpPr>
          <p:spPr>
            <a:xfrm>
              <a:off x="2392735" y="3661484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/>
                <a:t>6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="" xmlns:a16="http://schemas.microsoft.com/office/drawing/2014/main" id="{C82B5166-E59D-4D32-B840-2F6E77648EC4}"/>
                </a:ext>
              </a:extLst>
            </p:cNvPr>
            <p:cNvSpPr txBox="1"/>
            <p:nvPr/>
          </p:nvSpPr>
          <p:spPr>
            <a:xfrm>
              <a:off x="3381863" y="4153695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/>
                <a:t>6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="" xmlns:a16="http://schemas.microsoft.com/office/drawing/2014/main" id="{7CD63396-7348-4173-9F60-D28AA3010023}"/>
                </a:ext>
              </a:extLst>
            </p:cNvPr>
            <p:cNvSpPr txBox="1"/>
            <p:nvPr/>
          </p:nvSpPr>
          <p:spPr>
            <a:xfrm>
              <a:off x="2086567" y="5464283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/>
                <a:t>4</a:t>
              </a:r>
            </a:p>
          </p:txBody>
        </p:sp>
      </p:grpSp>
      <p:grpSp>
        <p:nvGrpSpPr>
          <p:cNvPr id="47" name="Группа 46">
            <a:extLst>
              <a:ext uri="{FF2B5EF4-FFF2-40B4-BE49-F238E27FC236}">
                <a16:creationId xmlns="" xmlns:a16="http://schemas.microsoft.com/office/drawing/2014/main" id="{D8CCEB07-6484-4482-A8BD-217B4D94C451}"/>
              </a:ext>
            </a:extLst>
          </p:cNvPr>
          <p:cNvGrpSpPr/>
          <p:nvPr/>
        </p:nvGrpSpPr>
        <p:grpSpPr>
          <a:xfrm>
            <a:off x="7696698" y="1946114"/>
            <a:ext cx="1971995" cy="1413562"/>
            <a:chOff x="7821051" y="1898351"/>
            <a:chExt cx="1971995" cy="1413562"/>
          </a:xfrm>
        </p:grpSpPr>
        <p:sp>
          <p:nvSpPr>
            <p:cNvPr id="38" name="Равнобедренный треугольник 37">
              <a:extLst>
                <a:ext uri="{FF2B5EF4-FFF2-40B4-BE49-F238E27FC236}">
                  <a16:creationId xmlns="" xmlns:a16="http://schemas.microsoft.com/office/drawing/2014/main" id="{76D6A784-888A-49D0-B071-E9DC45265E10}"/>
                </a:ext>
              </a:extLst>
            </p:cNvPr>
            <p:cNvSpPr/>
            <p:nvPr/>
          </p:nvSpPr>
          <p:spPr>
            <a:xfrm rot="18714798">
              <a:off x="8301756" y="1417646"/>
              <a:ext cx="952830" cy="191424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5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="" xmlns:a16="http://schemas.microsoft.com/office/drawing/2014/main" id="{C3F8BE8D-0C40-4DB5-B0A4-A09F9022B2E4}"/>
                </a:ext>
              </a:extLst>
            </p:cNvPr>
            <p:cNvSpPr txBox="1"/>
            <p:nvPr/>
          </p:nvSpPr>
          <p:spPr>
            <a:xfrm>
              <a:off x="8504608" y="2680989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/>
                <a:t>3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="" xmlns:a16="http://schemas.microsoft.com/office/drawing/2014/main" id="{171BF070-DC1A-41F2-9DB2-1A4C0C5738BC}"/>
                </a:ext>
              </a:extLst>
            </p:cNvPr>
            <p:cNvSpPr txBox="1"/>
            <p:nvPr/>
          </p:nvSpPr>
          <p:spPr>
            <a:xfrm>
              <a:off x="9061498" y="1993805"/>
              <a:ext cx="2475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3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="" xmlns:a16="http://schemas.microsoft.com/office/drawing/2014/main" id="{F9285570-B870-4728-83B6-153EE2EF4BAE}"/>
                </a:ext>
              </a:extLst>
            </p:cNvPr>
            <p:cNvSpPr txBox="1"/>
            <p:nvPr/>
          </p:nvSpPr>
          <p:spPr>
            <a:xfrm>
              <a:off x="9491360" y="2942581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/>
                <a:t>2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2875832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uiExpand="1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/>
          </p:cNvSpPr>
          <p:nvPr>
            <p:ph type="body" idx="4294967295"/>
          </p:nvPr>
        </p:nvSpPr>
        <p:spPr>
          <a:xfrm>
            <a:off x="763186" y="628321"/>
            <a:ext cx="10739961" cy="5601357"/>
          </a:xfrm>
          <a:solidFill>
            <a:schemeClr val="bg1">
              <a:alpha val="56000"/>
            </a:schemeClr>
          </a:solidFill>
        </p:spPr>
        <p:txBody>
          <a:bodyPr>
            <a:normAutofit/>
          </a:bodyPr>
          <a:lstStyle/>
          <a:p>
            <a:pPr marL="0" indent="0" algn="ctr">
              <a:buFont typeface="Wingdings 2" pitchFamily="18" charset="2"/>
              <a:buNone/>
            </a:pP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9" name="Группа 28">
            <a:extLst>
              <a:ext uri="{FF2B5EF4-FFF2-40B4-BE49-F238E27FC236}">
                <a16:creationId xmlns="" xmlns:a16="http://schemas.microsoft.com/office/drawing/2014/main" id="{F8AD1DAE-FA2E-4346-855D-314E1FC3AE4A}"/>
              </a:ext>
            </a:extLst>
          </p:cNvPr>
          <p:cNvGrpSpPr/>
          <p:nvPr/>
        </p:nvGrpSpPr>
        <p:grpSpPr>
          <a:xfrm>
            <a:off x="1774606" y="1822891"/>
            <a:ext cx="1608794" cy="824381"/>
            <a:chOff x="1773069" y="1876925"/>
            <a:chExt cx="1608794" cy="824381"/>
          </a:xfrm>
        </p:grpSpPr>
        <p:grpSp>
          <p:nvGrpSpPr>
            <p:cNvPr id="13" name="Группа 12">
              <a:extLst>
                <a:ext uri="{FF2B5EF4-FFF2-40B4-BE49-F238E27FC236}">
                  <a16:creationId xmlns="" xmlns:a16="http://schemas.microsoft.com/office/drawing/2014/main" id="{5B7C5A79-73AB-4D53-84E2-74BB622B6522}"/>
                </a:ext>
              </a:extLst>
            </p:cNvPr>
            <p:cNvGrpSpPr/>
            <p:nvPr/>
          </p:nvGrpSpPr>
          <p:grpSpPr>
            <a:xfrm>
              <a:off x="1773069" y="1876925"/>
              <a:ext cx="1608794" cy="701270"/>
              <a:chOff x="1738695" y="1876925"/>
              <a:chExt cx="1608794" cy="701270"/>
            </a:xfrm>
          </p:grpSpPr>
          <p:sp>
            <p:nvSpPr>
              <p:cNvPr id="5" name="Равнобедренный треугольник 4">
                <a:extLst>
                  <a:ext uri="{FF2B5EF4-FFF2-40B4-BE49-F238E27FC236}">
                    <a16:creationId xmlns="" xmlns:a16="http://schemas.microsoft.com/office/drawing/2014/main" id="{F03CB59F-AD86-49BC-857B-D0D2847AC6A6}"/>
                  </a:ext>
                </a:extLst>
              </p:cNvPr>
              <p:cNvSpPr/>
              <p:nvPr/>
            </p:nvSpPr>
            <p:spPr>
              <a:xfrm>
                <a:off x="1738695" y="1876925"/>
                <a:ext cx="1608794" cy="598142"/>
              </a:xfrm>
              <a:prstGeom prst="triangle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/>
                  <a:t>1</a:t>
                </a:r>
              </a:p>
            </p:txBody>
          </p:sp>
          <p:sp>
            <p:nvSpPr>
              <p:cNvPr id="12" name="Дуга 11">
                <a:extLst>
                  <a:ext uri="{FF2B5EF4-FFF2-40B4-BE49-F238E27FC236}">
                    <a16:creationId xmlns="" xmlns:a16="http://schemas.microsoft.com/office/drawing/2014/main" id="{C8E03ADE-A05F-4827-A341-74E43DFB3062}"/>
                  </a:ext>
                </a:extLst>
              </p:cNvPr>
              <p:cNvSpPr/>
              <p:nvPr/>
            </p:nvSpPr>
            <p:spPr>
              <a:xfrm>
                <a:off x="1864878" y="2358189"/>
                <a:ext cx="158120" cy="220006"/>
              </a:xfrm>
              <a:prstGeom prst="arc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9" name="TextBox 18">
              <a:extLst>
                <a:ext uri="{FF2B5EF4-FFF2-40B4-BE49-F238E27FC236}">
                  <a16:creationId xmlns="" xmlns:a16="http://schemas.microsoft.com/office/drawing/2014/main" id="{FDE3A280-8BA7-476E-8A23-E56C89613D1E}"/>
                </a:ext>
              </a:extLst>
            </p:cNvPr>
            <p:cNvSpPr txBox="1"/>
            <p:nvPr/>
          </p:nvSpPr>
          <p:spPr>
            <a:xfrm>
              <a:off x="2086567" y="1876925"/>
              <a:ext cx="27241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>
                  <a:solidFill>
                    <a:srgbClr val="002060"/>
                  </a:solidFill>
                </a:rPr>
                <a:t>2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="" xmlns:a16="http://schemas.microsoft.com/office/drawing/2014/main" id="{B048997B-2E89-4FC6-9C63-56909C37AA31}"/>
                </a:ext>
              </a:extLst>
            </p:cNvPr>
            <p:cNvSpPr txBox="1"/>
            <p:nvPr/>
          </p:nvSpPr>
          <p:spPr>
            <a:xfrm>
              <a:off x="2467463" y="2393529"/>
              <a:ext cx="9144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/>
                <a:t>3</a:t>
              </a:r>
            </a:p>
          </p:txBody>
        </p:sp>
      </p:grpSp>
      <p:grpSp>
        <p:nvGrpSpPr>
          <p:cNvPr id="31" name="Группа 30">
            <a:extLst>
              <a:ext uri="{FF2B5EF4-FFF2-40B4-BE49-F238E27FC236}">
                <a16:creationId xmlns="" xmlns:a16="http://schemas.microsoft.com/office/drawing/2014/main" id="{65A1E9B7-0199-46D2-A19E-9EF5DFE0B953}"/>
              </a:ext>
            </a:extLst>
          </p:cNvPr>
          <p:cNvGrpSpPr/>
          <p:nvPr/>
        </p:nvGrpSpPr>
        <p:grpSpPr>
          <a:xfrm>
            <a:off x="7449648" y="3814667"/>
            <a:ext cx="3366547" cy="1555198"/>
            <a:chOff x="7947719" y="3905107"/>
            <a:chExt cx="2844033" cy="1451811"/>
          </a:xfrm>
        </p:grpSpPr>
        <p:grpSp>
          <p:nvGrpSpPr>
            <p:cNvPr id="20" name="Группа 19">
              <a:extLst>
                <a:ext uri="{FF2B5EF4-FFF2-40B4-BE49-F238E27FC236}">
                  <a16:creationId xmlns="" xmlns:a16="http://schemas.microsoft.com/office/drawing/2014/main" id="{F9D6C575-F4CD-4412-86BF-FB91B0CC90A6}"/>
                </a:ext>
              </a:extLst>
            </p:cNvPr>
            <p:cNvGrpSpPr/>
            <p:nvPr/>
          </p:nvGrpSpPr>
          <p:grpSpPr>
            <a:xfrm rot="19290551">
              <a:off x="7947719" y="3905107"/>
              <a:ext cx="2844033" cy="1451811"/>
              <a:chOff x="1738695" y="1876925"/>
              <a:chExt cx="1608794" cy="701270"/>
            </a:xfrm>
          </p:grpSpPr>
          <p:sp>
            <p:nvSpPr>
              <p:cNvPr id="21" name="Равнобедренный треугольник 20">
                <a:extLst>
                  <a:ext uri="{FF2B5EF4-FFF2-40B4-BE49-F238E27FC236}">
                    <a16:creationId xmlns="" xmlns:a16="http://schemas.microsoft.com/office/drawing/2014/main" id="{E2C5F93B-16BB-402A-992B-20B7C0394DA9}"/>
                  </a:ext>
                </a:extLst>
              </p:cNvPr>
              <p:cNvSpPr/>
              <p:nvPr/>
            </p:nvSpPr>
            <p:spPr>
              <a:xfrm>
                <a:off x="1738695" y="1876925"/>
                <a:ext cx="1608794" cy="598142"/>
              </a:xfrm>
              <a:prstGeom prst="triangle">
                <a:avLst/>
              </a:prstGeom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/>
                  <a:t>6</a:t>
                </a:r>
              </a:p>
            </p:txBody>
          </p:sp>
          <p:sp>
            <p:nvSpPr>
              <p:cNvPr id="24" name="Дуга 23">
                <a:extLst>
                  <a:ext uri="{FF2B5EF4-FFF2-40B4-BE49-F238E27FC236}">
                    <a16:creationId xmlns="" xmlns:a16="http://schemas.microsoft.com/office/drawing/2014/main" id="{94D319F6-528B-499F-93B9-3FC38AA5CF3E}"/>
                  </a:ext>
                </a:extLst>
              </p:cNvPr>
              <p:cNvSpPr/>
              <p:nvPr/>
            </p:nvSpPr>
            <p:spPr>
              <a:xfrm>
                <a:off x="1797872" y="2357796"/>
                <a:ext cx="225125" cy="220399"/>
              </a:xfrm>
              <a:prstGeom prst="arc">
                <a:avLst>
                  <a:gd name="adj1" fmla="val 16200000"/>
                  <a:gd name="adj2" fmla="val 33992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25" name="TextBox 24">
              <a:extLst>
                <a:ext uri="{FF2B5EF4-FFF2-40B4-BE49-F238E27FC236}">
                  <a16:creationId xmlns="" xmlns:a16="http://schemas.microsoft.com/office/drawing/2014/main" id="{7DAEFE6E-BFDE-40E2-AF3B-31410849152E}"/>
                </a:ext>
              </a:extLst>
            </p:cNvPr>
            <p:cNvSpPr txBox="1"/>
            <p:nvPr/>
          </p:nvSpPr>
          <p:spPr>
            <a:xfrm>
              <a:off x="8551909" y="4541306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/>
                <a:t>4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="" xmlns:a16="http://schemas.microsoft.com/office/drawing/2014/main" id="{81C50426-5D6A-42BD-BFAA-6B7AAC8E66E3}"/>
                </a:ext>
              </a:extLst>
            </p:cNvPr>
            <p:cNvSpPr txBox="1"/>
            <p:nvPr/>
          </p:nvSpPr>
          <p:spPr>
            <a:xfrm>
              <a:off x="9697184" y="4889216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/>
                <a:t>6</a:t>
              </a:r>
            </a:p>
          </p:txBody>
        </p:sp>
      </p:grpSp>
      <p:grpSp>
        <p:nvGrpSpPr>
          <p:cNvPr id="48" name="Группа 47">
            <a:extLst>
              <a:ext uri="{FF2B5EF4-FFF2-40B4-BE49-F238E27FC236}">
                <a16:creationId xmlns="" xmlns:a16="http://schemas.microsoft.com/office/drawing/2014/main" id="{E581DF24-CD45-497D-BFE0-C29B4FA762A2}"/>
              </a:ext>
            </a:extLst>
          </p:cNvPr>
          <p:cNvGrpSpPr/>
          <p:nvPr/>
        </p:nvGrpSpPr>
        <p:grpSpPr>
          <a:xfrm>
            <a:off x="4819090" y="1439285"/>
            <a:ext cx="3093075" cy="2576853"/>
            <a:chOff x="4725465" y="1445057"/>
            <a:chExt cx="3093075" cy="2576853"/>
          </a:xfrm>
        </p:grpSpPr>
        <p:sp>
          <p:nvSpPr>
            <p:cNvPr id="28" name="Прямоугольный треугольник 27">
              <a:extLst>
                <a:ext uri="{FF2B5EF4-FFF2-40B4-BE49-F238E27FC236}">
                  <a16:creationId xmlns="" xmlns:a16="http://schemas.microsoft.com/office/drawing/2014/main" id="{CF0D5ED4-47FC-41F6-B4D6-060CC3388C16}"/>
                </a:ext>
              </a:extLst>
            </p:cNvPr>
            <p:cNvSpPr/>
            <p:nvPr/>
          </p:nvSpPr>
          <p:spPr>
            <a:xfrm>
              <a:off x="4725465" y="1445057"/>
              <a:ext cx="3093075" cy="2468193"/>
            </a:xfrm>
            <a:prstGeom prst="rtTriangle">
              <a:avLst/>
            </a:prstGeom>
            <a:gradFill>
              <a:gsLst>
                <a:gs pos="0">
                  <a:srgbClr val="FFFF00"/>
                </a:gs>
                <a:gs pos="80000">
                  <a:schemeClr val="accent6">
                    <a:shade val="93000"/>
                    <a:satMod val="130000"/>
                  </a:schemeClr>
                </a:gs>
                <a:gs pos="100000">
                  <a:schemeClr val="accent6">
                    <a:shade val="94000"/>
                    <a:satMod val="135000"/>
                  </a:schemeClr>
                </a:gs>
              </a:gsLst>
            </a:gra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rgbClr val="00B0F0"/>
                  </a:solidFill>
                </a:rPr>
                <a:t>3</a:t>
              </a:r>
            </a:p>
          </p:txBody>
        </p:sp>
        <p:sp>
          <p:nvSpPr>
            <p:cNvPr id="33" name="Дуга 32">
              <a:extLst>
                <a:ext uri="{FF2B5EF4-FFF2-40B4-BE49-F238E27FC236}">
                  <a16:creationId xmlns="" xmlns:a16="http://schemas.microsoft.com/office/drawing/2014/main" id="{EADDB062-C982-4C3E-8AA4-2723D4CBAF3C}"/>
                </a:ext>
              </a:extLst>
            </p:cNvPr>
            <p:cNvSpPr/>
            <p:nvPr/>
          </p:nvSpPr>
          <p:spPr>
            <a:xfrm rot="14891812">
              <a:off x="7267073" y="3605961"/>
              <a:ext cx="426262" cy="405636"/>
            </a:xfrm>
            <a:prstGeom prst="arc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>
              <a:extLst>
                <a:ext uri="{FF2B5EF4-FFF2-40B4-BE49-F238E27FC236}">
                  <a16:creationId xmlns="" xmlns:a16="http://schemas.microsoft.com/office/drawing/2014/main" id="{64F67544-AB23-42E3-8E2B-7EC5716AE063}"/>
                </a:ext>
              </a:extLst>
            </p:cNvPr>
            <p:cNvSpPr/>
            <p:nvPr/>
          </p:nvSpPr>
          <p:spPr>
            <a:xfrm>
              <a:off x="4727651" y="3705726"/>
              <a:ext cx="301019" cy="20936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7" name="Группа 36">
            <a:extLst>
              <a:ext uri="{FF2B5EF4-FFF2-40B4-BE49-F238E27FC236}">
                <a16:creationId xmlns="" xmlns:a16="http://schemas.microsoft.com/office/drawing/2014/main" id="{B359DD8A-CD71-4C93-B318-58862D7ACFF0}"/>
              </a:ext>
            </a:extLst>
          </p:cNvPr>
          <p:cNvGrpSpPr/>
          <p:nvPr/>
        </p:nvGrpSpPr>
        <p:grpSpPr>
          <a:xfrm>
            <a:off x="5122295" y="4339451"/>
            <a:ext cx="1665210" cy="1614137"/>
            <a:chOff x="1929242" y="4123849"/>
            <a:chExt cx="1444975" cy="1406982"/>
          </a:xfrm>
        </p:grpSpPr>
        <p:sp>
          <p:nvSpPr>
            <p:cNvPr id="30" name="Прямоугольный треугольник 29">
              <a:extLst>
                <a:ext uri="{FF2B5EF4-FFF2-40B4-BE49-F238E27FC236}">
                  <a16:creationId xmlns="" xmlns:a16="http://schemas.microsoft.com/office/drawing/2014/main" id="{2637EE71-BAC0-49A3-B5A9-0042E7DFFACE}"/>
                </a:ext>
              </a:extLst>
            </p:cNvPr>
            <p:cNvSpPr/>
            <p:nvPr/>
          </p:nvSpPr>
          <p:spPr>
            <a:xfrm rot="3140043">
              <a:off x="2089145" y="4245758"/>
              <a:ext cx="1406982" cy="1163163"/>
            </a:xfrm>
            <a:prstGeom prst="rtTriangl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4</a:t>
              </a:r>
            </a:p>
          </p:txBody>
        </p:sp>
        <p:sp>
          <p:nvSpPr>
            <p:cNvPr id="32" name="Дуга 31">
              <a:extLst>
                <a:ext uri="{FF2B5EF4-FFF2-40B4-BE49-F238E27FC236}">
                  <a16:creationId xmlns="" xmlns:a16="http://schemas.microsoft.com/office/drawing/2014/main" id="{FDCC1F64-5809-4F73-9168-6265162329C0}"/>
                </a:ext>
              </a:extLst>
            </p:cNvPr>
            <p:cNvSpPr/>
            <p:nvPr/>
          </p:nvSpPr>
          <p:spPr>
            <a:xfrm>
              <a:off x="2208245" y="5381785"/>
              <a:ext cx="552139" cy="87428"/>
            </a:xfrm>
            <a:prstGeom prst="arc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Прямоугольник 35">
              <a:extLst>
                <a:ext uri="{FF2B5EF4-FFF2-40B4-BE49-F238E27FC236}">
                  <a16:creationId xmlns="" xmlns:a16="http://schemas.microsoft.com/office/drawing/2014/main" id="{8666B798-7478-4223-A52C-60242184311C}"/>
                </a:ext>
              </a:extLst>
            </p:cNvPr>
            <p:cNvSpPr/>
            <p:nvPr/>
          </p:nvSpPr>
          <p:spPr>
            <a:xfrm rot="3170968">
              <a:off x="1928953" y="4571352"/>
              <a:ext cx="149298" cy="148719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9" name="Группа 48">
            <a:extLst>
              <a:ext uri="{FF2B5EF4-FFF2-40B4-BE49-F238E27FC236}">
                <a16:creationId xmlns="" xmlns:a16="http://schemas.microsoft.com/office/drawing/2014/main" id="{17511E9F-11B9-45F6-9681-4F26F3D6F452}"/>
              </a:ext>
            </a:extLst>
          </p:cNvPr>
          <p:cNvGrpSpPr/>
          <p:nvPr/>
        </p:nvGrpSpPr>
        <p:grpSpPr>
          <a:xfrm>
            <a:off x="2086567" y="2642248"/>
            <a:ext cx="1768119" cy="3290201"/>
            <a:chOff x="2086567" y="2543414"/>
            <a:chExt cx="1768119" cy="3290201"/>
          </a:xfrm>
        </p:grpSpPr>
        <p:sp>
          <p:nvSpPr>
            <p:cNvPr id="35" name="Равнобедренный треугольник 34">
              <a:extLst>
                <a:ext uri="{FF2B5EF4-FFF2-40B4-BE49-F238E27FC236}">
                  <a16:creationId xmlns="" xmlns:a16="http://schemas.microsoft.com/office/drawing/2014/main" id="{B709D420-0476-418A-A572-F456CB5B9121}"/>
                </a:ext>
              </a:extLst>
            </p:cNvPr>
            <p:cNvSpPr/>
            <p:nvPr/>
          </p:nvSpPr>
          <p:spPr>
            <a:xfrm rot="1676602">
              <a:off x="2236936" y="2543414"/>
              <a:ext cx="1617750" cy="3120522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2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="" xmlns:a16="http://schemas.microsoft.com/office/drawing/2014/main" id="{2B3998B0-4FBF-47E5-8407-41AE773BA5EF}"/>
                </a:ext>
              </a:extLst>
            </p:cNvPr>
            <p:cNvSpPr txBox="1"/>
            <p:nvPr/>
          </p:nvSpPr>
          <p:spPr>
            <a:xfrm>
              <a:off x="2392735" y="3661484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/>
                <a:t>6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="" xmlns:a16="http://schemas.microsoft.com/office/drawing/2014/main" id="{C82B5166-E59D-4D32-B840-2F6E77648EC4}"/>
                </a:ext>
              </a:extLst>
            </p:cNvPr>
            <p:cNvSpPr txBox="1"/>
            <p:nvPr/>
          </p:nvSpPr>
          <p:spPr>
            <a:xfrm>
              <a:off x="3381863" y="4153695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/>
                <a:t>6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="" xmlns:a16="http://schemas.microsoft.com/office/drawing/2014/main" id="{7CD63396-7348-4173-9F60-D28AA3010023}"/>
                </a:ext>
              </a:extLst>
            </p:cNvPr>
            <p:cNvSpPr txBox="1"/>
            <p:nvPr/>
          </p:nvSpPr>
          <p:spPr>
            <a:xfrm>
              <a:off x="2086567" y="5464283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/>
                <a:t>4</a:t>
              </a:r>
            </a:p>
          </p:txBody>
        </p:sp>
      </p:grpSp>
      <p:grpSp>
        <p:nvGrpSpPr>
          <p:cNvPr id="47" name="Группа 46">
            <a:extLst>
              <a:ext uri="{FF2B5EF4-FFF2-40B4-BE49-F238E27FC236}">
                <a16:creationId xmlns="" xmlns:a16="http://schemas.microsoft.com/office/drawing/2014/main" id="{D8CCEB07-6484-4482-A8BD-217B4D94C451}"/>
              </a:ext>
            </a:extLst>
          </p:cNvPr>
          <p:cNvGrpSpPr/>
          <p:nvPr/>
        </p:nvGrpSpPr>
        <p:grpSpPr>
          <a:xfrm>
            <a:off x="7736161" y="2009915"/>
            <a:ext cx="1971995" cy="1413562"/>
            <a:chOff x="7821051" y="1898351"/>
            <a:chExt cx="1971995" cy="1413562"/>
          </a:xfrm>
        </p:grpSpPr>
        <p:sp>
          <p:nvSpPr>
            <p:cNvPr id="38" name="Равнобедренный треугольник 37">
              <a:extLst>
                <a:ext uri="{FF2B5EF4-FFF2-40B4-BE49-F238E27FC236}">
                  <a16:creationId xmlns="" xmlns:a16="http://schemas.microsoft.com/office/drawing/2014/main" id="{76D6A784-888A-49D0-B071-E9DC45265E10}"/>
                </a:ext>
              </a:extLst>
            </p:cNvPr>
            <p:cNvSpPr/>
            <p:nvPr/>
          </p:nvSpPr>
          <p:spPr>
            <a:xfrm rot="18714798">
              <a:off x="8301756" y="1417646"/>
              <a:ext cx="952830" cy="191424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5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="" xmlns:a16="http://schemas.microsoft.com/office/drawing/2014/main" id="{C3F8BE8D-0C40-4DB5-B0A4-A09F9022B2E4}"/>
                </a:ext>
              </a:extLst>
            </p:cNvPr>
            <p:cNvSpPr txBox="1"/>
            <p:nvPr/>
          </p:nvSpPr>
          <p:spPr>
            <a:xfrm>
              <a:off x="8504608" y="2680989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/>
                <a:t>3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="" xmlns:a16="http://schemas.microsoft.com/office/drawing/2014/main" id="{171BF070-DC1A-41F2-9DB2-1A4C0C5738BC}"/>
                </a:ext>
              </a:extLst>
            </p:cNvPr>
            <p:cNvSpPr txBox="1"/>
            <p:nvPr/>
          </p:nvSpPr>
          <p:spPr>
            <a:xfrm>
              <a:off x="9061498" y="1993805"/>
              <a:ext cx="2475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3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="" xmlns:a16="http://schemas.microsoft.com/office/drawing/2014/main" id="{F9285570-B870-4728-83B6-153EE2EF4BAE}"/>
                </a:ext>
              </a:extLst>
            </p:cNvPr>
            <p:cNvSpPr txBox="1"/>
            <p:nvPr/>
          </p:nvSpPr>
          <p:spPr>
            <a:xfrm>
              <a:off x="9491360" y="2942581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/>
                <a:t>2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AB8911CE-DC26-414E-B60A-600FFB69A486}"/>
              </a:ext>
            </a:extLst>
          </p:cNvPr>
          <p:cNvSpPr txBox="1"/>
          <p:nvPr/>
        </p:nvSpPr>
        <p:spPr>
          <a:xfrm>
            <a:off x="1490373" y="1129252"/>
            <a:ext cx="21064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u-RU" b="1" u="sng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 подобия</a:t>
            </a:r>
          </a:p>
          <a:p>
            <a:pPr algn="ctr"/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 двум углам)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="" xmlns:a16="http://schemas.microsoft.com/office/drawing/2014/main" id="{1D0E4494-5160-43FA-B458-4622551ECBC4}"/>
              </a:ext>
            </a:extLst>
          </p:cNvPr>
          <p:cNvSpPr txBox="1"/>
          <p:nvPr/>
        </p:nvSpPr>
        <p:spPr>
          <a:xfrm>
            <a:off x="4421864" y="1007312"/>
            <a:ext cx="23036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 </a:t>
            </a:r>
            <a:r>
              <a:rPr lang="ru-RU" b="1" u="sng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 подобия</a:t>
            </a:r>
          </a:p>
          <a:p>
            <a:pPr algn="ctr"/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 двум сторонам и </a:t>
            </a:r>
          </a:p>
          <a:p>
            <a:pPr algn="ctr"/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углу между ними)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="" xmlns:a16="http://schemas.microsoft.com/office/drawing/2014/main" id="{1DA6E981-E910-4E83-8721-D87C7AA7FC1C}"/>
              </a:ext>
            </a:extLst>
          </p:cNvPr>
          <p:cNvSpPr txBox="1"/>
          <p:nvPr/>
        </p:nvSpPr>
        <p:spPr>
          <a:xfrm>
            <a:off x="8131447" y="1209897"/>
            <a:ext cx="22859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 </a:t>
            </a:r>
            <a:r>
              <a:rPr lang="ru-RU" b="1" u="sng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 подобия</a:t>
            </a:r>
          </a:p>
          <a:p>
            <a:pPr algn="ctr"/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 трем сторонам)</a:t>
            </a:r>
          </a:p>
        </p:txBody>
      </p:sp>
    </p:spTree>
    <p:extLst>
      <p:ext uri="{BB962C8B-B14F-4D97-AF65-F5344CB8AC3E}">
        <p14:creationId xmlns="" xmlns:p14="http://schemas.microsoft.com/office/powerpoint/2010/main" val="8894701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52 0.01527 L 0.06146 0.10138 C 0.07487 0.12152 0.09531 0.13171 0.11667 0.13171 C 0.14101 0.13171 0.16055 0.12152 0.17396 0.10138 L 0.23919 0.01527 " pathEditMode="relative" rAng="0" ptsTypes="AAAAA">
                                      <p:cBhvr>
                                        <p:cTn id="1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35" y="581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1.85185E-6 L -0.31394 -0.0611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03" y="-305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1.11022E-16 L 0.56654 0.0263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20" y="131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2.59259E-6 L -0.0681 0.04004 C -0.08229 0.04907 -0.10351 0.05393 -0.12578 0.05393 C -0.15117 0.05393 -0.17148 0.04907 -0.18567 0.04004 L -0.25364 2.59259E-6 " pathEditMode="relative" rAng="0" ptsTypes="AAAAA">
                                      <p:cBhvr>
                                        <p:cTn id="1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82" y="2685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4.07407E-6 L -0.2737 -0.0375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85" y="-1875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uiExpand="1" build="p" animBg="1"/>
      <p:bldP spid="2" grpId="0"/>
      <p:bldP spid="74" grpId="0"/>
      <p:bldP spid="7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5">
            <a:extLst>
              <a:ext uri="{FF2B5EF4-FFF2-40B4-BE49-F238E27FC236}">
                <a16:creationId xmlns="" xmlns:a16="http://schemas.microsoft.com/office/drawing/2014/main" id="{08D09125-61B9-479A-90D9-B138569B65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1230" y="307764"/>
            <a:ext cx="10873568" cy="1200329"/>
          </a:xfrm>
          <a:prstGeom prst="rect">
            <a:avLst/>
          </a:prstGeom>
          <a:solidFill>
            <a:schemeClr val="bg1">
              <a:alpha val="56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«Когда тень от палки стала той же длины, что и сама палка, то длина тени от центра основания пирамиды до её вершины имеет ту же длину, что и сама пирамида»</a:t>
            </a: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ый треугольник 1">
            <a:extLst>
              <a:ext uri="{FF2B5EF4-FFF2-40B4-BE49-F238E27FC236}">
                <a16:creationId xmlns="" xmlns:a16="http://schemas.microsoft.com/office/drawing/2014/main" id="{77172EEE-801E-4F29-BCB2-F47C86CD67EA}"/>
              </a:ext>
            </a:extLst>
          </p:cNvPr>
          <p:cNvSpPr/>
          <p:nvPr/>
        </p:nvSpPr>
        <p:spPr>
          <a:xfrm rot="16200000">
            <a:off x="1714118" y="2757353"/>
            <a:ext cx="646573" cy="665477"/>
          </a:xfrm>
          <a:prstGeom prst="rtTriangle">
            <a:avLst/>
          </a:prstGeom>
          <a:solidFill>
            <a:srgbClr val="C0000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ый треугольник 12">
            <a:extLst>
              <a:ext uri="{FF2B5EF4-FFF2-40B4-BE49-F238E27FC236}">
                <a16:creationId xmlns="" xmlns:a16="http://schemas.microsoft.com/office/drawing/2014/main" id="{6B9FAB33-75E6-4D50-BB9C-C5F83679F20D}"/>
              </a:ext>
            </a:extLst>
          </p:cNvPr>
          <p:cNvSpPr/>
          <p:nvPr/>
        </p:nvSpPr>
        <p:spPr>
          <a:xfrm rot="16200000">
            <a:off x="3620786" y="1944724"/>
            <a:ext cx="1503949" cy="1525146"/>
          </a:xfrm>
          <a:prstGeom prst="rtTriangl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21FF449E-4A45-49B9-916F-DDCFC48C3315}"/>
              </a:ext>
            </a:extLst>
          </p:cNvPr>
          <p:cNvSpPr txBox="1"/>
          <p:nvPr/>
        </p:nvSpPr>
        <p:spPr>
          <a:xfrm>
            <a:off x="5720156" y="2084140"/>
            <a:ext cx="5714642" cy="1569660"/>
          </a:xfrm>
          <a:prstGeom prst="rect">
            <a:avLst/>
          </a:prstGeom>
          <a:solidFill>
            <a:schemeClr val="bg1">
              <a:alpha val="56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Дано:      ∆АВС, ∆А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(прямоугольные)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АС=ВС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Доказать, что:     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=В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D4B568A8-D748-4F32-81A3-F6D701D7222A}"/>
              </a:ext>
            </a:extLst>
          </p:cNvPr>
          <p:cNvSpPr txBox="1"/>
          <p:nvPr/>
        </p:nvSpPr>
        <p:spPr>
          <a:xfrm>
            <a:off x="1416160" y="3298925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А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3A45A136-A92E-48D1-8DF7-0AADA0C56308}"/>
              </a:ext>
            </a:extLst>
          </p:cNvPr>
          <p:cNvSpPr txBox="1"/>
          <p:nvPr/>
        </p:nvSpPr>
        <p:spPr>
          <a:xfrm>
            <a:off x="3100489" y="3305152"/>
            <a:ext cx="409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А</a:t>
            </a:r>
            <a:r>
              <a:rPr lang="ru-RU" sz="1400" dirty="0"/>
              <a:t>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23E62D25-7FDD-458C-A834-CF546245BFE2}"/>
              </a:ext>
            </a:extLst>
          </p:cNvPr>
          <p:cNvSpPr txBox="1"/>
          <p:nvPr/>
        </p:nvSpPr>
        <p:spPr>
          <a:xfrm>
            <a:off x="2268470" y="2432784"/>
            <a:ext cx="2603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BE1C7099-3F12-4FD6-9441-B0E2C5895445}"/>
              </a:ext>
            </a:extLst>
          </p:cNvPr>
          <p:cNvSpPr txBox="1"/>
          <p:nvPr/>
        </p:nvSpPr>
        <p:spPr>
          <a:xfrm>
            <a:off x="5069057" y="1629904"/>
            <a:ext cx="401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В</a:t>
            </a:r>
            <a:r>
              <a:rPr lang="ru-RU" sz="1400" dirty="0"/>
              <a:t>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5442BEBE-BFEB-4372-9446-4BBCD9BBBC23}"/>
              </a:ext>
            </a:extLst>
          </p:cNvPr>
          <p:cNvSpPr txBox="1"/>
          <p:nvPr/>
        </p:nvSpPr>
        <p:spPr>
          <a:xfrm>
            <a:off x="2323220" y="3294810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С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314AF37C-F114-47AE-9CAA-18B51FFA4184}"/>
              </a:ext>
            </a:extLst>
          </p:cNvPr>
          <p:cNvSpPr txBox="1"/>
          <p:nvPr/>
        </p:nvSpPr>
        <p:spPr>
          <a:xfrm>
            <a:off x="5135334" y="3319780"/>
            <a:ext cx="399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С</a:t>
            </a:r>
            <a:r>
              <a:rPr lang="ru-RU" sz="1400" dirty="0"/>
              <a:t>1</a:t>
            </a: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70F68FCF-A415-400C-A44B-194E23A6990A}"/>
                  </a:ext>
                </a:extLst>
              </p:cNvPr>
              <p:cNvSpPr txBox="1"/>
              <p:nvPr/>
            </p:nvSpPr>
            <p:spPr>
              <a:xfrm>
                <a:off x="561230" y="3653800"/>
                <a:ext cx="10873568" cy="2630144"/>
              </a:xfrm>
              <a:prstGeom prst="rect">
                <a:avLst/>
              </a:prstGeom>
              <a:solidFill>
                <a:schemeClr val="bg1">
                  <a:alpha val="56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Доказательство:</a:t>
                </a:r>
              </a:p>
              <a:p>
                <a:pPr marL="457200" indent="-457200" algn="just">
                  <a:buAutoNum type="arabicParenR"/>
                </a:pP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Рассмотрим ∆АВС и ∆А</a:t>
                </a:r>
                <a:r>
                  <a:rPr lang="ru-RU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</a:t>
                </a:r>
                <a:r>
                  <a:rPr lang="ru-RU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</a:t>
                </a:r>
                <a:r>
                  <a:rPr lang="ru-RU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У</a:t>
                </a:r>
                <a:r>
                  <a:rPr lang="ru-RU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гол падения солнечного света одинаков, следовательно 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∟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B=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∟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;  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∟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C=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∟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. ∆АВС </a:t>
                </a:r>
                <a:r>
                  <a:rPr lang="ru-RU" sz="2400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~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∆А</a:t>
                </a:r>
                <a:r>
                  <a:rPr lang="ru-RU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</a:t>
                </a:r>
                <a:r>
                  <a:rPr lang="ru-RU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</a:t>
                </a:r>
                <a:r>
                  <a:rPr lang="ru-RU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по 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 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признаку подобия треугольников.</a:t>
                </a:r>
              </a:p>
              <a:p>
                <a:pPr marL="457200" indent="-457200" algn="just">
                  <a:buFontTx/>
                  <a:buAutoNum type="arabicParenR"/>
                </a:pP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Составим соотношение сходственных сторон:</a:t>
                </a:r>
                <a:r>
                  <a:rPr lang="pt-BR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pt-BR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𝐵𝐶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𝐶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den>
                    </m:f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pt-BR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pt-BR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𝐴𝐶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𝐶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по свойству пропорций В</a:t>
                </a:r>
                <a:r>
                  <a:rPr lang="ru-RU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</a:t>
                </a:r>
                <a:r>
                  <a:rPr lang="ru-RU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1=</a:t>
                </a:r>
                <a:r>
                  <a:rPr lang="pt-BR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pt-BR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𝐵𝐶</m:t>
                        </m:r>
                        <m:r>
                          <a:rPr lang="ru-RU" sz="2400" b="0" i="1" smtClean="0">
                            <a:latin typeface="Cambria Math" panose="02040503050406030204" pitchFamily="18" charset="0"/>
                          </a:rPr>
                          <m:t>∗А1С1</m:t>
                        </m:r>
                      </m:num>
                      <m:den>
                        <m:r>
                          <a:rPr lang="ru-RU" sz="2400" b="0" i="1" smtClean="0">
                            <a:latin typeface="Cambria Math" panose="02040503050406030204" pitchFamily="18" charset="0"/>
                          </a:rPr>
                          <m:t>АС</m:t>
                        </m:r>
                      </m:den>
                    </m:f>
                    <m:r>
                      <a:rPr lang="en-US" sz="2400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ru-RU" sz="2400" b="0" i="0" smtClean="0">
                        <a:latin typeface="Cambria Math" panose="02040503050406030204" pitchFamily="18" charset="0"/>
                      </a:rPr>
                      <m:t>, а т.к.</m:t>
                    </m:r>
                    <m:r>
                      <m:rPr>
                        <m:nor/>
                      </m:rPr>
                      <a: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АС=ВС</m:t>
                    </m:r>
                  </m:oMath>
                </a14:m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, получим А</a:t>
                </a:r>
                <a:r>
                  <a:rPr lang="ru-RU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</a:t>
                </a:r>
                <a:r>
                  <a:rPr lang="ru-RU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=В</a:t>
                </a:r>
                <a:r>
                  <a:rPr lang="ru-RU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ru-RU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</a:t>
                </a:r>
                <a:r>
                  <a:rPr lang="ru-RU" sz="1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9" name="TextBox 18">
                <a:extLst>
                  <a:ext uri="{FF2B5EF4-FFF2-40B4-BE49-F238E27FC236}">
                    <a16:creationId xmlns:a14="http://schemas.microsoft.com/office/drawing/2010/main" xmlns="" xmlns:a16="http://schemas.microsoft.com/office/drawing/2014/main" id="{70F68FCF-A415-400C-A44B-194E23A699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230" y="3653800"/>
                <a:ext cx="10873568" cy="2630144"/>
              </a:xfrm>
              <a:prstGeom prst="rect">
                <a:avLst/>
              </a:prstGeom>
              <a:blipFill>
                <a:blip r:embed="rId2"/>
                <a:stretch>
                  <a:fillRect l="-729" t="-1852" r="-897" b="-115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1" name="Прямая соединительная линия 20">
            <a:extLst>
              <a:ext uri="{FF2B5EF4-FFF2-40B4-BE49-F238E27FC236}">
                <a16:creationId xmlns="" xmlns:a16="http://schemas.microsoft.com/office/drawing/2014/main" id="{C597893A-25DD-42AC-82E9-3192F0F87C50}"/>
              </a:ext>
            </a:extLst>
          </p:cNvPr>
          <p:cNvCxnSpPr>
            <a:cxnSpLocks/>
          </p:cNvCxnSpPr>
          <p:nvPr/>
        </p:nvCxnSpPr>
        <p:spPr>
          <a:xfrm>
            <a:off x="2046629" y="3351566"/>
            <a:ext cx="0" cy="152880"/>
          </a:xfrm>
          <a:prstGeom prst="line">
            <a:avLst/>
          </a:prstGeom>
          <a:ln w="2222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>
            <a:extLst>
              <a:ext uri="{FF2B5EF4-FFF2-40B4-BE49-F238E27FC236}">
                <a16:creationId xmlns="" xmlns:a16="http://schemas.microsoft.com/office/drawing/2014/main" id="{8A4B0777-12EF-479B-A7E8-CCB1C92F0203}"/>
              </a:ext>
            </a:extLst>
          </p:cNvPr>
          <p:cNvCxnSpPr>
            <a:cxnSpLocks/>
          </p:cNvCxnSpPr>
          <p:nvPr/>
        </p:nvCxnSpPr>
        <p:spPr>
          <a:xfrm>
            <a:off x="2299359" y="3117752"/>
            <a:ext cx="163222" cy="10048"/>
          </a:xfrm>
          <a:prstGeom prst="line">
            <a:avLst/>
          </a:prstGeom>
          <a:ln w="2222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0483682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La ment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TM02474572[[fn=Медицинский шаблон оформления]]</Template>
  <TotalTime>2080</TotalTime>
  <Words>506</Words>
  <Application>Microsoft Office PowerPoint</Application>
  <PresentationFormat>Произвольный</PresentationFormat>
  <Paragraphs>129</Paragraphs>
  <Slides>22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La mente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Старинные задачи по теореме Пифагора</dc:title>
  <dc:creator>Admin</dc:creator>
  <cp:lastModifiedBy>student</cp:lastModifiedBy>
  <cp:revision>123</cp:revision>
  <dcterms:created xsi:type="dcterms:W3CDTF">2015-11-22T15:38:19Z</dcterms:created>
  <dcterms:modified xsi:type="dcterms:W3CDTF">2022-03-15T05:43:21Z</dcterms:modified>
</cp:coreProperties>
</file>