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notesMasterIdLst>
    <p:notesMasterId r:id="rId47"/>
  </p:notesMasterIdLst>
  <p:sldIdLst>
    <p:sldId id="256" r:id="rId2"/>
    <p:sldId id="257" r:id="rId3"/>
    <p:sldId id="280" r:id="rId4"/>
    <p:sldId id="259" r:id="rId5"/>
    <p:sldId id="260" r:id="rId6"/>
    <p:sldId id="261" r:id="rId7"/>
    <p:sldId id="29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9" r:id="rId25"/>
    <p:sldId id="270" r:id="rId26"/>
    <p:sldId id="284" r:id="rId27"/>
    <p:sldId id="285" r:id="rId28"/>
    <p:sldId id="282" r:id="rId29"/>
    <p:sldId id="292" r:id="rId30"/>
    <p:sldId id="293" r:id="rId31"/>
    <p:sldId id="294" r:id="rId32"/>
    <p:sldId id="295" r:id="rId33"/>
    <p:sldId id="289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E438"/>
    <a:srgbClr val="FF33CC"/>
    <a:srgbClr val="CCCC00"/>
    <a:srgbClr val="CC9900"/>
    <a:srgbClr val="7D488E"/>
    <a:srgbClr val="F84B2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9" autoAdjust="0"/>
    <p:restoredTop sz="94660"/>
  </p:normalViewPr>
  <p:slideViewPr>
    <p:cSldViewPr>
      <p:cViewPr varScale="1">
        <p:scale>
          <a:sx n="98" d="100"/>
          <a:sy n="98" d="100"/>
        </p:scale>
        <p:origin x="3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3C97F1C-9D42-416C-AAFB-AAEDCB81DAF8}" type="datetimeFigureOut">
              <a:rPr lang="ru-RU"/>
              <a:pPr>
                <a:defRPr/>
              </a:pPr>
              <a:t>07.08.2025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B05FABE-CA05-4C2B-92DE-F05C2964D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66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4158C-E3E8-41A1-A4D3-8A8E132E1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9E6D-3FCC-42BE-AE48-C70638DF0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B8A56-B0F4-4BDB-842F-FAEFEDD61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D1FDC-E921-4151-B0CC-DE1672C19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5049-3740-4196-AC3D-491426218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AD9C4-2CCE-4CE0-A5B4-CCE6D38DC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40D54-630D-4BD5-AAB6-295FD9248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2E1B-133F-4DA2-997A-5CA0643B9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B0CC4-CB70-479F-B786-8247DE43A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C3A0C-8509-4FC0-9DC1-725C6C7D4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746FC-FABA-43E6-91D9-E54C796CA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586A9-4AC0-4597-B160-3DE4AF756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9C4FD-5E95-47D8-A7C6-B5548A3F8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AC485-5E10-4E67-923C-701ED0BA7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DA294-7746-4A66-8AFA-65677ACAF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B5E0-DD4F-41D4-B105-ECD1C784B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A43EA-A7F9-41DD-BD84-A28358DEA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tile tx="0" ty="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2B129C-10E1-42E5-B1AA-878555305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image" Target="../media/image7.gif"/><Relationship Id="rId18" Type="http://schemas.openxmlformats.org/officeDocument/2006/relationships/slide" Target="slide8.xml"/><Relationship Id="rId26" Type="http://schemas.openxmlformats.org/officeDocument/2006/relationships/slide" Target="slide16.xml"/><Relationship Id="rId3" Type="http://schemas.openxmlformats.org/officeDocument/2006/relationships/slide" Target="slide36.xml"/><Relationship Id="rId21" Type="http://schemas.openxmlformats.org/officeDocument/2006/relationships/slide" Target="slide4.xml"/><Relationship Id="rId7" Type="http://schemas.openxmlformats.org/officeDocument/2006/relationships/slide" Target="slide30.xml"/><Relationship Id="rId12" Type="http://schemas.openxmlformats.org/officeDocument/2006/relationships/slide" Target="slide40.xml"/><Relationship Id="rId17" Type="http://schemas.openxmlformats.org/officeDocument/2006/relationships/slide" Target="slide11.xml"/><Relationship Id="rId25" Type="http://schemas.openxmlformats.org/officeDocument/2006/relationships/slide" Target="slide24.xml"/><Relationship Id="rId2" Type="http://schemas.openxmlformats.org/officeDocument/2006/relationships/slide" Target="slide42.xml"/><Relationship Id="rId16" Type="http://schemas.openxmlformats.org/officeDocument/2006/relationships/slide" Target="slide13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4.xml"/><Relationship Id="rId11" Type="http://schemas.openxmlformats.org/officeDocument/2006/relationships/slide" Target="slide34.xml"/><Relationship Id="rId24" Type="http://schemas.openxmlformats.org/officeDocument/2006/relationships/slide" Target="slide15.xml"/><Relationship Id="rId5" Type="http://schemas.openxmlformats.org/officeDocument/2006/relationships/slide" Target="slide38.xml"/><Relationship Id="rId15" Type="http://schemas.openxmlformats.org/officeDocument/2006/relationships/slide" Target="slide10.xml"/><Relationship Id="rId23" Type="http://schemas.openxmlformats.org/officeDocument/2006/relationships/slide" Target="slide28.xml"/><Relationship Id="rId28" Type="http://schemas.openxmlformats.org/officeDocument/2006/relationships/image" Target="../media/image8.gif"/><Relationship Id="rId10" Type="http://schemas.openxmlformats.org/officeDocument/2006/relationships/slide" Target="slide26.xml"/><Relationship Id="rId19" Type="http://schemas.openxmlformats.org/officeDocument/2006/relationships/slide" Target="slide6.xml"/><Relationship Id="rId4" Type="http://schemas.openxmlformats.org/officeDocument/2006/relationships/slide" Target="slide32.xml"/><Relationship Id="rId9" Type="http://schemas.openxmlformats.org/officeDocument/2006/relationships/slide" Target="slide41.xml"/><Relationship Id="rId14" Type="http://schemas.openxmlformats.org/officeDocument/2006/relationships/slide" Target="slide22.xml"/><Relationship Id="rId22" Type="http://schemas.openxmlformats.org/officeDocument/2006/relationships/slide" Target="slide20.xml"/><Relationship Id="rId27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5" Type="http://schemas.openxmlformats.org/officeDocument/2006/relationships/slide" Target="slide33.xml"/><Relationship Id="rId4" Type="http://schemas.openxmlformats.org/officeDocument/2006/relationships/image" Target="../media/image46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slide" Target="slide3.xml"/><Relationship Id="rId4" Type="http://schemas.openxmlformats.org/officeDocument/2006/relationships/image" Target="../media/image8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4;&#1086;&#1084;\&#1056;&#1072;&#1073;&#1086;&#1095;&#1080;&#1081;%20&#1089;&#1090;&#1086;&#1083;\&#1074;&#1085;&#1077;&#1082;&#1083;%20&#1084;&#1077;&#1088;&#1086;&#1087;&#1088;\&#1042;&#1080;&#1082;&#1090;&#1086;&#1088;%20&#1047;&#1080;&#1085;&#1095;&#1091;&#1082;%20-%20&#1055;&#1086;&#1083;&#1100;%20&#1052;&#1086;&#1088;&#1080;&#1072;%20(&#1052;&#1080;&#1085;&#1091;&#1089;&#1086;&#1074;&#1082;&#1072;).mp3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5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276872"/>
            <a:ext cx="6769621" cy="1511300"/>
          </a:xfrm>
        </p:spPr>
        <p:txBody>
          <a:bodyPr/>
          <a:lstStyle/>
          <a:p>
            <a:pPr eaLnBrk="1" hangingPunct="1"/>
            <a:r>
              <a:rPr lang="ru-RU" sz="6600" b="1" i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Знатоки </a:t>
            </a:r>
            <a:br>
              <a:rPr lang="ru-RU" sz="6600" b="1" i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6600" b="1" i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родного края</a:t>
            </a:r>
          </a:p>
        </p:txBody>
      </p:sp>
      <p:pic>
        <p:nvPicPr>
          <p:cNvPr id="3075" name="Picture 5" descr="j029912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260350"/>
            <a:ext cx="1782762" cy="2555875"/>
          </a:xfrm>
        </p:spPr>
      </p:pic>
      <p:sp>
        <p:nvSpPr>
          <p:cNvPr id="2051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250825" y="5300663"/>
            <a:ext cx="5976938" cy="1008062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3078" name="Picture 11" descr="(447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221088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картинки\ДИСК УЧИТЕЛЮ Начальных классов_2006\Анимированные рисунки по темам\Природа\1\tree2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81596"/>
            <a:ext cx="2643190" cy="27873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39825"/>
          </a:xfrm>
        </p:spPr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795963" y="1484313"/>
            <a:ext cx="3097212" cy="25923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/>
              <a:t>  </a:t>
            </a:r>
          </a:p>
        </p:txBody>
      </p:sp>
      <p:sp>
        <p:nvSpPr>
          <p:cNvPr id="12294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95536" y="1556792"/>
            <a:ext cx="8424936" cy="4680519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2800" b="1" i="1" dirty="0"/>
              <a:t>        Древнейшие жители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</a:t>
            </a:r>
          </a:p>
          <a:p>
            <a:pPr>
              <a:buNone/>
            </a:pPr>
            <a:r>
              <a:rPr lang="ru-RU" sz="2400" i="1" dirty="0"/>
              <a:t>                            (верный ответ +1 балл)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43808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292080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740352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516216" y="15567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держизнь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5" y="3933056"/>
            <a:ext cx="2784309" cy="2088232"/>
          </a:xfrm>
          <a:prstGeom prst="rect">
            <a:avLst/>
          </a:prstGeom>
        </p:spPr>
      </p:pic>
      <p:pic>
        <p:nvPicPr>
          <p:cNvPr id="23" name="Рисунок 22" descr="держизнь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3562" y="3933056"/>
            <a:ext cx="3633524" cy="2088232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11560" y="1556792"/>
            <a:ext cx="761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1556792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87824" y="1556792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211960" y="1556792"/>
            <a:ext cx="683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436096" y="1556792"/>
            <a:ext cx="683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1556792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812360" y="1556792"/>
            <a:ext cx="862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Ы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2832" cy="449309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/>
              <a:t>     </a:t>
            </a:r>
            <a:r>
              <a:rPr lang="ru-RU" sz="2800" b="1" i="1" dirty="0"/>
              <a:t>Между какими двумя небольшими речками изначально определено месторасположение станции Шахунья?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dirty="0"/>
              <a:t>     </a:t>
            </a:r>
            <a:r>
              <a:rPr lang="ru-RU" sz="2800" i="1" dirty="0"/>
              <a:t>( за каждый верный ответ +1 балл)</a:t>
            </a:r>
          </a:p>
          <a:p>
            <a:pPr eaLnBrk="1" hangingPunct="1">
              <a:buFont typeface="Wingdings" pitchFamily="2" charset="2"/>
              <a:buNone/>
            </a:pPr>
            <a:endParaRPr lang="ru-RU" sz="2800" i="1" dirty="0"/>
          </a:p>
          <a:p>
            <a:pPr eaLnBrk="1" hangingPunct="1">
              <a:buFont typeface="Wingdings" pitchFamily="2" charset="2"/>
              <a:buNone/>
            </a:pPr>
            <a:endParaRPr lang="ru-RU" sz="2800" i="1" dirty="0"/>
          </a:p>
          <a:p>
            <a:pPr eaLnBrk="1" hangingPunct="1">
              <a:buFont typeface="Wingdings" pitchFamily="2" charset="2"/>
              <a:buNone/>
            </a:pPr>
            <a:endParaRPr lang="ru-RU" sz="2800" i="1" dirty="0"/>
          </a:p>
        </p:txBody>
      </p:sp>
      <p:sp>
        <p:nvSpPr>
          <p:cNvPr id="13316" name="WordArt 11"/>
          <p:cNvSpPr>
            <a:spLocks noChangeArrowheads="1" noChangeShapeType="1" noTextEdit="1"/>
          </p:cNvSpPr>
          <p:nvPr/>
        </p:nvSpPr>
        <p:spPr bwMode="auto">
          <a:xfrm rot="20093613">
            <a:off x="1557873" y="3556674"/>
            <a:ext cx="223202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31090" name="WordArt 18"/>
          <p:cNvSpPr>
            <a:spLocks noChangeArrowheads="1" noChangeShapeType="1" noTextEdit="1"/>
          </p:cNvSpPr>
          <p:nvPr/>
        </p:nvSpPr>
        <p:spPr bwMode="auto">
          <a:xfrm>
            <a:off x="6443663" y="4365625"/>
            <a:ext cx="7921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8" name="Рисунок 7" descr="держизнь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340768"/>
            <a:ext cx="3050257" cy="45300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03848" y="6381328"/>
            <a:ext cx="14401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548680"/>
            <a:ext cx="4176464" cy="5832648"/>
          </a:xfrm>
        </p:spPr>
        <p:txBody>
          <a:bodyPr/>
          <a:lstStyle/>
          <a:p>
            <a:pPr marL="252000" indent="-609600" eaLnBrk="1" hangingPunct="1">
              <a:lnSpc>
                <a:spcPct val="90000"/>
              </a:lnSpc>
              <a:buNone/>
            </a:pPr>
            <a:r>
              <a:rPr lang="ru-RU" sz="2800" b="1" i="1" dirty="0"/>
              <a:t>     Месторасположение станции Шахунья  было предопределено  между двумя небольшими речками – </a:t>
            </a:r>
          </a:p>
          <a:p>
            <a:pPr marL="252000" indent="-609600" eaLnBrk="1" hangingPunct="1">
              <a:lnSpc>
                <a:spcPct val="90000"/>
              </a:lnSpc>
              <a:buNone/>
            </a:pPr>
            <a:r>
              <a:rPr lang="ru-RU" sz="2800" b="1" i="1" dirty="0"/>
              <a:t>   Черной  и              </a:t>
            </a:r>
            <a:r>
              <a:rPr lang="ru-RU" sz="2800" b="1" i="1" dirty="0" err="1"/>
              <a:t>Самарихой</a:t>
            </a:r>
            <a:r>
              <a:rPr lang="ru-RU" sz="2800" b="1" i="1" dirty="0"/>
              <a:t>.</a:t>
            </a:r>
          </a:p>
        </p:txBody>
      </p:sp>
      <p:sp>
        <p:nvSpPr>
          <p:cNvPr id="1434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7" name="WordArt 7"/>
          <p:cNvSpPr>
            <a:spLocks noChangeArrowheads="1" noChangeShapeType="1" noTextEdit="1"/>
          </p:cNvSpPr>
          <p:nvPr/>
        </p:nvSpPr>
        <p:spPr bwMode="auto">
          <a:xfrm>
            <a:off x="5580063" y="5084763"/>
            <a:ext cx="1897062" cy="925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7" name="Рисунок 6" descr="речка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5187" y="2714624"/>
            <a:ext cx="5518496" cy="337867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536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052736"/>
            <a:ext cx="8640960" cy="136815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В каком году началось строительство железной дороги одновременно со стороны Нижнего Новгорода и Котельнича?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</p:txBody>
      </p:sp>
      <p:sp>
        <p:nvSpPr>
          <p:cNvPr id="134160" name="WordArt 16"/>
          <p:cNvSpPr>
            <a:spLocks noChangeArrowheads="1" noChangeShapeType="1" noTextEdit="1"/>
          </p:cNvSpPr>
          <p:nvPr/>
        </p:nvSpPr>
        <p:spPr bwMode="auto">
          <a:xfrm>
            <a:off x="3068638" y="5183188"/>
            <a:ext cx="26638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9" name="Содержимое 8" descr="жд1913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3609020"/>
            <a:ext cx="4012869" cy="3009652"/>
          </a:xfrm>
        </p:spPr>
      </p:pic>
      <p:pic>
        <p:nvPicPr>
          <p:cNvPr id="10" name="Рисунок 9" descr="строит жд 191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837722"/>
            <a:ext cx="3816424" cy="2687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5856" y="6381328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340768"/>
            <a:ext cx="8640960" cy="525658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 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Строительство железной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дороги началось в 1913 году.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В память о тех поколениях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железнодорожников, что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самоотверженно трудились,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 на привокзальной площади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800" b="1" i="1" dirty="0"/>
              <a:t>на вечную стоянку установлен паровоз серии «ЛВ».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</a:pPr>
            <a:endParaRPr lang="ru-RU" sz="2800" b="1" i="1" dirty="0"/>
          </a:p>
        </p:txBody>
      </p:sp>
      <p:sp>
        <p:nvSpPr>
          <p:cNvPr id="1639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паров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068960"/>
            <a:ext cx="3840426" cy="2880320"/>
          </a:xfrm>
          <a:prstGeom prst="rect">
            <a:avLst/>
          </a:prstGeom>
        </p:spPr>
      </p:pic>
      <p:pic>
        <p:nvPicPr>
          <p:cNvPr id="9" name="Рисунок 8" descr="герб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7" y="260648"/>
            <a:ext cx="2016224" cy="285727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47864" y="620688"/>
            <a:ext cx="5508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 станции твоей на перегоны 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hangingPunct="0"/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далекий рейс уходят поезда, 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hangingPunct="0"/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 сердцу в ритм в пути стучат вагоны, </a:t>
            </a: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hangingPunct="0"/>
            <a:r>
              <a:rPr kumimoji="0" lang="ru-RU" sz="24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Их в даль зовет зеленая звезда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lvl="0" eaLnBrk="0" hangingPunct="0"/>
            <a:r>
              <a:rPr lang="ru-RU" sz="1100" dirty="0">
                <a:latin typeface="Arial" pitchFamily="34" charset="0"/>
              </a:rPr>
              <a:t>                                                       </a:t>
            </a:r>
            <a:r>
              <a:rPr lang="ru-RU" sz="2400" dirty="0">
                <a:latin typeface="Arial" pitchFamily="34" charset="0"/>
              </a:rPr>
              <a:t>(</a:t>
            </a:r>
            <a:r>
              <a:rPr lang="ru-RU" sz="2400" dirty="0" err="1">
                <a:latin typeface="Arial" pitchFamily="34" charset="0"/>
              </a:rPr>
              <a:t>Прытов</a:t>
            </a:r>
            <a:r>
              <a:rPr lang="ru-RU" sz="2400" dirty="0">
                <a:latin typeface="Arial" pitchFamily="34" charset="0"/>
              </a:rPr>
              <a:t> П. И.)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557338"/>
            <a:ext cx="4248472" cy="489599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>
                <a:cs typeface="Arial" charset="0"/>
              </a:rPr>
              <a:t>Какова общая площадь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>
                <a:cs typeface="Arial" charset="0"/>
              </a:rPr>
              <a:t> лесов в </a:t>
            </a:r>
            <a:r>
              <a:rPr lang="ru-RU" sz="2800" b="1" i="1" dirty="0" err="1">
                <a:cs typeface="Arial" charset="0"/>
              </a:rPr>
              <a:t>Шахунском</a:t>
            </a:r>
            <a:endParaRPr lang="ru-RU" sz="2800" b="1" i="1" dirty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>
                <a:cs typeface="Arial" charset="0"/>
              </a:rPr>
              <a:t>районе? </a:t>
            </a:r>
            <a:endParaRPr lang="ru-RU" sz="2800" i="1" dirty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i="1" dirty="0">
                <a:cs typeface="Arial" charset="0"/>
              </a:rPr>
              <a:t>( верный ответ +1 балл)</a:t>
            </a:r>
          </a:p>
          <a:p>
            <a:pPr eaLnBrk="1" hangingPunct="1">
              <a:buFont typeface="Wingdings" pitchFamily="2" charset="2"/>
              <a:buNone/>
            </a:pPr>
            <a:endParaRPr lang="ru-RU" sz="2800" i="1" dirty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5400" b="1" i="1" dirty="0">
                <a:cs typeface="Arial" charset="0"/>
              </a:rPr>
              <a:t>1    3        0</a:t>
            </a:r>
          </a:p>
          <a:p>
            <a:pPr eaLnBrk="1" hangingPunct="1">
              <a:buFont typeface="Wingdings" pitchFamily="2" charset="2"/>
              <a:buNone/>
            </a:pPr>
            <a:endParaRPr lang="ru-RU" sz="2800" i="1" dirty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4800" i="1" dirty="0">
              <a:cs typeface="Arial" charset="0"/>
            </a:endParaRPr>
          </a:p>
        </p:txBody>
      </p:sp>
      <p:sp>
        <p:nvSpPr>
          <p:cNvPr id="1741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68" name="WordArt 8"/>
          <p:cNvSpPr>
            <a:spLocks noChangeArrowheads="1" noChangeShapeType="1" noTextEdit="1"/>
          </p:cNvSpPr>
          <p:nvPr/>
        </p:nvSpPr>
        <p:spPr bwMode="auto">
          <a:xfrm>
            <a:off x="6227763" y="4941888"/>
            <a:ext cx="10795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7" name="Рисунок 6" descr="лесн опуш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556792"/>
            <a:ext cx="4693001" cy="37444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9552" y="4365104"/>
            <a:ext cx="504056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4365104"/>
            <a:ext cx="504056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475656" y="4293096"/>
            <a:ext cx="576064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221088"/>
            <a:ext cx="3600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4221088"/>
            <a:ext cx="3600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23728" y="4149080"/>
            <a:ext cx="504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923"/>
          </a:xfrm>
        </p:spPr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/>
              <a:t>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0" y="1052736"/>
            <a:ext cx="5050904" cy="5073427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На территории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 протекает множество мелких рек и ручьев, таких, как, реки </a:t>
            </a:r>
            <a:r>
              <a:rPr lang="ru-RU" sz="2800" b="1" i="1" dirty="0" err="1"/>
              <a:t>Тургуш</a:t>
            </a:r>
            <a:r>
              <a:rPr lang="ru-RU" sz="2800" b="1" i="1" dirty="0"/>
              <a:t>, Большой </a:t>
            </a:r>
            <a:r>
              <a:rPr lang="ru-RU" sz="2800" b="1" i="1" dirty="0" err="1"/>
              <a:t>Вахтан</a:t>
            </a:r>
            <a:r>
              <a:rPr lang="ru-RU" sz="2800" b="1" i="1" dirty="0"/>
              <a:t>, Рамень, Чернушка, Шара</a:t>
            </a:r>
          </a:p>
          <a:p>
            <a:pPr>
              <a:buNone/>
            </a:pPr>
            <a:r>
              <a:rPr lang="ru-RU" sz="2800" b="1" i="1" dirty="0"/>
              <a:t>     и др. Назовите три </a:t>
            </a:r>
          </a:p>
          <a:p>
            <a:pPr>
              <a:buNone/>
            </a:pPr>
            <a:r>
              <a:rPr lang="ru-RU" sz="2800" b="1" i="1" dirty="0"/>
              <a:t>    наиболее крупные реки. </a:t>
            </a:r>
          </a:p>
          <a:p>
            <a:pPr>
              <a:buNone/>
            </a:pPr>
            <a:r>
              <a:rPr lang="ru-RU" sz="2800" b="1" i="1" dirty="0"/>
              <a:t>    </a:t>
            </a:r>
            <a:r>
              <a:rPr lang="ru-RU" sz="2800" i="1" dirty="0"/>
              <a:t>(верный ответ +1 балл, </a:t>
            </a:r>
          </a:p>
          <a:p>
            <a:pPr>
              <a:buNone/>
            </a:pPr>
            <a:r>
              <a:rPr lang="ru-RU" sz="2800" b="1" i="1" dirty="0"/>
              <a:t>   </a:t>
            </a:r>
            <a:r>
              <a:rPr lang="ru-RU" sz="2800" i="1" dirty="0"/>
              <a:t>  неверный ответ -1 балл)</a:t>
            </a:r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r>
              <a:rPr lang="ru-RU" sz="2800" i="1" dirty="0">
                <a:hlinkClick r:id="rId2" action="ppaction://hlinksldjump"/>
              </a:rPr>
              <a:t>  </a:t>
            </a:r>
            <a:endParaRPr lang="ru-RU" sz="2800" i="1" dirty="0"/>
          </a:p>
          <a:p>
            <a:pPr>
              <a:buNone/>
            </a:pPr>
            <a:endParaRPr lang="ru-RU" sz="2800" b="1" i="1" dirty="0"/>
          </a:p>
        </p:txBody>
      </p:sp>
      <p:pic>
        <p:nvPicPr>
          <p:cNvPr id="9" name="Рисунок 8" descr="речка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8011" y="1700808"/>
            <a:ext cx="4320480" cy="3240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638132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42875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688"/>
            <a:ext cx="8229600" cy="51845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/>
              <a:t> </a:t>
            </a:r>
            <a:r>
              <a:rPr lang="ru-RU" sz="2800" b="1" i="1" dirty="0"/>
              <a:t>Наиболее крупные реки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Большая </a:t>
            </a:r>
            <a:r>
              <a:rPr lang="ru-RU" sz="2800" b="1" i="1" dirty="0" err="1"/>
              <a:t>Какша</a:t>
            </a:r>
            <a:r>
              <a:rPr lang="ru-RU" sz="2800" b="1" i="1" dirty="0"/>
              <a:t>,  </a:t>
            </a:r>
            <a:r>
              <a:rPr lang="ru-RU" sz="2800" b="1" i="1" dirty="0" err="1"/>
              <a:t>Вая</a:t>
            </a:r>
            <a:r>
              <a:rPr lang="ru-RU" sz="2800" b="1" i="1" dirty="0"/>
              <a:t>,  Малая </a:t>
            </a:r>
            <a:r>
              <a:rPr lang="ru-RU" sz="2800" b="1" i="1" dirty="0" err="1"/>
              <a:t>Какша</a:t>
            </a:r>
            <a:r>
              <a:rPr lang="ru-RU" sz="2800" b="1" i="1" dirty="0"/>
              <a:t>.</a:t>
            </a:r>
          </a:p>
        </p:txBody>
      </p:sp>
      <p:sp>
        <p:nvSpPr>
          <p:cNvPr id="19460" name="WordArt 5"/>
          <p:cNvSpPr>
            <a:spLocks noChangeArrowheads="1" noChangeShapeType="1" noTextEdit="1"/>
          </p:cNvSpPr>
          <p:nvPr/>
        </p:nvSpPr>
        <p:spPr bwMode="auto">
          <a:xfrm rot="1551877">
            <a:off x="5867400" y="3213100"/>
            <a:ext cx="2305050" cy="25193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366"/>
              </a:avLst>
            </a:prstTxWarp>
          </a:bodyPr>
          <a:lstStyle/>
          <a:p>
            <a:pPr algn="ctr"/>
            <a:endParaRPr lang="ru-RU" sz="44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384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9462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зимнлеснопуш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844824"/>
            <a:ext cx="4024841" cy="3018631"/>
          </a:xfrm>
          <a:prstGeom prst="rect">
            <a:avLst/>
          </a:prstGeom>
        </p:spPr>
      </p:pic>
      <p:pic>
        <p:nvPicPr>
          <p:cNvPr id="9" name="Рисунок 8" descr="речка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01008"/>
            <a:ext cx="4105507" cy="272489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892480" cy="453662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  Какой длины наиболее крупные реки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района?  </a:t>
            </a:r>
            <a:r>
              <a:rPr lang="ru-RU" sz="2800" i="1" dirty="0"/>
              <a:t>(за каждый верный ответ +1 балл)</a:t>
            </a: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</p:txBody>
      </p:sp>
      <p:pic>
        <p:nvPicPr>
          <p:cNvPr id="7" name="Рисунок 6" descr="речк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060848"/>
            <a:ext cx="5927179" cy="42817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7904" y="6381328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70867"/>
          </a:xfrm>
        </p:spPr>
        <p:txBody>
          <a:bodyPr/>
          <a:lstStyle/>
          <a:p>
            <a:pPr eaLnBrk="1" hangingPunct="1"/>
            <a:r>
              <a:rPr lang="ru-RU" sz="2800" b="1" i="1" dirty="0"/>
              <a:t>Наиболее крупные реки протяженностью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692696"/>
            <a:ext cx="8820150" cy="576064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</a:t>
            </a:r>
            <a:r>
              <a:rPr lang="ru-RU" sz="2800" b="1" i="1" dirty="0"/>
              <a:t>138 км           108 км             91 км</a:t>
            </a:r>
          </a:p>
        </p:txBody>
      </p:sp>
      <p:sp>
        <p:nvSpPr>
          <p:cNvPr id="2151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9513" name="WordArt 9"/>
          <p:cNvSpPr>
            <a:spLocks noChangeArrowheads="1" noChangeShapeType="1" noTextEdit="1"/>
          </p:cNvSpPr>
          <p:nvPr/>
        </p:nvSpPr>
        <p:spPr bwMode="auto">
          <a:xfrm rot="1065617">
            <a:off x="3635375" y="4652963"/>
            <a:ext cx="2725738" cy="808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9" name="Рисунок 8" descr="речка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2708920"/>
            <a:ext cx="4992555" cy="374441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971600" y="2276872"/>
            <a:ext cx="7200900" cy="41052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dirty="0"/>
          </a:p>
        </p:txBody>
      </p:sp>
      <p:pic>
        <p:nvPicPr>
          <p:cNvPr id="4101" name="Picture 14" descr="EN0024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32734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99992" y="260648"/>
            <a:ext cx="4186808" cy="1156990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419872" y="188640"/>
            <a:ext cx="55446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Ты не велик, но ты красив и молод. </a:t>
            </a: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мы полны к тебе большой любви, </a:t>
            </a: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Живи века, Шахунья, милый город, </a:t>
            </a: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радость нам и Родине живи…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>
                <a:latin typeface="+mj-lt"/>
                <a:ea typeface="+mj-ea"/>
                <a:cs typeface="+mj-cs"/>
              </a:rPr>
              <a:t>( </a:t>
            </a:r>
            <a:r>
              <a:rPr lang="ru-RU" sz="2400" b="1" i="1" dirty="0" err="1">
                <a:latin typeface="+mj-lt"/>
                <a:ea typeface="+mj-ea"/>
                <a:cs typeface="+mj-cs"/>
              </a:rPr>
              <a:t>Прытов</a:t>
            </a:r>
            <a:r>
              <a:rPr lang="ru-RU" sz="2400" b="1" i="1" dirty="0">
                <a:latin typeface="+mj-lt"/>
                <a:ea typeface="+mj-ea"/>
                <a:cs typeface="+mj-cs"/>
              </a:rPr>
              <a:t> П. И.)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пол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402886"/>
            <a:ext cx="5760640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784"/>
            <a:ext cx="9144000" cy="1181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Сколько насчитывается прудов и какова их общая площадь? </a:t>
            </a:r>
            <a:r>
              <a:rPr lang="ru-RU" sz="2800" i="1" dirty="0"/>
              <a:t>( верный ответ +1 балл)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r>
              <a:rPr lang="ru-RU" sz="2800" i="1" dirty="0">
                <a:hlinkClick r:id="rId2" action="ppaction://hlinksldjump"/>
              </a:rPr>
              <a:t> </a:t>
            </a:r>
            <a:endParaRPr lang="ru-RU" sz="2800" i="1" dirty="0"/>
          </a:p>
        </p:txBody>
      </p:sp>
      <p:sp>
        <p:nvSpPr>
          <p:cNvPr id="22535" name="WordArt 11"/>
          <p:cNvSpPr>
            <a:spLocks noChangeArrowheads="1" noChangeShapeType="1" noTextEdit="1"/>
          </p:cNvSpPr>
          <p:nvPr/>
        </p:nvSpPr>
        <p:spPr bwMode="auto">
          <a:xfrm>
            <a:off x="4859338" y="4868863"/>
            <a:ext cx="29511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42" name="Рисунок 41" descr="пруд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420888"/>
            <a:ext cx="4792927" cy="35946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9872" y="630932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42875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20689"/>
            <a:ext cx="9144000" cy="144016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/>
              <a:t>    </a:t>
            </a:r>
            <a:r>
              <a:rPr lang="ru-RU" sz="2800" b="1" i="1" dirty="0" err="1"/>
              <a:t>Шахунский</a:t>
            </a:r>
            <a:r>
              <a:rPr lang="ru-RU" sz="2800" b="1" i="1" dirty="0"/>
              <a:t> район   насчитывает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65 прудов , общей площадью 200 гектар.</a:t>
            </a:r>
          </a:p>
        </p:txBody>
      </p:sp>
      <p:sp>
        <p:nvSpPr>
          <p:cNvPr id="2355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пруд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276872"/>
            <a:ext cx="5544616" cy="369641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340768"/>
            <a:ext cx="3960440" cy="2836862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b="1" i="1" dirty="0"/>
              <a:t>    Среди нескольких десятков прудов 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 выделите три наиболее крупных</a:t>
            </a:r>
          </a:p>
          <a:p>
            <a:pPr eaLnBrk="1" hangingPunct="1">
              <a:buNone/>
            </a:pPr>
            <a:r>
              <a:rPr lang="ru-RU" sz="2800" b="1" i="1" dirty="0"/>
              <a:t>    </a:t>
            </a:r>
            <a:r>
              <a:rPr lang="ru-RU" sz="2800" i="1" dirty="0"/>
              <a:t>( за каждый верный ответ  +1 балл,</a:t>
            </a:r>
          </a:p>
          <a:p>
            <a:pPr eaLnBrk="1" hangingPunct="1">
              <a:buNone/>
            </a:pPr>
            <a:r>
              <a:rPr lang="ru-RU" sz="2800" i="1" dirty="0"/>
              <a:t>     неверный ответ</a:t>
            </a:r>
          </a:p>
          <a:p>
            <a:pPr eaLnBrk="1" hangingPunct="1">
              <a:buNone/>
            </a:pPr>
            <a:r>
              <a:rPr lang="ru-RU" sz="2800" i="1" dirty="0"/>
              <a:t>    -1 балл)</a:t>
            </a:r>
          </a:p>
          <a:p>
            <a:pPr eaLnBrk="1" hangingPunct="1">
              <a:buNone/>
            </a:pPr>
            <a:endParaRPr lang="ru-RU" sz="2800" i="1" dirty="0"/>
          </a:p>
          <a:p>
            <a:pPr eaLnBrk="1" hangingPunct="1">
              <a:buNone/>
            </a:pPr>
            <a:r>
              <a:rPr lang="ru-RU" sz="2800" i="1" dirty="0"/>
              <a:t> </a:t>
            </a:r>
            <a:r>
              <a:rPr lang="ru-RU" sz="2800" i="1" dirty="0">
                <a:hlinkClick r:id="rId2" action="ppaction://hlinksldjump"/>
              </a:rPr>
              <a:t> </a:t>
            </a:r>
            <a:endParaRPr lang="ru-RU" sz="2800" i="1" dirty="0"/>
          </a:p>
        </p:txBody>
      </p:sp>
      <p:pic>
        <p:nvPicPr>
          <p:cNvPr id="16" name="Рисунок 15" descr="iпру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19" y="1844824"/>
            <a:ext cx="4992555" cy="3744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63888" y="630932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0" y="476672"/>
            <a:ext cx="9144000" cy="5649491"/>
          </a:xfrm>
        </p:spPr>
        <p:txBody>
          <a:bodyPr/>
          <a:lstStyle/>
          <a:p>
            <a:pPr>
              <a:buNone/>
            </a:pPr>
            <a:r>
              <a:rPr lang="ru-RU" dirty="0"/>
              <a:t>   </a:t>
            </a:r>
            <a:r>
              <a:rPr lang="ru-RU" sz="2800" b="1" i="1" dirty="0"/>
              <a:t>Самые крупные пруды в   </a:t>
            </a:r>
            <a:r>
              <a:rPr lang="ru-RU" sz="2800" b="1" i="1" dirty="0" err="1"/>
              <a:t>Шахунском</a:t>
            </a:r>
            <a:r>
              <a:rPr lang="ru-RU" sz="2800" b="1" i="1" dirty="0"/>
              <a:t> районе находятся  на р. Б.Свеча,   на р. Шара у деревни   </a:t>
            </a:r>
          </a:p>
          <a:p>
            <a:pPr>
              <a:buNone/>
            </a:pPr>
            <a:r>
              <a:rPr lang="ru-RU" sz="2800" b="1" i="1" dirty="0"/>
              <a:t>    Б. Кулики,  на р. Шара </a:t>
            </a:r>
          </a:p>
          <a:p>
            <a:pPr>
              <a:buNone/>
            </a:pPr>
            <a:r>
              <a:rPr lang="ru-RU" sz="2800" b="1" i="1" dirty="0"/>
              <a:t>    у деревни М.Кулики</a:t>
            </a:r>
            <a:r>
              <a:rPr lang="ru-RU" dirty="0"/>
              <a:t>.</a:t>
            </a:r>
          </a:p>
        </p:txBody>
      </p:sp>
      <p:sp>
        <p:nvSpPr>
          <p:cNvPr id="2560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7703" name="WordArt 7"/>
          <p:cNvSpPr>
            <a:spLocks noChangeArrowheads="1" noChangeShapeType="1" noTextEdit="1"/>
          </p:cNvSpPr>
          <p:nvPr/>
        </p:nvSpPr>
        <p:spPr bwMode="auto">
          <a:xfrm rot="-963685">
            <a:off x="4932363" y="5013325"/>
            <a:ext cx="3273425" cy="403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7" name="Рисунок 6" descr="пру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628800"/>
            <a:ext cx="4408884" cy="330666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/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340768"/>
            <a:ext cx="5194300" cy="36718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    Каковы площади трех 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    наиболее крупных прудов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   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   </a:t>
            </a:r>
            <a:r>
              <a:rPr lang="ru-RU" sz="2800" i="1" dirty="0"/>
              <a:t>(верный ответ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i="1" dirty="0"/>
              <a:t>     + 1 балл)</a:t>
            </a:r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endParaRPr lang="ru-RU" sz="2800" b="1" i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ru-RU" sz="2800" b="1" i="1" dirty="0"/>
              <a:t> </a:t>
            </a:r>
            <a:r>
              <a:rPr lang="ru-RU" sz="2800" b="1" i="1" dirty="0">
                <a:hlinkClick r:id="rId2" action="ppaction://hlinksldjump"/>
              </a:rPr>
              <a:t> </a:t>
            </a:r>
            <a:endParaRPr lang="ru-RU" sz="2800" b="1" i="1" dirty="0"/>
          </a:p>
        </p:txBody>
      </p:sp>
      <p:pic>
        <p:nvPicPr>
          <p:cNvPr id="7" name="Рисунок 6" descr="домпру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0912" y="2714625"/>
            <a:ext cx="5473576" cy="3616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7904" y="645789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0" y="620689"/>
            <a:ext cx="8496944" cy="55340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2800" b="1" i="1" dirty="0"/>
              <a:t>50 гектар            30 гектар          20 гектар</a:t>
            </a:r>
          </a:p>
        </p:txBody>
      </p:sp>
      <p:sp>
        <p:nvSpPr>
          <p:cNvPr id="2765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Рисунок 5" descr="домикупр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268760"/>
            <a:ext cx="6641554" cy="502166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340768"/>
            <a:ext cx="8964488" cy="4785395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b="1" i="1" dirty="0"/>
              <a:t>     Особую гордость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 составляет единственная в России фабрика ручного ткачества, где сохранены старинные приемы создания тканей и  народные художественные традиции узорного ткачества. Назовите эту фабрику.</a:t>
            </a:r>
          </a:p>
          <a:p>
            <a:pPr eaLnBrk="1" hangingPunct="1">
              <a:buNone/>
            </a:pPr>
            <a:endParaRPr lang="ru-RU" sz="2800" b="1" i="1" dirty="0"/>
          </a:p>
          <a:p>
            <a:pPr eaLnBrk="1" hangingPunct="1">
              <a:buNone/>
            </a:pPr>
            <a:endParaRPr lang="ru-RU" sz="2800" b="1" i="1" dirty="0"/>
          </a:p>
          <a:p>
            <a:pPr eaLnBrk="1" hangingPunct="1">
              <a:buNone/>
            </a:pPr>
            <a:endParaRPr lang="ru-RU" sz="2800" b="1" i="1" dirty="0"/>
          </a:p>
          <a:p>
            <a:pPr eaLnBrk="1" hangingPunct="1">
              <a:buNone/>
            </a:pPr>
            <a:endParaRPr lang="ru-RU" sz="2800" b="1" i="1" dirty="0"/>
          </a:p>
          <a:p>
            <a:pPr eaLnBrk="1" hangingPunct="1">
              <a:buNone/>
            </a:pPr>
            <a:endParaRPr lang="ru-RU" sz="2800" b="1" i="1" dirty="0"/>
          </a:p>
        </p:txBody>
      </p:sp>
      <p:pic>
        <p:nvPicPr>
          <p:cNvPr id="6" name="Рисунок 5" descr="ткан уз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933056"/>
            <a:ext cx="4608512" cy="2168745"/>
          </a:xfrm>
          <a:prstGeom prst="rect">
            <a:avLst/>
          </a:prstGeom>
        </p:spPr>
      </p:pic>
      <p:pic>
        <p:nvPicPr>
          <p:cNvPr id="7" name="Рисунок 6" descr="iсерд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5013176"/>
            <a:ext cx="1483365" cy="1080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9872" y="630932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8229600" cy="144016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788024" y="836712"/>
            <a:ext cx="8229600" cy="5793507"/>
          </a:xfrm>
        </p:spPr>
        <p:txBody>
          <a:bodyPr/>
          <a:lstStyle/>
          <a:p>
            <a:pPr eaLnBrk="1" hangingPunct="1">
              <a:buNone/>
            </a:pPr>
            <a:r>
              <a:rPr lang="ru-RU" b="1" i="1" dirty="0"/>
              <a:t>«Тканые узоры»</a:t>
            </a:r>
          </a:p>
        </p:txBody>
      </p:sp>
      <p:sp>
        <p:nvSpPr>
          <p:cNvPr id="2970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ткан уз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3888432" cy="2911338"/>
          </a:xfrm>
          <a:prstGeom prst="rect">
            <a:avLst/>
          </a:prstGeom>
        </p:spPr>
      </p:pic>
      <p:pic>
        <p:nvPicPr>
          <p:cNvPr id="9" name="Рисунок 8" descr="ткан уз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2708920"/>
            <a:ext cx="4608512" cy="345638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268760"/>
            <a:ext cx="8351838" cy="46370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</a:t>
            </a:r>
            <a:r>
              <a:rPr lang="ru-RU" sz="2800" b="1" i="1" dirty="0" err="1"/>
              <a:t>Шахунский</a:t>
            </a:r>
            <a:r>
              <a:rPr lang="ru-RU" sz="2800" b="1" i="1" dirty="0"/>
              <a:t> район один из старейших в Нижегородской области образовался слиянием трех волостей. Назовите, каких? </a:t>
            </a:r>
            <a:r>
              <a:rPr lang="ru-RU" sz="2400" i="1" dirty="0"/>
              <a:t>(каждый верный ответ +1 балл; неверный ответ -1балл)</a:t>
            </a: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</a:t>
            </a:r>
          </a:p>
        </p:txBody>
      </p:sp>
      <p:pic>
        <p:nvPicPr>
          <p:cNvPr id="6" name="Рисунок 5" descr="держизнь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924944"/>
            <a:ext cx="5176019" cy="34506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6309320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433467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 </a:t>
            </a:r>
            <a:r>
              <a:rPr lang="ru-RU" sz="2800" b="1" i="1" dirty="0" err="1"/>
              <a:t>Шахунский</a:t>
            </a:r>
            <a:r>
              <a:rPr lang="ru-RU" sz="2800" b="1" i="1" dirty="0"/>
              <a:t> район образовался из трех волостей при слиянии </a:t>
            </a:r>
            <a:r>
              <a:rPr lang="ru-RU" sz="2800" b="1" i="1" dirty="0" err="1"/>
              <a:t>Хмелевицкой</a:t>
            </a:r>
            <a:r>
              <a:rPr lang="ru-RU" sz="2800" b="1" i="1" dirty="0"/>
              <a:t>, </a:t>
            </a:r>
            <a:r>
              <a:rPr lang="ru-RU" sz="2800" b="1" i="1" dirty="0" err="1"/>
              <a:t>Большешироковской</a:t>
            </a:r>
            <a:r>
              <a:rPr lang="ru-RU" sz="2800" b="1" i="1" dirty="0"/>
              <a:t>, </a:t>
            </a:r>
            <a:r>
              <a:rPr lang="ru-RU" sz="2800" b="1" i="1" dirty="0" err="1"/>
              <a:t>Черновской</a:t>
            </a:r>
            <a:r>
              <a:rPr lang="ru-RU" sz="2800" b="1" i="1" dirty="0"/>
              <a:t>. Центром </a:t>
            </a:r>
            <a:r>
              <a:rPr lang="ru-RU" sz="2800" b="1" i="1" dirty="0" err="1"/>
              <a:t>Шахунского</a:t>
            </a:r>
            <a:r>
              <a:rPr lang="ru-RU" sz="2800" b="1" i="1" dirty="0"/>
              <a:t> района до 1930 года являлось село Хмелевицы.</a:t>
            </a:r>
          </a:p>
        </p:txBody>
      </p:sp>
      <p:pic>
        <p:nvPicPr>
          <p:cNvPr id="4" name="Рисунок 3" descr="изб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564904"/>
            <a:ext cx="3744416" cy="2507422"/>
          </a:xfrm>
          <a:prstGeom prst="rect">
            <a:avLst/>
          </a:prstGeom>
        </p:spPr>
      </p:pic>
      <p:pic>
        <p:nvPicPr>
          <p:cNvPr id="5" name="Рисунок 4" descr="держизнь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789040"/>
            <a:ext cx="4032448" cy="2317499"/>
          </a:xfrm>
          <a:prstGeom prst="rect">
            <a:avLst/>
          </a:prstGeom>
        </p:spPr>
      </p:pic>
      <p:sp>
        <p:nvSpPr>
          <p:cNvPr id="6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424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52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 задание</a:t>
            </a:r>
          </a:p>
        </p:txBody>
      </p:sp>
      <p:graphicFrame>
        <p:nvGraphicFramePr>
          <p:cNvPr id="6218" name="Group 74"/>
          <p:cNvGraphicFramePr>
            <a:graphicFrameLocks noGrp="1"/>
          </p:cNvGraphicFramePr>
          <p:nvPr>
            <p:ph type="tbl" idx="1"/>
          </p:nvPr>
        </p:nvGraphicFramePr>
        <p:xfrm>
          <a:off x="3708400" y="1196975"/>
          <a:ext cx="4186238" cy="5391150"/>
        </p:xfrm>
        <a:graphic>
          <a:graphicData uri="http://schemas.openxmlformats.org/drawingml/2006/table">
            <a:tbl>
              <a:tblPr/>
              <a:tblGrid>
                <a:gridCol w="1046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2" action="ppaction://hlinksldjump"/>
                        </a:rPr>
                        <a:t>22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E4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18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16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E4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19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24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E4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15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23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21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13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1D2E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17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1D2E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0E4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2800" b="0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184" name="Picture 102" descr="IMG31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4213" y="2205038"/>
            <a:ext cx="18002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827" name="Text Box 107"/>
          <p:cNvSpPr txBox="1">
            <a:spLocks noChangeArrowheads="1"/>
          </p:cNvSpPr>
          <p:nvPr/>
        </p:nvSpPr>
        <p:spPr bwMode="auto">
          <a:xfrm>
            <a:off x="6011863" y="2276475"/>
            <a:ext cx="5587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4" action="ppaction://hlinksldjump"/>
              </a:rPr>
              <a:t>11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28" name="Text Box 108"/>
          <p:cNvSpPr txBox="1">
            <a:spLocks noChangeArrowheads="1"/>
          </p:cNvSpPr>
          <p:nvPr/>
        </p:nvSpPr>
        <p:spPr bwMode="auto">
          <a:xfrm>
            <a:off x="6084888" y="1268413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5" action="ppaction://hlinksldjump"/>
              </a:rPr>
              <a:t>4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29" name="Text Box 109"/>
          <p:cNvSpPr txBox="1">
            <a:spLocks noChangeArrowheads="1"/>
          </p:cNvSpPr>
          <p:nvPr/>
        </p:nvSpPr>
        <p:spPr bwMode="auto">
          <a:xfrm>
            <a:off x="7235825" y="5876925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6" action="ppaction://hlinksldjump"/>
              </a:rPr>
              <a:t>6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0" name="Text Box 110"/>
          <p:cNvSpPr txBox="1">
            <a:spLocks noChangeArrowheads="1"/>
          </p:cNvSpPr>
          <p:nvPr/>
        </p:nvSpPr>
        <p:spPr bwMode="auto">
          <a:xfrm>
            <a:off x="3995738" y="321310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7" action="ppaction://hlinksldjump"/>
              </a:rPr>
              <a:t>5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1" name="Text Box 111"/>
          <p:cNvSpPr txBox="1">
            <a:spLocks noChangeArrowheads="1"/>
          </p:cNvSpPr>
          <p:nvPr/>
        </p:nvSpPr>
        <p:spPr bwMode="auto">
          <a:xfrm>
            <a:off x="5076825" y="1412875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8" action="ppaction://hlinksldjump"/>
              </a:rPr>
              <a:t>3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2" name="Text Box 112"/>
          <p:cNvSpPr txBox="1">
            <a:spLocks noChangeArrowheads="1"/>
          </p:cNvSpPr>
          <p:nvPr/>
        </p:nvSpPr>
        <p:spPr bwMode="auto">
          <a:xfrm>
            <a:off x="5003800" y="5013325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19" action="ppaction://hlinksldjump"/>
              </a:rPr>
              <a:t>2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5" name="Text Box 115">
            <a:hlinkClick r:id="rId20" action="ppaction://hlinksldjump"/>
          </p:cNvPr>
          <p:cNvSpPr txBox="1">
            <a:spLocks noChangeArrowheads="1"/>
          </p:cNvSpPr>
          <p:nvPr/>
        </p:nvSpPr>
        <p:spPr bwMode="auto">
          <a:xfrm>
            <a:off x="7164388" y="2276475"/>
            <a:ext cx="64797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0" action="ppaction://hlinksldjump"/>
              </a:rPr>
              <a:t>9</a:t>
            </a:r>
            <a:endParaRPr lang="ru-RU" sz="2800" i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7" name="Rectangle 117"/>
          <p:cNvSpPr>
            <a:spLocks noChangeArrowheads="1"/>
          </p:cNvSpPr>
          <p:nvPr/>
        </p:nvSpPr>
        <p:spPr bwMode="auto">
          <a:xfrm>
            <a:off x="5003800" y="2276475"/>
            <a:ext cx="382588" cy="519113"/>
          </a:xfrm>
          <a:prstGeom prst="rect">
            <a:avLst/>
          </a:prstGeom>
          <a:solidFill>
            <a:srgbClr val="40E438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1" action="ppaction://hlinksldjump"/>
              </a:rPr>
              <a:t>1</a:t>
            </a:r>
            <a:endParaRPr lang="ru-RU" sz="2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8" name="Text Box 118"/>
          <p:cNvSpPr txBox="1">
            <a:spLocks noChangeArrowheads="1"/>
          </p:cNvSpPr>
          <p:nvPr/>
        </p:nvSpPr>
        <p:spPr bwMode="auto">
          <a:xfrm>
            <a:off x="7164388" y="4076700"/>
            <a:ext cx="5854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2" action="ppaction://hlinksldjump"/>
              </a:rPr>
              <a:t>10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39" name="Rectangle 119"/>
          <p:cNvSpPr>
            <a:spLocks noChangeArrowheads="1"/>
          </p:cNvSpPr>
          <p:nvPr/>
        </p:nvSpPr>
        <p:spPr bwMode="auto">
          <a:xfrm>
            <a:off x="3923928" y="4076700"/>
            <a:ext cx="657227" cy="523220"/>
          </a:xfrm>
          <a:prstGeom prst="rect">
            <a:avLst/>
          </a:prstGeom>
          <a:solidFill>
            <a:srgbClr val="40E438"/>
          </a:solidFill>
          <a:ln w="9525">
            <a:solidFill>
              <a:srgbClr val="40E438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u="sng" dirty="0">
                <a:effectLst>
                  <a:outerShdw blurRad="38100" dist="38100" dir="2700000" algn="tl">
                    <a:srgbClr val="FFFFFF"/>
                  </a:outerShdw>
                </a:effectLst>
                <a:hlinkClick r:id="rId23" action="ppaction://hlinksldjump"/>
              </a:rPr>
              <a:t>14</a:t>
            </a:r>
            <a:endParaRPr lang="ru-RU" sz="2800" u="sng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40" name="Text Box 120"/>
          <p:cNvSpPr txBox="1">
            <a:spLocks noChangeArrowheads="1"/>
          </p:cNvSpPr>
          <p:nvPr/>
        </p:nvSpPr>
        <p:spPr bwMode="auto">
          <a:xfrm>
            <a:off x="5076825" y="5862638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4" action="ppaction://hlinksldjump"/>
              </a:rPr>
              <a:t>7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200" name="Text Box 122"/>
          <p:cNvSpPr txBox="1">
            <a:spLocks noChangeArrowheads="1"/>
          </p:cNvSpPr>
          <p:nvPr/>
        </p:nvSpPr>
        <p:spPr bwMode="auto">
          <a:xfrm>
            <a:off x="2824163" y="1216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202" name="Text Box 124"/>
          <p:cNvSpPr txBox="1">
            <a:spLocks noChangeArrowheads="1"/>
          </p:cNvSpPr>
          <p:nvPr/>
        </p:nvSpPr>
        <p:spPr bwMode="auto">
          <a:xfrm>
            <a:off x="3040063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58845" name="Rectangle 125"/>
          <p:cNvSpPr>
            <a:spLocks noChangeArrowheads="1"/>
          </p:cNvSpPr>
          <p:nvPr/>
        </p:nvSpPr>
        <p:spPr bwMode="auto">
          <a:xfrm>
            <a:off x="5148263" y="465296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28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46" name="Text Box 126"/>
          <p:cNvSpPr txBox="1">
            <a:spLocks noChangeArrowheads="1"/>
          </p:cNvSpPr>
          <p:nvPr/>
        </p:nvSpPr>
        <p:spPr bwMode="auto">
          <a:xfrm>
            <a:off x="6084888" y="4941888"/>
            <a:ext cx="5854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5" action="ppaction://hlinksldjump"/>
              </a:rPr>
              <a:t>12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8848" name="Rectangle 128"/>
          <p:cNvSpPr>
            <a:spLocks noChangeArrowheads="1"/>
          </p:cNvSpPr>
          <p:nvPr/>
        </p:nvSpPr>
        <p:spPr bwMode="auto">
          <a:xfrm>
            <a:off x="6156325" y="3141663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2800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26" action="ppaction://hlinksldjump"/>
              </a:rPr>
              <a:t>8</a:t>
            </a:r>
            <a:endParaRPr lang="ru-RU" sz="2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1" name="Picture 6" descr="F:\картинки\ДИСК УЧИТЕЛЮ Начальных классов_2006\Анимированные рисунки по темам\Природа\2\sun_tu4a.gif">
            <a:hlinkClick r:id="rId27" action="ppaction://hlinksldjump"/>
          </p:cNvPr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79512" y="116632"/>
            <a:ext cx="105311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8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58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58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964488" cy="4886003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Город Шахунья получил свое название от деревни, которая в свою очередь названа как протекающая неподалеку река. Название реки пошло от древнерусского «ШАХА», что означает…</a:t>
            </a:r>
            <a:r>
              <a:rPr lang="ru-RU" sz="2800" i="1" dirty="0"/>
              <a:t> ( верный ответ + 1 балл)</a:t>
            </a:r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</p:txBody>
      </p:sp>
      <p:pic>
        <p:nvPicPr>
          <p:cNvPr id="5" name="Рисунок 4" descr="леснреч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636912"/>
            <a:ext cx="5654402" cy="37319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645333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8892480" cy="5577483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В переводе с древнерусского « ШАХА» означает обман, получается, что «Шахунья» - обманщица. А объясняется это тем, что у речки были торфяные берега, которые легко размывала вода в дождь или половодье. Стоило жителям перекинуть мосты, как на следующий сезон сместила русло – вот и обманщица.</a:t>
            </a:r>
          </a:p>
        </p:txBody>
      </p:sp>
      <p:pic>
        <p:nvPicPr>
          <p:cNvPr id="4" name="Рисунок 3" descr="леснреч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212976"/>
            <a:ext cx="4464496" cy="3348372"/>
          </a:xfrm>
          <a:prstGeom prst="rect">
            <a:avLst/>
          </a:prstGeom>
        </p:spPr>
      </p:pic>
      <p:sp>
        <p:nvSpPr>
          <p:cNvPr id="5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Конкурс для болельщиков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800" i="1" dirty="0"/>
              <a:t>( за скорость выполнения +1 балл, за каждый верный ответ +1 балл)</a:t>
            </a:r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  <a:p>
            <a:pPr>
              <a:buNone/>
            </a:pPr>
            <a:endParaRPr lang="ru-RU" sz="2800" i="1" dirty="0"/>
          </a:p>
        </p:txBody>
      </p:sp>
      <p:pic>
        <p:nvPicPr>
          <p:cNvPr id="4" name="Рисунок 3" descr="учебнаним.gif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284984"/>
            <a:ext cx="3347864" cy="3068875"/>
          </a:xfrm>
          <a:prstGeom prst="rect">
            <a:avLst/>
          </a:prstGeom>
        </p:spPr>
      </p:pic>
      <p:pic>
        <p:nvPicPr>
          <p:cNvPr id="6" name="Рисунок 5" descr="соваани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188640"/>
            <a:ext cx="1490475" cy="2133604"/>
          </a:xfrm>
          <a:prstGeom prst="rect">
            <a:avLst/>
          </a:prstGeom>
        </p:spPr>
      </p:pic>
      <p:pic>
        <p:nvPicPr>
          <p:cNvPr id="7" name="Рисунок 6" descr="реб и комп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293096"/>
            <a:ext cx="2376264" cy="18386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67944" y="6093296"/>
            <a:ext cx="9361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ответ</a:t>
            </a:r>
            <a:endParaRPr lang="ru-RU" sz="2000" i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br>
              <a:rPr lang="ru-RU" sz="2800" b="1" i="1" dirty="0"/>
            </a:br>
            <a:r>
              <a:rPr lang="ru-RU" sz="2800" b="1" i="1" dirty="0"/>
              <a:t>         </a:t>
            </a:r>
          </a:p>
        </p:txBody>
      </p:sp>
      <p:pic>
        <p:nvPicPr>
          <p:cNvPr id="32771" name="Picture 4" descr="F:\картинки\ДИСК УЧИТЕЛЮ Начальных классов_2006\Анимированные рисунки по темам\Природа\2\Cloud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5085184"/>
            <a:ext cx="1066800" cy="1314450"/>
          </a:xfrm>
          <a:noFill/>
        </p:spPr>
      </p:pic>
      <p:pic>
        <p:nvPicPr>
          <p:cNvPr id="32772" name="Picture 5" descr="F:\картинки\ДИСК УЧИТЕЛЮ Начальных классов_2006\Анимированные рисунки по темам\Природа\2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260350"/>
            <a:ext cx="1714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F:\картинки\ДИСК УЧИТЕЛЮ Начальных классов_2006\Анимированные рисунки по темам\Природа\2\sun_tu4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1458999" cy="12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03648" y="1196752"/>
            <a:ext cx="734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Оказывается, </a:t>
            </a:r>
            <a:br>
              <a:rPr lang="ru-RU" sz="2800" b="1" i="1" dirty="0"/>
            </a:br>
            <a:r>
              <a:rPr lang="ru-RU" sz="2800" b="1" i="1" dirty="0"/>
              <a:t>минимальная  температура зарегистрирована </a:t>
            </a:r>
            <a:br>
              <a:rPr lang="ru-RU" sz="2800" b="1" i="1" dirty="0"/>
            </a:br>
            <a:r>
              <a:rPr lang="ru-RU" sz="2800" b="1" i="1" dirty="0"/>
              <a:t>31 декабря 1979 года -46</a:t>
            </a:r>
            <a:r>
              <a:rPr lang="ru-RU" sz="2800" b="1" i="1" dirty="0">
                <a:latin typeface="Arial"/>
                <a:cs typeface="Arial"/>
              </a:rPr>
              <a:t>°С, максимальная     +37°С. Продолжительность периода с температурой ниже +8°С: 226 суток. Продолжительность периода с температурой ниже 0°С: 163 суток</a:t>
            </a:r>
            <a:r>
              <a:rPr lang="ru-RU" b="1" i="1" dirty="0">
                <a:latin typeface="Arial"/>
                <a:cs typeface="Arial"/>
              </a:rPr>
              <a:t>.</a:t>
            </a:r>
            <a:endParaRPr lang="ru-RU" dirty="0"/>
          </a:p>
        </p:txBody>
      </p:sp>
      <p:pic>
        <p:nvPicPr>
          <p:cNvPr id="9" name="Рисунок 8" descr="снегидет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0152" y="5157192"/>
            <a:ext cx="2160240" cy="1468288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5318051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Эта деревня имеет своеобразную историю. Она построена в 1860-х годах рядом с обнаруженным посреди тайги жилым домом. Шло лесоустройство, и работники, которые его проводили, почувствовав в глухом лесу запах дыма, пошли искать, откуда его тянет: нет ли лесного пожара. Они обнаружили поляну, посреди которой стоял дом. Его хозяин, завидев людей, бросился в лес. Он оказался крепостным </a:t>
            </a:r>
            <a:r>
              <a:rPr lang="ru-RU" sz="2800" b="1" i="1" dirty="0" err="1"/>
              <a:t>крестьяниным</a:t>
            </a:r>
            <a:r>
              <a:rPr lang="ru-RU" sz="2800" b="1" i="1" dirty="0"/>
              <a:t>, который бежал от барина и скрывался в тайге, не зная, что крепостное право уже отменено. По фамилии крестьянина было дано название деревни.</a:t>
            </a:r>
          </a:p>
          <a:p>
            <a:pPr>
              <a:buNone/>
            </a:pPr>
            <a:r>
              <a:rPr lang="ru-RU" sz="2800" b="1" i="1" dirty="0"/>
              <a:t>    </a:t>
            </a:r>
            <a:r>
              <a:rPr lang="ru-RU" sz="2800" i="1" dirty="0"/>
              <a:t>(6 букв)</a:t>
            </a:r>
            <a:endParaRPr lang="ru-RU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6309320"/>
            <a:ext cx="15121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8"/>
            <a:ext cx="8229600" cy="2477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endParaRPr lang="ru-RU" b="1" i="1" dirty="0"/>
          </a:p>
          <a:p>
            <a:pPr>
              <a:buNone/>
            </a:pPr>
            <a:endParaRPr lang="ru-RU" b="1" i="1" dirty="0"/>
          </a:p>
          <a:p>
            <a:pPr>
              <a:buNone/>
            </a:pPr>
            <a:r>
              <a:rPr lang="ru-RU" b="1" i="1" dirty="0"/>
              <a:t>Деревня </a:t>
            </a:r>
            <a:r>
              <a:rPr lang="ru-RU" b="1" i="1" dirty="0" err="1"/>
              <a:t>Уткино</a:t>
            </a:r>
            <a:r>
              <a:rPr lang="ru-RU" b="1" i="1" dirty="0"/>
              <a:t>.</a:t>
            </a:r>
          </a:p>
        </p:txBody>
      </p:sp>
      <p:pic>
        <p:nvPicPr>
          <p:cNvPr id="4" name="Рисунок 3" descr="дом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2708920"/>
            <a:ext cx="3771863" cy="2514575"/>
          </a:xfrm>
          <a:prstGeom prst="rect">
            <a:avLst/>
          </a:prstGeom>
        </p:spPr>
      </p:pic>
      <p:sp>
        <p:nvSpPr>
          <p:cNvPr id="5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/>
              <a:t>     В </a:t>
            </a:r>
            <a:r>
              <a:rPr lang="ru-RU" sz="2800" b="1" i="1" dirty="0" err="1"/>
              <a:t>шахунском</a:t>
            </a:r>
            <a:r>
              <a:rPr lang="ru-RU" sz="2800" b="1" i="1" dirty="0"/>
              <a:t> районе есть деревня, возникшая около ста лет тому назад на речке с марийским названием, что в переводе означает «</a:t>
            </a:r>
            <a:r>
              <a:rPr lang="ru-RU" sz="2800" b="1" i="1" dirty="0" err="1"/>
              <a:t>шер</a:t>
            </a:r>
            <a:r>
              <a:rPr lang="ru-RU" sz="2800" b="1" i="1" dirty="0"/>
              <a:t>»- источник, «</a:t>
            </a:r>
            <a:r>
              <a:rPr lang="ru-RU" sz="2800" b="1" i="1" dirty="0" err="1"/>
              <a:t>важ</a:t>
            </a:r>
            <a:r>
              <a:rPr lang="ru-RU" sz="2800" b="1" i="1" dirty="0"/>
              <a:t>» – корень. А новоселы русские и речке и деревне придумали созвучное, </a:t>
            </a:r>
            <a:r>
              <a:rPr lang="ru-RU" sz="2800" b="1" i="1" dirty="0" err="1"/>
              <a:t>полурусское</a:t>
            </a:r>
            <a:r>
              <a:rPr lang="ru-RU" sz="2800" b="1" i="1" dirty="0"/>
              <a:t>- </a:t>
            </a:r>
            <a:r>
              <a:rPr lang="ru-RU" sz="2800" b="1" i="1" dirty="0" err="1"/>
              <a:t>полумарийское</a:t>
            </a:r>
            <a:r>
              <a:rPr lang="ru-RU" sz="2800" b="1" i="1" dirty="0"/>
              <a:t> название. Какое?</a:t>
            </a:r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6237312"/>
            <a:ext cx="12961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              </a:t>
            </a:r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r>
              <a:rPr lang="ru-RU" sz="2800" b="1" i="1" dirty="0"/>
              <a:t>              </a:t>
            </a:r>
            <a:r>
              <a:rPr lang="ru-RU" sz="2800" b="1" i="1" dirty="0" err="1"/>
              <a:t>Щербаж</a:t>
            </a:r>
            <a:endParaRPr lang="ru-RU" sz="2800" b="1" i="1" dirty="0"/>
          </a:p>
        </p:txBody>
      </p:sp>
      <p:pic>
        <p:nvPicPr>
          <p:cNvPr id="4" name="Рисунок 3" descr="держизнь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149080"/>
            <a:ext cx="3024336" cy="2268252"/>
          </a:xfrm>
          <a:prstGeom prst="rect">
            <a:avLst/>
          </a:prstGeom>
        </p:spPr>
      </p:pic>
      <p:pic>
        <p:nvPicPr>
          <p:cNvPr id="5" name="Рисунок 4" descr="дом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268760"/>
            <a:ext cx="3264363" cy="2448272"/>
          </a:xfrm>
          <a:prstGeom prst="rect">
            <a:avLst/>
          </a:prstGeom>
        </p:spPr>
      </p:pic>
      <p:sp>
        <p:nvSpPr>
          <p:cNvPr id="6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4408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5030019"/>
          </a:xfrm>
        </p:spPr>
        <p:txBody>
          <a:bodyPr/>
          <a:lstStyle/>
          <a:p>
            <a:pPr>
              <a:buNone/>
            </a:pPr>
            <a:r>
              <a:rPr lang="ru-RU" sz="2800" b="1" i="1" dirty="0"/>
              <a:t>    Протекает в </a:t>
            </a:r>
            <a:r>
              <a:rPr lang="ru-RU" sz="2800" b="1" i="1" dirty="0" err="1"/>
              <a:t>Шахунском</a:t>
            </a:r>
            <a:r>
              <a:rPr lang="ru-RU" sz="2800" b="1" i="1" dirty="0"/>
              <a:t> районе река с марийским названием, в переводе означающее «золотуха». Возможно, что название связано с цветом воды.</a:t>
            </a:r>
          </a:p>
          <a:p>
            <a:pPr>
              <a:buNone/>
            </a:pPr>
            <a:r>
              <a:rPr lang="ru-RU" sz="2800" b="1" i="1" dirty="0"/>
              <a:t>    Назовите её.</a:t>
            </a:r>
          </a:p>
          <a:p>
            <a:pPr>
              <a:buNone/>
            </a:pPr>
            <a:r>
              <a:rPr lang="ru-RU" sz="2800" b="1" i="1" dirty="0"/>
              <a:t>    </a:t>
            </a:r>
            <a:r>
              <a:rPr lang="ru-RU" sz="2800" i="1" dirty="0"/>
              <a:t>(5 букв)</a:t>
            </a:r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</p:txBody>
      </p:sp>
      <p:pic>
        <p:nvPicPr>
          <p:cNvPr id="4" name="Рисунок 3" descr="5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420888"/>
            <a:ext cx="5773223" cy="3964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6453336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/>
              <a:t>Река </a:t>
            </a:r>
            <a:r>
              <a:rPr lang="ru-RU" sz="2800" b="1" i="1" dirty="0" err="1"/>
              <a:t>Какша</a:t>
            </a:r>
            <a:r>
              <a:rPr lang="ru-RU" sz="2800" b="1" i="1" dirty="0"/>
              <a:t>.</a:t>
            </a:r>
          </a:p>
        </p:txBody>
      </p:sp>
      <p:pic>
        <p:nvPicPr>
          <p:cNvPr id="4" name="Содержимое 3" descr="аним воды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2824" y="1600200"/>
            <a:ext cx="7198351" cy="4525963"/>
          </a:xfrm>
        </p:spPr>
      </p:pic>
      <p:sp>
        <p:nvSpPr>
          <p:cNvPr id="5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052737"/>
            <a:ext cx="8229600" cy="511256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2400" b="1" i="1" dirty="0"/>
              <a:t>С какими районами Нижегородской области и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sz="2400" b="1" i="1" dirty="0"/>
              <a:t> с какими областями граничит </a:t>
            </a:r>
            <a:r>
              <a:rPr lang="ru-RU" sz="2400" b="1" i="1" dirty="0" err="1"/>
              <a:t>Шахунский</a:t>
            </a:r>
            <a:r>
              <a:rPr lang="ru-RU" sz="2400" b="1" i="1" dirty="0"/>
              <a:t> район ?</a:t>
            </a:r>
          </a:p>
          <a:p>
            <a:pPr marL="457200" indent="-457200" eaLnBrk="1" hangingPunct="1">
              <a:lnSpc>
                <a:spcPct val="90000"/>
              </a:lnSpc>
              <a:buNone/>
            </a:pPr>
            <a:r>
              <a:rPr lang="ru-RU" sz="2000" i="1" dirty="0"/>
              <a:t>( за каждый верный ответ  +1 балл, </a:t>
            </a:r>
          </a:p>
          <a:p>
            <a:pPr marL="457200" indent="-457200" eaLnBrk="1" hangingPunct="1">
              <a:lnSpc>
                <a:spcPct val="90000"/>
              </a:lnSpc>
              <a:buNone/>
            </a:pPr>
            <a:r>
              <a:rPr lang="ru-RU" sz="2000" i="1" dirty="0"/>
              <a:t>за каждый неверный ответ -1балл)</a:t>
            </a:r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000" i="1" dirty="0"/>
          </a:p>
        </p:txBody>
      </p:sp>
      <p:sp>
        <p:nvSpPr>
          <p:cNvPr id="117770" name="WordArt 10"/>
          <p:cNvSpPr>
            <a:spLocks noChangeArrowheads="1" noChangeShapeType="1" noTextEdit="1"/>
          </p:cNvSpPr>
          <p:nvPr/>
        </p:nvSpPr>
        <p:spPr bwMode="auto">
          <a:xfrm>
            <a:off x="4716463" y="4797425"/>
            <a:ext cx="3168650" cy="1225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8" name="Рисунок 7" descr="0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1835696" y="2708920"/>
            <a:ext cx="4662256" cy="3412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6211669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Музыкальная пауза.</a:t>
            </a:r>
          </a:p>
        </p:txBody>
      </p:sp>
      <p:sp>
        <p:nvSpPr>
          <p:cNvPr id="4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F:\картинки\ДИСК УЧИТЕЛЮ Начальных классов_2006\Анимированные рисунки по темам\Дети\3\KIDS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204864"/>
            <a:ext cx="3717331" cy="2573537"/>
          </a:xfrm>
          <a:prstGeom prst="rect">
            <a:avLst/>
          </a:prstGeom>
          <a:noFill/>
        </p:spPr>
      </p:pic>
      <p:pic>
        <p:nvPicPr>
          <p:cNvPr id="5" name="Виктор Зинчук - Поль Мориа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29652" y="385762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Поздравляем!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/>
              <a:t>Для вас приготовлен приятный сюрприз.</a:t>
            </a:r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endParaRPr lang="ru-RU" sz="2800" b="1" i="1" dirty="0"/>
          </a:p>
          <a:p>
            <a:pPr>
              <a:buNone/>
            </a:pPr>
            <a:r>
              <a:rPr lang="ru-RU" sz="2800" b="1" i="1" dirty="0"/>
              <a:t>        + 1 балл</a:t>
            </a:r>
          </a:p>
        </p:txBody>
      </p:sp>
      <p:sp>
        <p:nvSpPr>
          <p:cNvPr id="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Рисунок 6" descr="star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2132856"/>
            <a:ext cx="4110216" cy="380575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Увы!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/>
              <a:t>                    Этот слайд поврежден вирусом.</a:t>
            </a:r>
          </a:p>
          <a:p>
            <a:pPr>
              <a:buNone/>
            </a:pPr>
            <a:r>
              <a:rPr lang="ru-RU" sz="2800" b="1" i="1"/>
              <a:t>                                   - 1 балл</a:t>
            </a:r>
            <a:endParaRPr lang="ru-RU" sz="2800" b="1" i="1" dirty="0"/>
          </a:p>
        </p:txBody>
      </p:sp>
      <p:sp>
        <p:nvSpPr>
          <p:cNvPr id="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F:\картинки\ДИСК УЧИТЕЛЮ Начальных классов_2006\Анимированные рисунки по темам\Змеи  и др\4erv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75" y="2800350"/>
            <a:ext cx="1619250" cy="1257300"/>
          </a:xfrm>
          <a:prstGeom prst="rect">
            <a:avLst/>
          </a:prstGeom>
          <a:noFill/>
        </p:spPr>
      </p:pic>
      <p:pic>
        <p:nvPicPr>
          <p:cNvPr id="1027" name="Picture 3" descr="F:\картинки\ДИСК УЧИТЕЛЮ Начальных классов_2006\Анимированные рисунки по темам\Змеи  и др\Rept2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60648"/>
            <a:ext cx="609600" cy="914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>
              <a:buNone/>
            </a:pPr>
            <a:r>
              <a:rPr lang="ru-RU" sz="2800" b="1" i="1"/>
              <a:t>            Переход хода.   </a:t>
            </a:r>
            <a:endParaRPr lang="ru-RU" sz="2800" b="1" i="1" dirty="0"/>
          </a:p>
        </p:txBody>
      </p:sp>
      <p:sp>
        <p:nvSpPr>
          <p:cNvPr id="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7" descr="35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060848"/>
            <a:ext cx="3292954" cy="275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гнутая вправо стрелка 5"/>
          <p:cNvSpPr/>
          <p:nvPr/>
        </p:nvSpPr>
        <p:spPr>
          <a:xfrm>
            <a:off x="6588224" y="1916832"/>
            <a:ext cx="2016224" cy="3240360"/>
          </a:xfrm>
          <a:prstGeom prst="curved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/>
              <a:t>Переход хода.</a:t>
            </a:r>
          </a:p>
        </p:txBody>
      </p:sp>
      <p:sp>
        <p:nvSpPr>
          <p:cNvPr id="4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165304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10" descr="(43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988840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гнутая вправо стрелка 6"/>
          <p:cNvSpPr/>
          <p:nvPr/>
        </p:nvSpPr>
        <p:spPr>
          <a:xfrm>
            <a:off x="6732240" y="1772816"/>
            <a:ext cx="2016224" cy="3240360"/>
          </a:xfrm>
          <a:prstGeom prst="curved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ромаш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463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268760"/>
            <a:ext cx="3384376" cy="468052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   </a:t>
            </a:r>
            <a:r>
              <a:rPr lang="ru-RU" sz="2800" b="1" i="1" dirty="0" err="1"/>
              <a:t>Шахунский</a:t>
            </a:r>
            <a:r>
              <a:rPr lang="ru-RU" sz="2800" b="1" i="1" dirty="0"/>
              <a:t> район граничит с Ветлужским, </a:t>
            </a:r>
            <a:r>
              <a:rPr lang="ru-RU" sz="2800" b="1" i="1" dirty="0" err="1"/>
              <a:t>Тоншаевским</a:t>
            </a:r>
            <a:r>
              <a:rPr lang="ru-RU" sz="2800" b="1" i="1" dirty="0"/>
              <a:t>, </a:t>
            </a:r>
            <a:r>
              <a:rPr lang="ru-RU" sz="2800" b="1" i="1" dirty="0" err="1"/>
              <a:t>Тонкинским</a:t>
            </a:r>
            <a:r>
              <a:rPr lang="ru-RU" sz="2800" b="1" i="1" dirty="0"/>
              <a:t>, </a:t>
            </a:r>
            <a:r>
              <a:rPr lang="ru-RU" sz="2800" b="1" i="1" dirty="0" err="1"/>
              <a:t>Уренским</a:t>
            </a:r>
            <a:r>
              <a:rPr lang="ru-RU" sz="2800" b="1" i="1" dirty="0"/>
              <a:t> районами, Кировской и Костромской областями.</a:t>
            </a:r>
            <a:endParaRPr lang="ru-RU" sz="2800" dirty="0"/>
          </a:p>
        </p:txBody>
      </p:sp>
      <p:sp>
        <p:nvSpPr>
          <p:cNvPr id="8199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794" name="WordArt 10"/>
          <p:cNvSpPr>
            <a:spLocks noChangeArrowheads="1" noChangeShapeType="1" noTextEdit="1"/>
          </p:cNvSpPr>
          <p:nvPr/>
        </p:nvSpPr>
        <p:spPr bwMode="auto">
          <a:xfrm>
            <a:off x="5576888" y="5353050"/>
            <a:ext cx="2667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1" name="Рисунок 10" descr="karta_proezd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1" y="1052736"/>
            <a:ext cx="4607792" cy="49835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528" y="1340768"/>
            <a:ext cx="7570539" cy="540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400" dirty="0"/>
          </a:p>
          <a:p>
            <a:pPr eaLnBrk="1" hangingPunct="1">
              <a:buFont typeface="Wingdings" pitchFamily="2" charset="2"/>
              <a:buNone/>
            </a:pPr>
            <a:endParaRPr lang="ru-RU" sz="2400" dirty="0"/>
          </a:p>
          <a:p>
            <a:pPr eaLnBrk="1" hangingPunct="1">
              <a:buFont typeface="Wingdings" pitchFamily="2" charset="2"/>
              <a:buNone/>
            </a:pPr>
            <a:endParaRPr lang="ru-RU" sz="2400" dirty="0"/>
          </a:p>
          <a:p>
            <a:pPr eaLnBrk="1" hangingPunct="1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120846" name="WordArt 14"/>
          <p:cNvSpPr>
            <a:spLocks noChangeArrowheads="1" noChangeShapeType="1" noTextEdit="1"/>
          </p:cNvSpPr>
          <p:nvPr/>
        </p:nvSpPr>
        <p:spPr bwMode="auto">
          <a:xfrm>
            <a:off x="5724525" y="5065713"/>
            <a:ext cx="18002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9" name="Рисунок 8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3246445" cy="2376264"/>
          </a:xfrm>
          <a:prstGeom prst="rect">
            <a:avLst/>
          </a:prstGeom>
        </p:spPr>
      </p:pic>
      <p:pic>
        <p:nvPicPr>
          <p:cNvPr id="10" name="Рисунок 9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3645024"/>
            <a:ext cx="3633868" cy="2659842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8208912" cy="5256584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  <a:p>
            <a:pPr marL="457200" indent="-457200" eaLnBrk="1" hangingPunct="1">
              <a:lnSpc>
                <a:spcPct val="90000"/>
              </a:lnSpc>
              <a:buNone/>
            </a:pPr>
            <a:endParaRPr lang="ru-RU" sz="2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27984" y="1844824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В каком году Шахунье присвоен статус города?</a:t>
            </a:r>
          </a:p>
          <a:p>
            <a:r>
              <a:rPr lang="ru-RU" sz="2400" i="1" dirty="0"/>
              <a:t>(верный ответ +1 балл)</a:t>
            </a:r>
          </a:p>
          <a:p>
            <a:endParaRPr lang="ru-RU" sz="2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79912" y="630932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988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/>
              <a:t>В 1943 году</a:t>
            </a:r>
          </a:p>
          <a:p>
            <a:pPr>
              <a:buNone/>
            </a:pPr>
            <a:r>
              <a:rPr lang="ru-RU" sz="2800" b="1" i="1" dirty="0"/>
              <a:t> Шахунье присвоен </a:t>
            </a:r>
          </a:p>
          <a:p>
            <a:pPr>
              <a:buNone/>
            </a:pPr>
            <a:r>
              <a:rPr lang="ru-RU" sz="2800" b="1" i="1" dirty="0"/>
              <a:t>статус города.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88024" y="4077072"/>
            <a:ext cx="3898776" cy="2049091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/>
              <a:t>01.01.2013    </a:t>
            </a:r>
            <a:r>
              <a:rPr lang="ru-RU" sz="2400" b="1" i="1" dirty="0" err="1"/>
              <a:t>Шахунский</a:t>
            </a:r>
            <a:r>
              <a:rPr lang="ru-RU" sz="2400" b="1" i="1" dirty="0"/>
              <a:t> </a:t>
            </a:r>
          </a:p>
          <a:p>
            <a:pPr marL="0" indent="0">
              <a:buNone/>
            </a:pPr>
            <a:r>
              <a:rPr lang="ru-RU" sz="2400" b="1" i="1" dirty="0"/>
              <a:t>район преобразован в </a:t>
            </a:r>
          </a:p>
          <a:p>
            <a:pPr marL="0" indent="0">
              <a:buNone/>
            </a:pPr>
            <a:r>
              <a:rPr lang="ru-RU" sz="2400" b="1" i="1" dirty="0"/>
              <a:t>городской округ </a:t>
            </a:r>
          </a:p>
          <a:p>
            <a:pPr marL="0" indent="0">
              <a:buNone/>
            </a:pPr>
            <a:r>
              <a:rPr lang="ru-RU" sz="2400" b="1" i="1" dirty="0"/>
              <a:t>город Шахунья.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здание адми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052736"/>
            <a:ext cx="3913783" cy="2705380"/>
          </a:xfrm>
          <a:prstGeom prst="rect">
            <a:avLst/>
          </a:prstGeom>
        </p:spPr>
      </p:pic>
      <p:sp>
        <p:nvSpPr>
          <p:cNvPr id="6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Рисунок 6" descr="церковь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573016"/>
            <a:ext cx="4032449" cy="249945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18939"/>
          </a:xfrm>
        </p:spPr>
        <p:txBody>
          <a:bodyPr/>
          <a:lstStyle/>
          <a:p>
            <a:pPr eaLnBrk="1" hangingPunct="1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 знаете ли вы…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5537" y="1628775"/>
            <a:ext cx="3888432" cy="17287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i="1" dirty="0"/>
              <a:t>    Какую площадь занимает </a:t>
            </a:r>
            <a:r>
              <a:rPr lang="ru-RU" sz="2800" b="1" i="1" dirty="0" err="1"/>
              <a:t>Шахунский</a:t>
            </a:r>
            <a:r>
              <a:rPr lang="ru-RU" sz="2800" b="1" i="1" dirty="0"/>
              <a:t> район?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i="1" dirty="0"/>
              <a:t>( за верный ответ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i="1" dirty="0"/>
              <a:t> +1 балл)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  <a:p>
            <a:pPr eaLnBrk="1" hangingPunct="1">
              <a:buFont typeface="Wingdings" pitchFamily="2" charset="2"/>
              <a:buNone/>
            </a:pPr>
            <a:endParaRPr lang="ru-RU" sz="2800" b="1" i="1" dirty="0"/>
          </a:p>
        </p:txBody>
      </p:sp>
      <p:sp>
        <p:nvSpPr>
          <p:cNvPr id="122896" name="WordArt 16"/>
          <p:cNvSpPr>
            <a:spLocks noChangeArrowheads="1" noChangeShapeType="1" noTextEdit="1"/>
          </p:cNvSpPr>
          <p:nvPr/>
        </p:nvSpPr>
        <p:spPr bwMode="auto">
          <a:xfrm>
            <a:off x="3779838" y="5067300"/>
            <a:ext cx="36718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80"/>
              </a:solidFill>
              <a:latin typeface="Arial"/>
              <a:cs typeface="Arial"/>
            </a:endParaRPr>
          </a:p>
        </p:txBody>
      </p:sp>
      <p:pic>
        <p:nvPicPr>
          <p:cNvPr id="8" name="Рисунок 7" descr="природ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7" y="1484784"/>
            <a:ext cx="4992555" cy="37444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7864" y="630932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907"/>
          </a:xfrm>
        </p:spPr>
        <p:txBody>
          <a:bodyPr/>
          <a:lstStyle/>
          <a:p>
            <a:pPr eaLnBrk="1" hangingPunct="1"/>
            <a:endParaRPr lang="ru-RU" dirty="0"/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7544" y="1412875"/>
            <a:ext cx="3384376" cy="2736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dirty="0">
                <a:cs typeface="Arial" charset="0"/>
              </a:rPr>
              <a:t>     </a:t>
            </a:r>
            <a:r>
              <a:rPr lang="ru-RU" sz="2800" b="1" i="1" dirty="0" err="1">
                <a:cs typeface="Arial" charset="0"/>
              </a:rPr>
              <a:t>Шахунский</a:t>
            </a:r>
            <a:r>
              <a:rPr lang="ru-RU" sz="2800" b="1" i="1" dirty="0">
                <a:cs typeface="Arial" charset="0"/>
              </a:rPr>
              <a:t> район занимает площадь в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>
                <a:cs typeface="Arial" charset="0"/>
              </a:rPr>
              <a:t>    2594 гектар.</a:t>
            </a:r>
            <a:endParaRPr lang="en-US" sz="2800" b="1" i="1" dirty="0">
              <a:cs typeface="Arial" charset="0"/>
            </a:endParaRPr>
          </a:p>
        </p:txBody>
      </p:sp>
      <p:sp>
        <p:nvSpPr>
          <p:cNvPr id="11269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431800" cy="43338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природ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556792"/>
            <a:ext cx="4840932" cy="363069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2509</TotalTime>
  <Words>1169</Words>
  <Application>Microsoft Office PowerPoint</Application>
  <PresentationFormat>Экран (4:3)</PresentationFormat>
  <Paragraphs>268</Paragraphs>
  <Slides>45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Arial</vt:lpstr>
      <vt:lpstr>Calibri</vt:lpstr>
      <vt:lpstr>Impact</vt:lpstr>
      <vt:lpstr>Monotype Corsiva</vt:lpstr>
      <vt:lpstr>Times New Roman</vt:lpstr>
      <vt:lpstr>Wingdings</vt:lpstr>
      <vt:lpstr>Тема Office</vt:lpstr>
      <vt:lpstr>Знатоки  родного края</vt:lpstr>
      <vt:lpstr>  </vt:lpstr>
      <vt:lpstr>Выбери задание</vt:lpstr>
      <vt:lpstr>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А знаете ли вы…</vt:lpstr>
      <vt:lpstr>Презентация PowerPoint</vt:lpstr>
      <vt:lpstr>А знаете ли вы…</vt:lpstr>
      <vt:lpstr>Наиболее крупные реки протяженностью</vt:lpstr>
      <vt:lpstr>А знаете ли вы…</vt:lpstr>
      <vt:lpstr>Презентация PowerPoint</vt:lpstr>
      <vt:lpstr>А знаете ли вы…</vt:lpstr>
      <vt:lpstr>Презентация PowerPoint</vt:lpstr>
      <vt:lpstr> 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Презентация PowerPoint</vt:lpstr>
      <vt:lpstr>Конкурс для болельщиков</vt:lpstr>
      <vt:lpstr>          </vt:lpstr>
      <vt:lpstr>А знаете ли вы…</vt:lpstr>
      <vt:lpstr>Презентация PowerPoint</vt:lpstr>
      <vt:lpstr>А знаете ли вы…</vt:lpstr>
      <vt:lpstr>Презентация PowerPoint</vt:lpstr>
      <vt:lpstr>А знаете ли вы…</vt:lpstr>
      <vt:lpstr>Река Какша.</vt:lpstr>
      <vt:lpstr>Музыкальная пауза.</vt:lpstr>
      <vt:lpstr>Поздравляем!</vt:lpstr>
      <vt:lpstr>Увы!</vt:lpstr>
      <vt:lpstr>Презентация PowerPoint</vt:lpstr>
      <vt:lpstr>Презентация PowerPoint</vt:lpstr>
      <vt:lpstr>Спасибо за игру!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РЕШАЙ! СМЕКАЙ! ОТГАДЫВАЙ!</dc:title>
  <dc:creator>User</dc:creator>
  <cp:lastModifiedBy>Администратор</cp:lastModifiedBy>
  <cp:revision>146</cp:revision>
  <dcterms:created xsi:type="dcterms:W3CDTF">2008-01-01T13:52:55Z</dcterms:created>
  <dcterms:modified xsi:type="dcterms:W3CDTF">2025-08-07T17:26:39Z</dcterms:modified>
</cp:coreProperties>
</file>