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98" r:id="rId3"/>
    <p:sldId id="300" r:id="rId4"/>
    <p:sldId id="302" r:id="rId5"/>
    <p:sldId id="304" r:id="rId6"/>
    <p:sldId id="280" r:id="rId7"/>
    <p:sldId id="281" r:id="rId8"/>
    <p:sldId id="260" r:id="rId9"/>
    <p:sldId id="276" r:id="rId10"/>
    <p:sldId id="323" r:id="rId11"/>
    <p:sldId id="287" r:id="rId12"/>
    <p:sldId id="272" r:id="rId13"/>
    <p:sldId id="277" r:id="rId14"/>
    <p:sldId id="325" r:id="rId15"/>
    <p:sldId id="265" r:id="rId16"/>
    <p:sldId id="293" r:id="rId17"/>
    <p:sldId id="307" r:id="rId18"/>
    <p:sldId id="308" r:id="rId19"/>
    <p:sldId id="309" r:id="rId20"/>
    <p:sldId id="310" r:id="rId21"/>
    <p:sldId id="317" r:id="rId22"/>
    <p:sldId id="289" r:id="rId23"/>
    <p:sldId id="326" r:id="rId24"/>
    <p:sldId id="290" r:id="rId25"/>
    <p:sldId id="295" r:id="rId26"/>
    <p:sldId id="29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AFAFA"/>
    <a:srgbClr val="FF0048"/>
    <a:srgbClr val="84EEFC"/>
    <a:srgbClr val="E2F5FE"/>
    <a:srgbClr val="A4ED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4636" autoAdjust="0"/>
  </p:normalViewPr>
  <p:slideViewPr>
    <p:cSldViewPr snapToGrid="0">
      <p:cViewPr>
        <p:scale>
          <a:sx n="100" d="100"/>
          <a:sy n="100" d="100"/>
        </p:scale>
        <p:origin x="-726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256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77B1E6-43DA-4D7D-9A0F-7AF24A4942A0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90863-925E-4321-AAFA-0746E1F66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942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90863-925E-4321-AAFA-0746E1F666F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06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Рисунок 11" descr="Black_School_Board_PNG_Pictur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27125" y="-442452"/>
            <a:ext cx="9887319" cy="55910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052736"/>
            <a:ext cx="7123470" cy="278301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Сравнительный анализ</a:t>
            </a:r>
            <a:b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ФГОС НОО 2010 </a:t>
            </a:r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и </a:t>
            </a:r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/>
            </a:r>
            <a:b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ФГОС НОО 2022</a:t>
            </a:r>
            <a:endParaRPr lang="ru-RU" sz="6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13" name="Рисунок 12" descr="redtarge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05773" y="766916"/>
            <a:ext cx="964116" cy="964116"/>
          </a:xfrm>
          <a:prstGeom prst="rect">
            <a:avLst/>
          </a:prstGeom>
        </p:spPr>
      </p:pic>
      <p:pic>
        <p:nvPicPr>
          <p:cNvPr id="9" name="Рисунок 8" descr="athlete-vector-funrun-2.png"/>
          <p:cNvPicPr>
            <a:picLocks noChangeAspect="1"/>
          </p:cNvPicPr>
          <p:nvPr/>
        </p:nvPicPr>
        <p:blipFill>
          <a:blip r:embed="rId6" cstate="print"/>
          <a:srcRect b="26"/>
          <a:stretch>
            <a:fillRect/>
          </a:stretch>
        </p:blipFill>
        <p:spPr>
          <a:xfrm>
            <a:off x="1797195" y="3495368"/>
            <a:ext cx="5658118" cy="4055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97N58PICpVxKfbdd07Z2N_PIC2018.png"/>
          <p:cNvPicPr>
            <a:picLocks noChangeAspect="1"/>
          </p:cNvPicPr>
          <p:nvPr/>
        </p:nvPicPr>
        <p:blipFill>
          <a:blip r:embed="rId2" cstate="print"/>
          <a:srcRect t="86" b="34"/>
          <a:stretch>
            <a:fillRect/>
          </a:stretch>
        </p:blipFill>
        <p:spPr>
          <a:xfrm>
            <a:off x="140681" y="548640"/>
            <a:ext cx="8491691" cy="6287591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832311"/>
              </p:ext>
            </p:extLst>
          </p:nvPr>
        </p:nvGraphicFramePr>
        <p:xfrm>
          <a:off x="1099039" y="918755"/>
          <a:ext cx="6574973" cy="55473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867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882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830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ФГОС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 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ФГОС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2022 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251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1. Содержит разделы: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пояснительная записка;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планируемые результаты освоения обучающимися ООП НОО;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учебный план; и т.д. Всего 9 разделов.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Содержит 3 раздела: </a:t>
                      </a:r>
                    </a:p>
                    <a:p>
                      <a:pPr marL="285750" marR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целевой; </a:t>
                      </a:r>
                    </a:p>
                    <a:p>
                      <a:pPr marL="285750" marR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содержательный; </a:t>
                      </a:r>
                    </a:p>
                    <a:p>
                      <a:pPr marL="285750" marR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организационный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2F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2.Программа 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НОО реализуется организацией через организацию образовательной деятельности (урочной и внеурочной) в соответствии гигиеническими нормами и санитарно-эпидемиологическими требованиями.</a:t>
                      </a:r>
                      <a:b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Урочная деятельность направлена на достижение планируемых результатов освоения программ НОО. Внеурочная деятельность - учебных курсов внеурочной деятельности из перечня организации.</a:t>
                      </a:r>
                    </a:p>
                  </a:txBody>
                  <a:tcPr>
                    <a:solidFill>
                      <a:srgbClr val="E2F5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3. Пояснительная записка, в том числе, содержит состав участников </a:t>
                      </a:r>
                      <a:r>
                        <a:rPr lang="ru-RU" sz="1400" b="1" dirty="0" err="1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образоват</a:t>
                      </a:r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. процесса конкретного </a:t>
                      </a:r>
                      <a:r>
                        <a:rPr lang="ru-RU" sz="1400" b="1" dirty="0" err="1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образоват</a:t>
                      </a:r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. учреждения.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Пояснительная записка, в том числе, содержит принципы и механизмы реализации программы НОО, в </a:t>
                      </a:r>
                      <a:r>
                        <a:rPr lang="ru-RU" sz="1400" dirty="0" err="1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т.ч</a:t>
                      </a: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. Посредством реализации индивидуальных учебных планов.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26572" y="252741"/>
            <a:ext cx="830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Требования к структуре ООП НОО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76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97N58PICpVxKfbdd07Z2N_PIC2018.png"/>
          <p:cNvPicPr>
            <a:picLocks noChangeAspect="1"/>
          </p:cNvPicPr>
          <p:nvPr/>
        </p:nvPicPr>
        <p:blipFill>
          <a:blip r:embed="rId2" cstate="print"/>
          <a:srcRect t="86" b="34"/>
          <a:stretch>
            <a:fillRect/>
          </a:stretch>
        </p:blipFill>
        <p:spPr>
          <a:xfrm>
            <a:off x="-104503" y="548640"/>
            <a:ext cx="9431383" cy="6287591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450634"/>
              </p:ext>
            </p:extLst>
          </p:nvPr>
        </p:nvGraphicFramePr>
        <p:xfrm>
          <a:off x="326572" y="990600"/>
          <a:ext cx="7968343" cy="540367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1513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169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303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ФГОС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2010 г.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ФГОС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2022 г.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51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200" b="1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4. Планируемые результаты освоения обучающихся программы НОО ОП должны являться содержательной и </a:t>
                      </a:r>
                      <a:r>
                        <a:rPr lang="ru-RU" sz="1200" dirty="0" err="1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критериальной</a:t>
                      </a: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основой для разработки:…рабочей программы воспитания.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pPr algn="l"/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5. Есть описание программы духовно-нравственного развития воспитания обучающихся на ступени НОО, программы формирования культуры здорового и безопасного образа жизни, программы коррекционной работы как разделов.</a:t>
                      </a:r>
                    </a:p>
                    <a:p>
                      <a:pPr algn="l"/>
                      <a:endParaRPr lang="ru-RU" sz="12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2F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5.</a:t>
                      </a:r>
                      <a:r>
                        <a:rPr lang="ru-RU" sz="1200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Во ФГОС 2021 года 3 основных раздела, в которые включены: содержание и планируемые результаты учебного предмета(модуля); тематическое планирование, план внеурочной деятельности, календарный </a:t>
                      </a:r>
                      <a:r>
                        <a:rPr lang="ru-RU" sz="1200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учебный </a:t>
                      </a:r>
                      <a:r>
                        <a:rPr lang="ru-RU" sz="1200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график, календарный план воспитательной работы, характеристику условий реализации программы НОО в соответствии с требованиями ФГОС.</a:t>
                      </a:r>
                    </a:p>
                  </a:txBody>
                  <a:tcPr>
                    <a:solidFill>
                      <a:srgbClr val="E2F5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6.</a:t>
                      </a:r>
                      <a:r>
                        <a:rPr lang="ru-RU" sz="1200" b="1" baseline="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В учебном плане выделены предметные области и основные задачи реализации содержания.</a:t>
                      </a:r>
                    </a:p>
                    <a:p>
                      <a:endParaRPr lang="ru-RU" sz="1200" b="1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6. В учебном плане выделены обязательные предметные области(изменено: вместо </a:t>
                      </a: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русский язык и литературное чтение </a:t>
                      </a: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-русский </a:t>
                      </a: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язык, </a:t>
                      </a: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литературное чтение, родной язык и литературное чтение на родном языке; вместо основы духовно-нравственной культуры народов России-основы религиозных культур и светской этики). Появились учебные модули, такие как, например «Основы православной/иудейской/ и </a:t>
                      </a:r>
                      <a:r>
                        <a:rPr lang="ru-RU" sz="1200" dirty="0" err="1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т.д</a:t>
                      </a: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 культуры»( Модули выбирают родители)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7. Общий объём учебных занятий не менее 2904 часа и не более 3210 часов.</a:t>
                      </a:r>
                      <a:br>
                        <a:rPr lang="ru-RU" sz="1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Общий объём учебных занятий не менее 2954 академических часов и не более 3190 </a:t>
                      </a:r>
                      <a:r>
                        <a:rPr lang="ru-RU" sz="1200" b="1" dirty="0" err="1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академ.ч</a:t>
                      </a:r>
                      <a:r>
                        <a:rPr lang="ru-RU" sz="12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endParaRPr lang="ru-RU" sz="1200" b="1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7. Объём внеурочной деятельности до 1350 ч.</a:t>
                      </a:r>
                      <a:b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Объём внеурочной деятельности до 1320 </a:t>
                      </a:r>
                      <a:r>
                        <a:rPr lang="ru-RU" sz="1200" dirty="0" err="1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академ.ч</a:t>
                      </a:r>
                      <a:r>
                        <a:rPr lang="ru-RU" sz="12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endParaRPr lang="ru-RU" sz="1200" dirty="0" smtClean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60417539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26572" y="252741"/>
            <a:ext cx="830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Требования к структуре ООП НОО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09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97N58PICpVxKfbdd07Z2N_PIC2018.png"/>
          <p:cNvPicPr>
            <a:picLocks noChangeAspect="1"/>
          </p:cNvPicPr>
          <p:nvPr/>
        </p:nvPicPr>
        <p:blipFill>
          <a:blip r:embed="rId2" cstate="print"/>
          <a:srcRect t="86" b="34"/>
          <a:stretch>
            <a:fillRect/>
          </a:stretch>
        </p:blipFill>
        <p:spPr>
          <a:xfrm>
            <a:off x="140681" y="729346"/>
            <a:ext cx="8491691" cy="6106885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938929"/>
              </p:ext>
            </p:extLst>
          </p:nvPr>
        </p:nvGraphicFramePr>
        <p:xfrm>
          <a:off x="1004731" y="1213820"/>
          <a:ext cx="6574973" cy="490728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86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882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30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ФГОС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2010 г.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ФГОС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2022 г.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51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В старом стандарте выделяются требования к кадровым, финансовым, материально техническим и иным условиям.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В новом стандарте те же самые требования, но некоторые с новыми названиями и с дополнительной информацией.</a:t>
                      </a:r>
                      <a:endParaRPr lang="ru-RU" sz="14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В старом стандарте указано про информационно-образовательную среду, а именно про виды ее деятельности.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2F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Появилась новая характеристика (список и пояснения) того, что должна обеспечивать информационная среда организации, а также условия для ее функционирования, ее использования. Добавлена информация и об электронно-образовательной среде. Это все указано в общесистемных требованиях.</a:t>
                      </a:r>
                      <a:endParaRPr lang="ru-RU" sz="14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E2F5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Порядок описания требований: кадровые, финансовые, материальное-технические, информационно-методические, психолого-педагогические.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В новом стандарте меняется порядок прежних условий, так требования к материально- техническому и учебно-методическому обеспечению, затем психолого-педагогические, а в конце кадровые и финансовые условия.</a:t>
                      </a:r>
                      <a:endParaRPr lang="ru-RU" sz="1400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26572" y="252741"/>
            <a:ext cx="830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Требования к условиям реализации ООП НОО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97N58PICpVxKfbdd07Z2N_PIC2018.png"/>
          <p:cNvPicPr>
            <a:picLocks noChangeAspect="1"/>
          </p:cNvPicPr>
          <p:nvPr/>
        </p:nvPicPr>
        <p:blipFill>
          <a:blip r:embed="rId2" cstate="print"/>
          <a:srcRect t="86" b="34"/>
          <a:stretch>
            <a:fillRect/>
          </a:stretch>
        </p:blipFill>
        <p:spPr>
          <a:xfrm>
            <a:off x="140681" y="729346"/>
            <a:ext cx="8491691" cy="6106885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979306"/>
              </p:ext>
            </p:extLst>
          </p:nvPr>
        </p:nvGraphicFramePr>
        <p:xfrm>
          <a:off x="1004731" y="1540392"/>
          <a:ext cx="6574973" cy="41757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7867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882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830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ФГОС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2010 г.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ФГОС</a:t>
                      </a:r>
                      <a:r>
                        <a:rPr lang="ru-RU" sz="1800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2022 г.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251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Отсутствует</a:t>
                      </a:r>
                      <a:endParaRPr lang="ru-RU" sz="1400" b="1" dirty="0">
                        <a:solidFill>
                          <a:srgbClr val="0070C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A4ED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В новом стандарте значительно сокращается список материально-технических требований.</a:t>
                      </a:r>
                    </a:p>
                  </a:txBody>
                  <a:tcPr>
                    <a:solidFill>
                      <a:srgbClr val="A4ED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4535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В психолого-педагогических условиях: преемственность форм и содержания образовательной деятельности при реализации образовательных программ дошкольного и начального общего образования; учет психофизического развития обучающихся; развитие психолого-педагогической компетентности у педагогов и родителей.</a:t>
                      </a:r>
                    </a:p>
                  </a:txBody>
                  <a:tcPr>
                    <a:solidFill>
                      <a:srgbClr val="E2F5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0070C0"/>
                          </a:solidFill>
                          <a:latin typeface="Arial" pitchFamily="34" charset="0"/>
                          <a:cs typeface="Arial" pitchFamily="34" charset="0"/>
                        </a:rPr>
                        <a:t>Добавляется преемственность форм и содержания основного общего образования; поддержка и сопровождение детско-родительских отношений; создание условий для будущего профессионального самоопределения; развитие психологической культуры в области использования ИКТ; индивидуальное психолого-педагогическое сопровождение всех участников образовательных отношений; развитие психологической службы организации.</a:t>
                      </a:r>
                    </a:p>
                  </a:txBody>
                  <a:tcPr>
                    <a:solidFill>
                      <a:srgbClr val="E2F5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26572" y="252741"/>
            <a:ext cx="830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Требования к условиям реализации ООП НОО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5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ppt_to_html/u192158/p247729/img1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4" y="333375"/>
            <a:ext cx="7667625" cy="5910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29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5f58PICQ9gGd7qbI9tzc_PIC2018.png"/>
          <p:cNvPicPr>
            <a:picLocks noChangeAspect="1"/>
          </p:cNvPicPr>
          <p:nvPr/>
        </p:nvPicPr>
        <p:blipFill>
          <a:blip r:embed="rId2" cstate="print"/>
          <a:srcRect t="40" b="59"/>
          <a:stretch>
            <a:fillRect/>
          </a:stretch>
        </p:blipFill>
        <p:spPr>
          <a:xfrm>
            <a:off x="-1" y="-1"/>
            <a:ext cx="9230167" cy="687401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298194" y="119625"/>
            <a:ext cx="7067006" cy="1077218"/>
          </a:xfrm>
          <a:prstGeom prst="rect">
            <a:avLst/>
          </a:prstGeom>
          <a:solidFill>
            <a:srgbClr val="FAFAFA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Требования к результатам реализации ООП НОО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4360" y="524916"/>
            <a:ext cx="17954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ФГОС 2010 г.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00450" y="524916"/>
            <a:ext cx="17954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ФГОС 2022 г.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112542" y="1192646"/>
            <a:ext cx="2713951" cy="1358537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Личностные результаты перечислены в общем виде.</a:t>
            </a:r>
          </a:p>
          <a:p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893876" y="2110971"/>
            <a:ext cx="2940373" cy="1632856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Метапредметные результаты перечислены, охарактеризованы в 16 пунктах.</a:t>
            </a:r>
          </a:p>
          <a:p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36785" y="3465311"/>
            <a:ext cx="2940373" cy="1632856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Предметные результаты описаны кратко, в общем виде, в меньшем количестве, подробно не раскрыты.</a:t>
            </a:r>
          </a:p>
          <a:p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717709" y="4929772"/>
            <a:ext cx="2940373" cy="1632856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Присутствует описание предмета итоговой оценки и соответственно ее двух составляющих.</a:t>
            </a:r>
          </a:p>
          <a:p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с двумя усеченными противолежащими углами 2"/>
          <p:cNvSpPr/>
          <p:nvPr/>
        </p:nvSpPr>
        <p:spPr>
          <a:xfrm>
            <a:off x="3281016" y="1176701"/>
            <a:ext cx="5830560" cy="1084089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</a:rPr>
              <a:t>1. В </a:t>
            </a:r>
            <a:r>
              <a:rPr lang="ru-RU" dirty="0">
                <a:solidFill>
                  <a:schemeClr val="bg1"/>
                </a:solidFill>
              </a:rPr>
              <a:t>новом стандарте результат разделены на группы: гражданско-патриотического воспитания, духовно-нравственного, эстетического, физического, трудового, экологического + ценности научного познания</a:t>
            </a:r>
          </a:p>
        </p:txBody>
      </p:sp>
      <p:sp>
        <p:nvSpPr>
          <p:cNvPr id="22" name="Прямоугольник с двумя усеченными противолежащими углами 21"/>
          <p:cNvSpPr/>
          <p:nvPr/>
        </p:nvSpPr>
        <p:spPr>
          <a:xfrm>
            <a:off x="3566234" y="2361626"/>
            <a:ext cx="5523660" cy="1204521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</a:rPr>
              <a:t>2. Метапредметные </a:t>
            </a:r>
            <a:r>
              <a:rPr lang="ru-RU" dirty="0">
                <a:solidFill>
                  <a:schemeClr val="bg1"/>
                </a:solidFill>
              </a:rPr>
              <a:t>результаты расширились, теперь расписаны и поделены на следующие группы: овладение познавательными УУД; коммуникативными УУД; регулятивными УУД .</a:t>
            </a:r>
          </a:p>
        </p:txBody>
      </p:sp>
      <p:sp>
        <p:nvSpPr>
          <p:cNvPr id="23" name="Прямоугольник с двумя усеченными противолежащими углами 22"/>
          <p:cNvSpPr/>
          <p:nvPr/>
        </p:nvSpPr>
        <p:spPr>
          <a:xfrm>
            <a:off x="2860012" y="3666984"/>
            <a:ext cx="5505188" cy="1618147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bg1"/>
                </a:solidFill>
              </a:rPr>
              <a:t>3. В </a:t>
            </a:r>
            <a:r>
              <a:rPr lang="ru-RU" dirty="0">
                <a:solidFill>
                  <a:schemeClr val="bg1"/>
                </a:solidFill>
              </a:rPr>
              <a:t>учебных предметах добавились новые предметные результаты, а старые раскрыты более широко. Добавились предметные результаты по учебным модулям, например в учебной области «Основы религиозных культур и светской этики».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с двумя усеченными противолежащими углами 23"/>
          <p:cNvSpPr/>
          <p:nvPr/>
        </p:nvSpPr>
        <p:spPr>
          <a:xfrm>
            <a:off x="3425962" y="5339980"/>
            <a:ext cx="5804205" cy="1237357"/>
          </a:xfrm>
          <a:prstGeom prst="snip2Diag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bg1"/>
                </a:solidFill>
              </a:rPr>
              <a:t>4. Отсутствуют описание предмета итоговой оценки и ее две составляющие: результаты промежуточной аттестации </a:t>
            </a:r>
            <a:r>
              <a:rPr lang="ru-RU" dirty="0" smtClean="0">
                <a:solidFill>
                  <a:schemeClr val="bg1"/>
                </a:solidFill>
              </a:rPr>
              <a:t>и </a:t>
            </a:r>
            <a:r>
              <a:rPr lang="ru-RU" dirty="0">
                <a:solidFill>
                  <a:schemeClr val="bg1"/>
                </a:solidFill>
              </a:rPr>
              <a:t>результаты итоговых работ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ppt_to_html/u192158/p247729/img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1" y="466725"/>
            <a:ext cx="7896224" cy="57102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015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ppt_to_html/u192158/p247729/img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1" y="314325"/>
            <a:ext cx="7667624" cy="58626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066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ppt_to_html/u192158/p247729/img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" y="333376"/>
            <a:ext cx="8058150" cy="58245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741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ppt_to_html/u192158/p247729/img9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23850"/>
            <a:ext cx="7686675" cy="58245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482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2811" y="61962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ФГОС - это утвержденный на государственном уровне документ, который устанавливает требования к образовательным программам. В соответствии с ФГОС пишут учебные и методические пособия, рассчитывают количество времени, отводимое на учебные предметы, определяют требования к </a:t>
            </a:r>
            <a:r>
              <a:rPr lang="ru-RU" sz="20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аттестации</a:t>
            </a:r>
            <a:r>
              <a:rPr lang="ru-RU" sz="2000" dirty="0">
                <a:solidFill>
                  <a:srgbClr val="2B2B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0" i="0" dirty="0">
              <a:solidFill>
                <a:srgbClr val="2B2B2B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64257" y="3292527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Новые ФГОС начального и основного общего образования утверждены приказом </a:t>
            </a:r>
            <a:r>
              <a:rPr lang="ru-RU" sz="2000" b="0" i="0" dirty="0" err="1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Минпросвещения</a:t>
            </a:r>
            <a:r>
              <a:rPr lang="ru-RU" sz="20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от 31.05.2021 № 286 и № 287. В новые ФГОС НОО и ООО внесли много изменений по сравнению со старыми.</a:t>
            </a:r>
            <a:endParaRPr lang="ru-RU" sz="2000" b="0" i="0" dirty="0">
              <a:solidFill>
                <a:srgbClr val="2B2B2B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47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ppt_to_html/u192158/p247729/img10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1" y="266700"/>
            <a:ext cx="7724774" cy="5910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960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Учебный план (обязательные для изучения)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43025"/>
            <a:ext cx="7886700" cy="483393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Предметные </a:t>
            </a:r>
            <a:r>
              <a:rPr lang="ru-RU" b="1" dirty="0"/>
              <a:t>области</a:t>
            </a:r>
            <a:r>
              <a:rPr lang="ru-RU" dirty="0"/>
              <a:t>	</a:t>
            </a:r>
            <a:r>
              <a:rPr lang="ru-RU" dirty="0" smtClean="0"/>
              <a:t>                                       </a:t>
            </a:r>
            <a:r>
              <a:rPr lang="ru-RU" b="1" dirty="0" smtClean="0"/>
              <a:t>Учебные </a:t>
            </a:r>
            <a:r>
              <a:rPr lang="ru-RU" b="1" dirty="0"/>
              <a:t>предметы (учебные модули)</a:t>
            </a:r>
            <a:r>
              <a:rPr lang="ru-RU" dirty="0"/>
              <a:t>	</a:t>
            </a:r>
          </a:p>
          <a:p>
            <a:r>
              <a:rPr lang="ru-RU" dirty="0"/>
              <a:t>Русский язык и литературное чтение	</a:t>
            </a:r>
            <a:r>
              <a:rPr lang="ru-RU" dirty="0" smtClean="0"/>
              <a:t>         Русский </a:t>
            </a:r>
            <a:r>
              <a:rPr lang="ru-RU" dirty="0"/>
              <a:t>язык, Литературное чтение	</a:t>
            </a:r>
          </a:p>
          <a:p>
            <a:r>
              <a:rPr lang="ru-RU" dirty="0"/>
              <a:t>Родной язык и литературное чтение на родном </a:t>
            </a:r>
            <a:r>
              <a:rPr lang="ru-RU" dirty="0" smtClean="0"/>
              <a:t>языке</a:t>
            </a:r>
          </a:p>
          <a:p>
            <a:r>
              <a:rPr lang="ru-RU" dirty="0" smtClean="0"/>
              <a:t>Родной </a:t>
            </a:r>
            <a:r>
              <a:rPr lang="ru-RU" dirty="0"/>
              <a:t>язык и (или) государственный язык республики Российской Федерации, </a:t>
            </a:r>
            <a:r>
              <a:rPr lang="ru-RU" dirty="0" smtClean="0"/>
              <a:t> Литературное </a:t>
            </a:r>
            <a:r>
              <a:rPr lang="ru-RU" dirty="0"/>
              <a:t>чтение на родном языке	</a:t>
            </a:r>
          </a:p>
          <a:p>
            <a:r>
              <a:rPr lang="ru-RU" dirty="0"/>
              <a:t>Иностранный язык	</a:t>
            </a:r>
            <a:r>
              <a:rPr lang="ru-RU" dirty="0" smtClean="0"/>
              <a:t>                                       Иностранный </a:t>
            </a:r>
            <a:r>
              <a:rPr lang="ru-RU" dirty="0"/>
              <a:t>язык	</a:t>
            </a:r>
          </a:p>
          <a:p>
            <a:r>
              <a:rPr lang="ru-RU" dirty="0"/>
              <a:t>Математика и информатика	</a:t>
            </a:r>
            <a:r>
              <a:rPr lang="ru-RU" dirty="0" smtClean="0"/>
              <a:t>                         Математика</a:t>
            </a:r>
            <a:r>
              <a:rPr lang="ru-RU" dirty="0"/>
              <a:t>	</a:t>
            </a:r>
          </a:p>
          <a:p>
            <a:r>
              <a:rPr lang="ru-RU" dirty="0"/>
              <a:t>Обществознание и естествознание ("окружающий мир")	Окружающий мир	</a:t>
            </a:r>
          </a:p>
          <a:p>
            <a:r>
              <a:rPr lang="ru-RU" dirty="0"/>
              <a:t>Основы религиозных культур и светской этики	</a:t>
            </a:r>
            <a:endParaRPr lang="ru-RU" dirty="0" smtClean="0"/>
          </a:p>
          <a:p>
            <a:r>
              <a:rPr lang="ru-RU" dirty="0" smtClean="0"/>
              <a:t>Основы </a:t>
            </a:r>
            <a:r>
              <a:rPr lang="ru-RU" dirty="0"/>
              <a:t>религиозных культур и светской этики: учебные модули: "Основы православной культуры"; "Основы иудейской культуры"; "Основы буддийской культуры"; "Основы исламской культуры"; "Основы религиозных культур народов России"; "Основы светской этики"	</a:t>
            </a:r>
          </a:p>
          <a:p>
            <a:r>
              <a:rPr lang="ru-RU" dirty="0"/>
              <a:t>Искусство	</a:t>
            </a:r>
            <a:r>
              <a:rPr lang="ru-RU" dirty="0" smtClean="0"/>
              <a:t>                                                         Изобразительное </a:t>
            </a:r>
            <a:r>
              <a:rPr lang="ru-RU" dirty="0"/>
              <a:t>искусство, Музыка	</a:t>
            </a:r>
          </a:p>
          <a:p>
            <a:r>
              <a:rPr lang="ru-RU" dirty="0"/>
              <a:t>Технология	</a:t>
            </a:r>
            <a:r>
              <a:rPr lang="ru-RU" dirty="0" smtClean="0"/>
              <a:t>                                                        Технология</a:t>
            </a:r>
            <a:r>
              <a:rPr lang="ru-RU" dirty="0"/>
              <a:t>	</a:t>
            </a:r>
          </a:p>
          <a:p>
            <a:r>
              <a:rPr lang="ru-RU" dirty="0"/>
              <a:t>Физическая культура	</a:t>
            </a:r>
            <a:r>
              <a:rPr lang="ru-RU" dirty="0" smtClean="0"/>
              <a:t>                                          Физическая </a:t>
            </a:r>
            <a:r>
              <a:rPr lang="ru-RU" dirty="0"/>
              <a:t>культура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38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ppt_to_html/u192158/p247729/img16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49" y="285750"/>
            <a:ext cx="7972425" cy="5953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792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ppt_to_html/u192158/p247729/img1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390525"/>
            <a:ext cx="7410450" cy="57864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169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Функциональная грамотность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200149"/>
            <a:ext cx="7886700" cy="4976813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  <a:p>
            <a:r>
              <a:rPr lang="ru-RU" b="1" dirty="0"/>
              <a:t>ФГОС 2021: введенные понятия </a:t>
            </a:r>
            <a:r>
              <a:rPr lang="ru-RU" dirty="0"/>
              <a:t>•</a:t>
            </a:r>
            <a:r>
              <a:rPr lang="ru-RU" b="1" i="1" dirty="0"/>
              <a:t>«функциональная грамотность», </a:t>
            </a:r>
            <a:r>
              <a:rPr lang="ru-RU" dirty="0"/>
              <a:t>которая является комплексным результатом образования </a:t>
            </a:r>
            <a:r>
              <a:rPr lang="ru-RU" b="1" dirty="0"/>
              <a:t>Раздел III, п. 34.2</a:t>
            </a:r>
            <a:r>
              <a:rPr lang="ru-RU" dirty="0"/>
              <a:t>: В целях обеспечения реализации программы основного общего образования … должны создаваться условия, обеспечивающие возможность… «формирования </a:t>
            </a:r>
            <a:r>
              <a:rPr lang="ru-RU" b="1" dirty="0"/>
              <a:t>функциональной грамотности </a:t>
            </a:r>
            <a:r>
              <a:rPr lang="ru-RU" dirty="0"/>
              <a:t>обучающихся (</a:t>
            </a:r>
            <a:r>
              <a:rPr lang="ru-RU" b="1" dirty="0"/>
              <a:t>способности решать учебные задачи и жизненные проблемные ситуации на основе сформированных предметных, </a:t>
            </a:r>
            <a:r>
              <a:rPr lang="ru-RU" b="1" dirty="0" err="1"/>
              <a:t>метапредметных</a:t>
            </a:r>
            <a:r>
              <a:rPr lang="ru-RU" b="1" dirty="0"/>
              <a:t> и универсальных способов деятельности), включающей овладение ключевыми компетенциями, составляющими основу дальнейшего успешного образования и ориентации в мире профессий</a:t>
            </a:r>
            <a:r>
              <a:rPr lang="ru-RU" dirty="0"/>
              <a:t>» </a:t>
            </a:r>
            <a:r>
              <a:rPr lang="ru-RU" b="1" dirty="0"/>
              <a:t>Функциональная грамотность </a:t>
            </a:r>
            <a:r>
              <a:rPr lang="ru-RU" dirty="0"/>
              <a:t>– способность использовать все постоянно приобретаемые в течение жизни знания, умения, навыки для решения максимально широкого диапазона жизненных задач в различных сферах человеческой деятельности, общения и социальных отношений </a:t>
            </a:r>
            <a:r>
              <a:rPr lang="ru-RU" b="1" dirty="0"/>
              <a:t>(Леонтьев А.А.) </a:t>
            </a:r>
            <a:r>
              <a:rPr lang="ru-RU" dirty="0"/>
              <a:t>•</a:t>
            </a:r>
            <a:r>
              <a:rPr lang="ru-RU" b="1" i="1" dirty="0"/>
              <a:t>«дистанционные образовательные технологии» </a:t>
            </a:r>
            <a:r>
              <a:rPr lang="ru-RU" dirty="0"/>
              <a:t>•</a:t>
            </a:r>
            <a:r>
              <a:rPr lang="ru-RU" b="1" i="1" dirty="0"/>
              <a:t>«верифицированные образовательные ресурсы» </a:t>
            </a:r>
            <a:r>
              <a:rPr lang="ru-RU" i="1" dirty="0"/>
              <a:t>(в контексте понятия «безопасность») </a:t>
            </a:r>
            <a:r>
              <a:rPr lang="ru-RU" dirty="0"/>
              <a:t>•</a:t>
            </a:r>
            <a:r>
              <a:rPr lang="ru-RU" b="1" i="1" dirty="0"/>
              <a:t>«учебно-исследовательская деятельность», «проектная деятельность» </a:t>
            </a:r>
            <a:r>
              <a:rPr lang="ru-RU" i="1" dirty="0"/>
              <a:t>(понятия разделены).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67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ppt_to_html/u192158/p247729/img1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1" y="323850"/>
            <a:ext cx="8315324" cy="5991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2877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742950"/>
            <a:ext cx="7886700" cy="5434014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b="1" dirty="0" smtClean="0"/>
              <a:t>Новые </a:t>
            </a:r>
            <a:r>
              <a:rPr lang="ru-RU" b="1" dirty="0"/>
              <a:t>(обновлённые) стандарты уточняют и актуализируют действующие ФГОС. </a:t>
            </a:r>
            <a:endParaRPr lang="ru-RU" dirty="0"/>
          </a:p>
          <a:p>
            <a:r>
              <a:rPr lang="ru-RU" b="1" dirty="0" smtClean="0"/>
              <a:t>ФГОС-2022: </a:t>
            </a:r>
            <a:endParaRPr lang="ru-RU" dirty="0"/>
          </a:p>
          <a:p>
            <a:r>
              <a:rPr lang="ru-RU" b="1" dirty="0" smtClean="0"/>
              <a:t>опираются </a:t>
            </a:r>
            <a:r>
              <a:rPr lang="ru-RU" b="1" dirty="0"/>
              <a:t>на системно-</a:t>
            </a:r>
            <a:r>
              <a:rPr lang="ru-RU" b="1" dirty="0" err="1"/>
              <a:t>деятельностный</a:t>
            </a:r>
            <a:r>
              <a:rPr lang="ru-RU" b="1" dirty="0"/>
              <a:t> подход; </a:t>
            </a:r>
            <a:endParaRPr lang="ru-RU" dirty="0"/>
          </a:p>
          <a:p>
            <a:r>
              <a:rPr lang="ru-RU" b="1" dirty="0" smtClean="0"/>
              <a:t>уточняют </a:t>
            </a:r>
            <a:r>
              <a:rPr lang="ru-RU" b="1" dirty="0"/>
              <a:t>и конкретизируют достижение трёхкомпонентных результатов образования; </a:t>
            </a:r>
            <a:endParaRPr lang="ru-RU" dirty="0"/>
          </a:p>
          <a:p>
            <a:r>
              <a:rPr lang="ru-RU" b="1" dirty="0" smtClean="0"/>
              <a:t>сохраняют </a:t>
            </a:r>
            <a:r>
              <a:rPr lang="ru-RU" b="1" dirty="0"/>
              <a:t>и развивают курс на вариативность, индивидуализацию, открытость образования; </a:t>
            </a:r>
            <a:endParaRPr lang="ru-RU" dirty="0"/>
          </a:p>
          <a:p>
            <a:r>
              <a:rPr lang="ru-RU" b="1" dirty="0" smtClean="0"/>
              <a:t>стимулируют </a:t>
            </a:r>
            <a:r>
              <a:rPr lang="ru-RU" b="1" dirty="0"/>
              <a:t>использование ДОТ и электронного обучения (с учётом опыта последних лет); </a:t>
            </a:r>
            <a:endParaRPr lang="ru-RU" dirty="0"/>
          </a:p>
          <a:p>
            <a:r>
              <a:rPr lang="ru-RU" b="1" dirty="0" smtClean="0"/>
              <a:t>стимулируют </a:t>
            </a:r>
            <a:r>
              <a:rPr lang="ru-RU" b="1" dirty="0"/>
              <a:t>организацию проектной и учебно-исследовательской деятельности учащихся; </a:t>
            </a:r>
            <a:endParaRPr lang="ru-RU" dirty="0"/>
          </a:p>
          <a:p>
            <a:r>
              <a:rPr lang="ru-RU" b="1" dirty="0" smtClean="0"/>
              <a:t>ставят </a:t>
            </a:r>
            <a:r>
              <a:rPr lang="ru-RU" b="1" dirty="0"/>
              <a:t>задачу формирования функциональной грамотности учащихся.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734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8516" y="938243"/>
            <a:ext cx="79856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задача новых ФГОС третьего поколения - конкретизировать требования к ученикам. В новых ФГОС </a:t>
            </a:r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2021 - 2022 </a:t>
            </a:r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года определяют четкие требования к предметным результатам по каждой учебной дисциплине. В предыдущей редакции были только общие установки на формирование определенных компетенций. Школы сами решали, что именно и в каком классе изучать. Поэтому образовательные программы в каждой школе были собственные, а результаты обучения не детализированные. Новые ФГОС </a:t>
            </a:r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2021 - 2022 </a:t>
            </a:r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года устанавливают строгие требования к предметным результатам по каждой учебной дисциплине.</a:t>
            </a:r>
            <a:endParaRPr lang="ru-RU" sz="2400" b="0" i="0" dirty="0">
              <a:solidFill>
                <a:srgbClr val="2B2B2B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4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2956" y="561722"/>
            <a:ext cx="7735033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2B2B2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сновные нововведения</a:t>
            </a:r>
            <a:r>
              <a:rPr lang="ru-RU" sz="2400" b="1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endParaRPr lang="ru-RU" sz="2400" b="0" i="0" dirty="0" smtClean="0">
              <a:solidFill>
                <a:srgbClr val="2B2B2B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Конкретизировали требования к предметным результатам; </a:t>
            </a:r>
          </a:p>
          <a:p>
            <a:pPr marL="342900" indent="-342900">
              <a:buAutoNum type="arabicPeriod"/>
            </a:pPr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Прописали критерии </a:t>
            </a:r>
            <a:r>
              <a:rPr lang="ru-RU" sz="2400" b="0" i="0" dirty="0" err="1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УУД и достижения личностных результатов;</a:t>
            </a:r>
          </a:p>
          <a:p>
            <a:pPr marL="342900" indent="-342900">
              <a:buAutoNum type="arabicPeriod"/>
            </a:pPr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Изменили объем аудиторной нагрузки в </a:t>
            </a:r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НОО; </a:t>
            </a:r>
            <a:endParaRPr lang="ru-RU" sz="2400" b="0" i="0" dirty="0" smtClean="0">
              <a:solidFill>
                <a:srgbClr val="2B2B2B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0" i="0" dirty="0" smtClean="0">
                <a:solidFill>
                  <a:srgbClr val="2B2B2B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Ввели новые требования к рабочим программам. Формировать рабочие программы теперь нужно с учетом рабочей программы воспитания. 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Закрепили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вариативность содержания программ;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материально-технической базе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0" i="0" dirty="0">
              <a:solidFill>
                <a:srgbClr val="2B2B2B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19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" y="707050"/>
            <a:ext cx="8143875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b="0" i="0" u="none" strike="noStrike" baseline="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•</a:t>
            </a:r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Единство образовательного пространства через содержание предметов;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•</a:t>
            </a:r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Проектная и исследовательская деятельность;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•</a:t>
            </a:r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Формирование функциональной грамотности;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•</a:t>
            </a:r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Формулирование результатов в </a:t>
            </a:r>
            <a:r>
              <a:rPr lang="ru-RU" sz="2800" dirty="0" err="1">
                <a:solidFill>
                  <a:srgbClr val="000000"/>
                </a:solidFill>
                <a:latin typeface="Calibri" panose="020F0502020204030204" pitchFamily="34" charset="0"/>
              </a:rPr>
              <a:t>деятельностной</a:t>
            </a:r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 форме (внимание на компетенции, а не элементы содержания);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•</a:t>
            </a:r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Социальная активность (социальный опыт);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•</a:t>
            </a:r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Безопасное использование ИКТ;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•</a:t>
            </a:r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</a:rPr>
              <a:t>Изучение явлений и процессов современной России и мира в целом, современного состояния науки.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34139" y="221178"/>
            <a:ext cx="35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0000"/>
                </a:solidFill>
                <a:latin typeface="Calibri" panose="020F0502020204030204" pitchFamily="34" charset="0"/>
              </a:rPr>
              <a:t>Акценты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989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0_702f4_f5c77948_XXXL.png"/>
          <p:cNvPicPr>
            <a:picLocks noChangeAspect="1"/>
          </p:cNvPicPr>
          <p:nvPr/>
        </p:nvPicPr>
        <p:blipFill>
          <a:blip r:embed="rId2" cstate="print"/>
          <a:srcRect l="36"/>
          <a:stretch>
            <a:fillRect/>
          </a:stretch>
        </p:blipFill>
        <p:spPr>
          <a:xfrm>
            <a:off x="836785" y="935088"/>
            <a:ext cx="3108198" cy="26082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628" y="44624"/>
            <a:ext cx="7832791" cy="1149995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ФГОС 2010г. и 2022г.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60" name="Рисунок 59" descr="4c697cd7f576745ebce0f14ab4f2e44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5192" y="1320601"/>
            <a:ext cx="2846179" cy="4145847"/>
          </a:xfrm>
          <a:prstGeom prst="rect">
            <a:avLst/>
          </a:prstGeom>
        </p:spPr>
      </p:pic>
      <p:pic>
        <p:nvPicPr>
          <p:cNvPr id="23" name="Рисунок 22" descr="paper_plane_PNG5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859486" y="3135768"/>
            <a:ext cx="925286" cy="754648"/>
          </a:xfrm>
          <a:prstGeom prst="rect">
            <a:avLst/>
          </a:prstGeom>
        </p:spPr>
      </p:pic>
      <p:pic>
        <p:nvPicPr>
          <p:cNvPr id="24" name="Рисунок 23" descr="paper_plane_PNG5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51371" y="4256997"/>
            <a:ext cx="457200" cy="372885"/>
          </a:xfrm>
          <a:prstGeom prst="rect">
            <a:avLst/>
          </a:prstGeom>
        </p:spPr>
      </p:pic>
      <p:pic>
        <p:nvPicPr>
          <p:cNvPr id="25" name="Рисунок 24" descr="paper_plane_PNG5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252660" y="5930074"/>
            <a:ext cx="925286" cy="754648"/>
          </a:xfrm>
          <a:prstGeom prst="rect">
            <a:avLst/>
          </a:prstGeom>
        </p:spPr>
      </p:pic>
      <p:pic>
        <p:nvPicPr>
          <p:cNvPr id="18" name="Содержимое 3" descr="GAMES_icon-01-01.pn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185655" y="61976"/>
            <a:ext cx="1034143" cy="1066801"/>
          </a:xfrm>
        </p:spPr>
      </p:pic>
      <p:pic>
        <p:nvPicPr>
          <p:cNvPr id="15" name="Рисунок 14" descr="0_702f4_f5c77948_XXXL.png"/>
          <p:cNvPicPr>
            <a:picLocks noChangeAspect="1"/>
          </p:cNvPicPr>
          <p:nvPr/>
        </p:nvPicPr>
        <p:blipFill>
          <a:blip r:embed="rId2" cstate="print"/>
          <a:srcRect l="36"/>
          <a:stretch>
            <a:fillRect/>
          </a:stretch>
        </p:blipFill>
        <p:spPr>
          <a:xfrm>
            <a:off x="1851497" y="3875859"/>
            <a:ext cx="3645189" cy="24929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39009" y="1128777"/>
            <a:ext cx="1632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положения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14059" y="3890416"/>
            <a:ext cx="2870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к условиям реализации ООП НОО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6785" y="2316451"/>
            <a:ext cx="2870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к структуре ООП НОО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4058" y="5293616"/>
            <a:ext cx="2870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Требования к результатам обучения ООП НОО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80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0_702f4_f5c77948_XXXL.png"/>
          <p:cNvPicPr>
            <a:picLocks noChangeAspect="1"/>
          </p:cNvPicPr>
          <p:nvPr/>
        </p:nvPicPr>
        <p:blipFill>
          <a:blip r:embed="rId2" cstate="print"/>
          <a:srcRect l="36"/>
          <a:stretch>
            <a:fillRect/>
          </a:stretch>
        </p:blipFill>
        <p:spPr>
          <a:xfrm>
            <a:off x="744895" y="904856"/>
            <a:ext cx="3108198" cy="26082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5628" y="44624"/>
            <a:ext cx="7832791" cy="1149995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ФГОС 2010г. и 2022г.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pic>
        <p:nvPicPr>
          <p:cNvPr id="60" name="Рисунок 59" descr="4c697cd7f576745ebce0f14ab4f2e44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5192" y="1320601"/>
            <a:ext cx="2846179" cy="4145847"/>
          </a:xfrm>
          <a:prstGeom prst="rect">
            <a:avLst/>
          </a:prstGeom>
        </p:spPr>
      </p:pic>
      <p:pic>
        <p:nvPicPr>
          <p:cNvPr id="23" name="Рисунок 22" descr="paper_plane_PNG5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859486" y="3135768"/>
            <a:ext cx="925286" cy="754648"/>
          </a:xfrm>
          <a:prstGeom prst="rect">
            <a:avLst/>
          </a:prstGeom>
        </p:spPr>
      </p:pic>
      <p:pic>
        <p:nvPicPr>
          <p:cNvPr id="24" name="Рисунок 23" descr="paper_plane_PNG5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8251371" y="4256997"/>
            <a:ext cx="457200" cy="372885"/>
          </a:xfrm>
          <a:prstGeom prst="rect">
            <a:avLst/>
          </a:prstGeom>
        </p:spPr>
      </p:pic>
      <p:pic>
        <p:nvPicPr>
          <p:cNvPr id="25" name="Рисунок 24" descr="paper_plane_PNG5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252660" y="5930074"/>
            <a:ext cx="925286" cy="754648"/>
          </a:xfrm>
          <a:prstGeom prst="rect">
            <a:avLst/>
          </a:prstGeom>
        </p:spPr>
      </p:pic>
      <p:pic>
        <p:nvPicPr>
          <p:cNvPr id="18" name="Содержимое 3" descr="GAMES_icon-01-01.pn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185655" y="61976"/>
            <a:ext cx="1034143" cy="1066801"/>
          </a:xfrm>
        </p:spPr>
      </p:pic>
      <p:pic>
        <p:nvPicPr>
          <p:cNvPr id="15" name="Рисунок 14" descr="0_702f4_f5c77948_XXXL.png"/>
          <p:cNvPicPr>
            <a:picLocks noChangeAspect="1"/>
          </p:cNvPicPr>
          <p:nvPr/>
        </p:nvPicPr>
        <p:blipFill>
          <a:blip r:embed="rId2" cstate="print"/>
          <a:srcRect l="36"/>
          <a:stretch>
            <a:fillRect/>
          </a:stretch>
        </p:blipFill>
        <p:spPr>
          <a:xfrm>
            <a:off x="1851497" y="3875859"/>
            <a:ext cx="3645189" cy="24929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1" y="1047750"/>
            <a:ext cx="2590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Предметные области и учебные предметы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14059" y="3890416"/>
            <a:ext cx="2870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Внеурочная деятельность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4400" y="2501117"/>
            <a:ext cx="2792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часов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14058" y="5293616"/>
            <a:ext cx="2870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Функциональная грамотность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83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Arrow-to-Arrow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7064" y="1609653"/>
            <a:ext cx="8733088" cy="5146642"/>
          </a:xfrm>
        </p:spPr>
      </p:pic>
      <p:pic>
        <p:nvPicPr>
          <p:cNvPr id="9" name="Рисунок 8" descr="68389fcb01f220d2b6b784e28e19316d.png"/>
          <p:cNvPicPr>
            <a:picLocks noChangeAspect="1"/>
          </p:cNvPicPr>
          <p:nvPr/>
        </p:nvPicPr>
        <p:blipFill>
          <a:blip r:embed="rId4" cstate="print"/>
          <a:srcRect l="66"/>
          <a:stretch>
            <a:fillRect/>
          </a:stretch>
        </p:blipFill>
        <p:spPr>
          <a:xfrm>
            <a:off x="228599" y="896708"/>
            <a:ext cx="3952617" cy="6496869"/>
          </a:xfrm>
          <a:prstGeom prst="rect">
            <a:avLst/>
          </a:prstGeom>
        </p:spPr>
      </p:pic>
      <p:pic>
        <p:nvPicPr>
          <p:cNvPr id="10" name="Рисунок 9" descr="68389fcb01f220d2b6b784e28e19316d.png"/>
          <p:cNvPicPr>
            <a:picLocks noChangeAspect="1"/>
          </p:cNvPicPr>
          <p:nvPr/>
        </p:nvPicPr>
        <p:blipFill>
          <a:blip r:embed="rId4" cstate="print"/>
          <a:srcRect l="66"/>
          <a:stretch>
            <a:fillRect/>
          </a:stretch>
        </p:blipFill>
        <p:spPr>
          <a:xfrm>
            <a:off x="5552902" y="896708"/>
            <a:ext cx="4172989" cy="649686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08194" y="1022348"/>
            <a:ext cx="3223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ФГОС 2010 г.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34825" y="1070705"/>
            <a:ext cx="21226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ФГОС 2022 г.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8194" y="1753393"/>
            <a:ext cx="30697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 дается определение понятию ФГОС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Выделены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группы требований, есть определение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ФГОС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Стандарт учитывает образовательные потребности детей с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ОВЗ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Нормативный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срок освоения ООП НОО составляет 4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года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Пункты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расписаны относительно кратко</a:t>
            </a:r>
          </a:p>
          <a:p>
            <a:pPr marL="342900" indent="-342900" algn="ctr">
              <a:buAutoNum type="arabicPeriod"/>
            </a:pP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ctr">
              <a:buAutoNum type="arabicPeriod"/>
            </a:pP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659199" y="1600107"/>
            <a:ext cx="352697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Присутствует определение ФГОС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Изменена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последовательность в структуре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стандарта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ФГОС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 применяется для обучения обучающихся с ОВЗ и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обучающихся с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умственной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отсталостью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Срок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получения НОО составляет не более 4 лет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Изменилась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последовательность пунктов внутри раздела «Общие положения». Пункты расписаны более развёрнуто, точно.</a:t>
            </a:r>
          </a:p>
          <a:p>
            <a:pPr marL="342900" indent="-342900">
              <a:buFont typeface="+mj-lt"/>
              <a:buAutoNum type="arabicPeriod"/>
            </a:pP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475403" y="132863"/>
            <a:ext cx="4062547" cy="57041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положения</a:t>
            </a:r>
            <a:endParaRPr 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68389fcb01f220d2b6b784e28e19316d.png"/>
          <p:cNvPicPr>
            <a:picLocks noChangeAspect="1"/>
          </p:cNvPicPr>
          <p:nvPr/>
        </p:nvPicPr>
        <p:blipFill>
          <a:blip r:embed="rId3" cstate="print"/>
          <a:srcRect l="66"/>
          <a:stretch>
            <a:fillRect/>
          </a:stretch>
        </p:blipFill>
        <p:spPr>
          <a:xfrm>
            <a:off x="365759" y="2603075"/>
            <a:ext cx="9823269" cy="465150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94031" y="866340"/>
            <a:ext cx="3223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ФГОС 2010 г.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74396" y="132862"/>
            <a:ext cx="4062547" cy="57041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положения</a:t>
            </a:r>
            <a:endParaRPr lang="ru-RU" sz="3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4031" y="1193639"/>
            <a:ext cx="3341899" cy="842064"/>
          </a:xfrm>
          <a:prstGeom prst="rect">
            <a:avLst/>
          </a:prstGeom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540035" y="1449977"/>
            <a:ext cx="2677886" cy="483326"/>
          </a:xfrm>
          <a:prstGeom prst="round2DiagRect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u="sng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содержится</a:t>
            </a:r>
            <a:endParaRPr lang="ru-RU" sz="2000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65018" y="3174274"/>
            <a:ext cx="7830589" cy="3513909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5. Во </a:t>
            </a:r>
            <a:r>
              <a:rPr lang="ru-RU" dirty="0"/>
              <a:t>ФГОС </a:t>
            </a:r>
            <a:r>
              <a:rPr lang="ru-RU" dirty="0" smtClean="0"/>
              <a:t>2022г</a:t>
            </a:r>
            <a:r>
              <a:rPr lang="ru-RU" dirty="0"/>
              <a:t>. содержится пункт «Вариативность содержания программ НОО…», где ФГОС предусмотрена возможность для организаций самостоятельно выбирать траекторию изучения предметных областей и учебных предметов и т.п. при соответствии результатам освоения выпускниками программы НОО </a:t>
            </a:r>
            <a:r>
              <a:rPr lang="ru-RU" dirty="0" smtClean="0"/>
              <a:t>требованиям.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Реализация </a:t>
            </a:r>
            <a:r>
              <a:rPr lang="ru-RU" dirty="0"/>
              <a:t>программы НОО может осуществляться посредством сетевой формы (</a:t>
            </a:r>
            <a:r>
              <a:rPr lang="ru-RU" dirty="0" err="1"/>
              <a:t>дист</a:t>
            </a:r>
            <a:r>
              <a:rPr lang="ru-RU" dirty="0"/>
              <a:t>. обр. технологии, эл. обучения и др</a:t>
            </a:r>
            <a:r>
              <a:rPr lang="ru-RU" dirty="0" smtClean="0"/>
              <a:t>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На </a:t>
            </a:r>
            <a:r>
              <a:rPr lang="ru-RU" dirty="0"/>
              <a:t>основе ФГОС формируются и утверждаются нормативы финансирования гос. услуги по реализации программы НОО и нормативов затрат на обеспечение условий ее </a:t>
            </a:r>
            <a:r>
              <a:rPr lang="ru-RU" dirty="0" smtClean="0"/>
              <a:t>реализации.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И</a:t>
            </a:r>
            <a:r>
              <a:rPr lang="ru-RU" dirty="0" smtClean="0"/>
              <a:t>ндивидуальные </a:t>
            </a:r>
            <a:r>
              <a:rPr lang="ru-RU" dirty="0"/>
              <a:t>учебные планы </a:t>
            </a:r>
          </a:p>
          <a:p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 rot="10800000">
            <a:off x="4905669" y="1846556"/>
            <a:ext cx="809897" cy="14130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4" name="Стрелка вверх 13"/>
          <p:cNvSpPr/>
          <p:nvPr/>
        </p:nvSpPr>
        <p:spPr>
          <a:xfrm rot="10800000">
            <a:off x="3703886" y="1933302"/>
            <a:ext cx="659108" cy="132629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92868" y="2567102"/>
            <a:ext cx="21226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ФГОС 2022 г.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56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</TotalTime>
  <Words>1473</Words>
  <Application>Microsoft Office PowerPoint</Application>
  <PresentationFormat>Экран (4:3)</PresentationFormat>
  <Paragraphs>133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Сравнительный анализ  ФГОС НОО 2010 и  ФГОС НОО 2022</vt:lpstr>
      <vt:lpstr>Презентация PowerPoint</vt:lpstr>
      <vt:lpstr>Презентация PowerPoint</vt:lpstr>
      <vt:lpstr>Презентация PowerPoint</vt:lpstr>
      <vt:lpstr>Презентация PowerPoint</vt:lpstr>
      <vt:lpstr> ФГОС 2010г. и 2022г.</vt:lpstr>
      <vt:lpstr> ФГОС 2010г. и 2022г.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Учебный план (обязательные для изучения) </vt:lpstr>
      <vt:lpstr>Презентация PowerPoint</vt:lpstr>
      <vt:lpstr>Презентация PowerPoint</vt:lpstr>
      <vt:lpstr>Функциональная грамотность</vt:lpstr>
      <vt:lpstr>Презентация PowerPoint</vt:lpstr>
      <vt:lpstr>Выводы: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чарли браво танго</cp:lastModifiedBy>
  <cp:revision>140</cp:revision>
  <dcterms:created xsi:type="dcterms:W3CDTF">2014-11-21T11:00:06Z</dcterms:created>
  <dcterms:modified xsi:type="dcterms:W3CDTF">2023-01-09T22:23:03Z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1418983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S9.2.0</vt:lpwstr>
  </property>
</Properties>
</file>