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8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2" r:id="rId15"/>
    <p:sldId id="288" r:id="rId16"/>
    <p:sldId id="283" r:id="rId17"/>
    <p:sldId id="284" r:id="rId18"/>
    <p:sldId id="282" r:id="rId19"/>
    <p:sldId id="289" r:id="rId20"/>
    <p:sldId id="290" r:id="rId21"/>
    <p:sldId id="291" r:id="rId22"/>
    <p:sldId id="292" r:id="rId23"/>
    <p:sldId id="293" r:id="rId24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40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AF955-33C3-4DC7-A36D-E2DD0288B6ED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8F092-486A-48A9-A364-E989C4C2A8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3A9B2-36D6-4FC3-9B77-139588A491B6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94A3D-1C34-441A-85FA-4CBC4C0D7F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1A5D4-90F3-471B-B63B-E3F3E5A69188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2E411-814E-4201-8034-22822CD7BC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0"/>
          <p:cNvSpPr txBox="1"/>
          <p:nvPr/>
        </p:nvSpPr>
        <p:spPr>
          <a:xfrm>
            <a:off x="898525" y="971550"/>
            <a:ext cx="801688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“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9329738" y="2613025"/>
            <a:ext cx="803275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06E9B-D0B0-4D48-96C2-49D5CE67A78D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CC76E-BCF4-4DD9-9980-53F455B2C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5504D-90FD-4ECA-B83E-FAD0664DC360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B8641-5CC7-4118-845B-74ED723BB2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/>
          <p:cNvCxnSpPr/>
          <p:nvPr/>
        </p:nvCxnSpPr>
        <p:spPr>
          <a:xfrm>
            <a:off x="3725863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>
            <a:off x="6962775" y="2133600"/>
            <a:ext cx="0" cy="396716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03C10-508D-4BCE-9C33-50116111F90F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B4701-4377-4803-99D9-33A87A7D65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6"/>
          <p:cNvCxnSpPr/>
          <p:nvPr/>
        </p:nvCxnSpPr>
        <p:spPr>
          <a:xfrm>
            <a:off x="3725863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7"/>
          <p:cNvCxnSpPr/>
          <p:nvPr/>
        </p:nvCxnSpPr>
        <p:spPr>
          <a:xfrm>
            <a:off x="6962775" y="2133600"/>
            <a:ext cx="0" cy="396716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DCAD6-8E5E-4EF9-9CE7-6A2544BBAE8D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521C7-221A-4FAC-A286-B689A50788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79A0E-2881-4B4C-9C77-34EDA69B0FAF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0DA7B-3C00-4FDA-A76F-A00ED98003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20939-A1A2-4760-8D94-F38836B2A820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B0039-7874-49BB-B417-DFD9B6BB6E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CDAD9-D07F-4958-A88B-C46624C1D10C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1F4C3-88F4-4076-AD6F-6671AE9520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4BC97-C788-4EB3-A0C5-AD3027972B49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95025-3FB4-4492-AA88-F71A2E4A53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B3E19-7055-4FED-B673-EE4605024680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E9C08-436B-4378-9265-D7DB3ADD94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E7DA-2407-4FB7-8239-225286B9C6B6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27E76-48B5-4ABF-B670-D891BB115D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DA77E-522B-4F2F-B72A-A5C31DF70CA4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E9AD9-C7B1-4A86-AA09-115ED0360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07495-16C0-4FB7-90DD-BA211BF538DE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B4610-1489-4B8C-820F-FD1799E130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FAEA0-CB1E-4B65-AB99-97462897E59E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2C429-24DA-4937-A217-997697259D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4FABF-2942-4FEF-9819-E88AFF40272E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E56D6-0B8C-4A4E-824A-57A9163E5C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9"/>
          <a:srcRect l="3613"/>
          <a:stretch>
            <a:fillRect/>
          </a:stretch>
        </p:blipFill>
        <p:spPr bwMode="auto">
          <a:xfrm>
            <a:off x="0" y="2670175"/>
            <a:ext cx="403701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6"/>
          <p:cNvPicPr>
            <a:picLocks noChangeAspect="1"/>
          </p:cNvPicPr>
          <p:nvPr/>
        </p:nvPicPr>
        <p:blipFill>
          <a:blip r:embed="rId20"/>
          <a:srcRect l="35640"/>
          <a:stretch>
            <a:fillRect/>
          </a:stretch>
        </p:blipFill>
        <p:spPr bwMode="auto">
          <a:xfrm>
            <a:off x="0" y="2892425"/>
            <a:ext cx="1522413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1" name="Picture 8"/>
          <p:cNvPicPr>
            <a:picLocks noChangeAspect="1"/>
          </p:cNvPicPr>
          <p:nvPr/>
        </p:nvPicPr>
        <p:blipFill>
          <a:blip r:embed="rId21"/>
          <a:srcRect t="28712"/>
          <a:stretch>
            <a:fillRect/>
          </a:stretch>
        </p:blipFill>
        <p:spPr bwMode="auto">
          <a:xfrm>
            <a:off x="7999413" y="0"/>
            <a:ext cx="16049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9"/>
          <p:cNvPicPr>
            <a:picLocks noChangeAspect="1"/>
          </p:cNvPicPr>
          <p:nvPr/>
        </p:nvPicPr>
        <p:blipFill>
          <a:blip r:embed="rId22"/>
          <a:srcRect b="24199"/>
          <a:stretch>
            <a:fillRect/>
          </a:stretch>
        </p:blipFill>
        <p:spPr bwMode="auto">
          <a:xfrm>
            <a:off x="8609013" y="6092825"/>
            <a:ext cx="9937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646113" y="452438"/>
            <a:ext cx="94043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03313" y="2052638"/>
            <a:ext cx="8947150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238" y="1790700"/>
            <a:ext cx="990600" cy="3048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 dirty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6C9192-3685-4150-98DA-E75B1772FD3B}" type="datetimeFigureOut">
              <a:rPr lang="en-US"/>
              <a:pPr>
                <a:defRPr/>
              </a:pPr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118" y="3225007"/>
            <a:ext cx="3859213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 dirty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088" y="295275"/>
            <a:ext cx="83820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800" b="0" i="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1FA20B-536B-453F-AAA7-A33A3A32D6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6" r:id="rId12"/>
    <p:sldLayoutId id="2147483663" r:id="rId13"/>
    <p:sldLayoutId id="2147483667" r:id="rId14"/>
    <p:sldLayoutId id="2147483668" r:id="rId15"/>
    <p:sldLayoutId id="2147483664" r:id="rId16"/>
    <p:sldLayoutId id="2147483665" r:id="rId17"/>
  </p:sldLayoutIdLst>
  <p:hf sldNum="0"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5.xml"/><Relationship Id="rId1" Type="http://schemas.openxmlformats.org/officeDocument/2006/relationships/video" Target="NULL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9396"/>
            <a:ext cx="12191999" cy="6887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9070" y="1863168"/>
            <a:ext cx="10709189" cy="2923018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b="1" dirty="0" smtClean="0"/>
              <a:t> </a:t>
            </a:r>
            <a:r>
              <a:rPr lang="ru-RU" sz="8000" b="1" dirty="0" smtClean="0">
                <a:solidFill>
                  <a:srgbClr val="FFFF00"/>
                </a:solidFill>
              </a:rPr>
              <a:t>Викторина</a:t>
            </a:r>
          </a:p>
          <a:p>
            <a:pPr algn="ctr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8000" b="1" dirty="0" smtClean="0">
                <a:solidFill>
                  <a:srgbClr val="FFFF00"/>
                </a:solidFill>
              </a:rPr>
              <a:t>«Рейс в космос»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646113" y="452438"/>
            <a:ext cx="9404350" cy="824427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Задание </a:t>
            </a:r>
            <a:r>
              <a:rPr lang="en-US" b="1" u="sng" dirty="0" smtClean="0">
                <a:solidFill>
                  <a:schemeClr val="bg1"/>
                </a:solidFill>
              </a:rPr>
              <a:t>#4</a:t>
            </a:r>
            <a:endParaRPr lang="ru-RU" b="1" u="sng" dirty="0" smtClean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900" y="1563688"/>
            <a:ext cx="8945563" cy="496068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None/>
              <a:defRPr/>
            </a:pPr>
            <a:r>
              <a:rPr lang="ru-RU" sz="5400" b="1" dirty="0" smtClean="0"/>
              <a:t>С помощью этого аппарата</a:t>
            </a:r>
          </a:p>
          <a:p>
            <a:pPr marL="0" indent="0" algn="ctr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5400" b="1" dirty="0" smtClean="0"/>
              <a:t>люди исследуют поверхность Луны.</a:t>
            </a:r>
          </a:p>
          <a:p>
            <a:pPr marL="0" indent="0" algn="ctr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5400" b="1" dirty="0" smtClean="0">
                <a:solidFill>
                  <a:schemeClr val="bg1"/>
                </a:solidFill>
              </a:rPr>
              <a:t>Запишите его название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644525" y="461319"/>
            <a:ext cx="9405938" cy="926156"/>
          </a:xfrm>
        </p:spPr>
        <p:txBody>
          <a:bodyPr/>
          <a:lstStyle/>
          <a:p>
            <a:pPr algn="ctr"/>
            <a:r>
              <a:rPr lang="ru-RU" b="1" dirty="0" smtClean="0"/>
              <a:t>    ОТВЕТ</a:t>
            </a:r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>
          <a:xfrm>
            <a:off x="321276" y="1169773"/>
            <a:ext cx="11541210" cy="4365840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cs typeface="Times New Roman" pitchFamily="18" charset="0"/>
              </a:rPr>
              <a:t>ЛУНОХОД</a:t>
            </a:r>
            <a:r>
              <a:rPr lang="ru-RU" b="1" dirty="0" smtClean="0">
                <a:cs typeface="Times New Roman" pitchFamily="18" charset="0"/>
              </a:rPr>
              <a:t> –  </a:t>
            </a:r>
            <a:r>
              <a:rPr lang="ru-RU" sz="3200" b="1" dirty="0" smtClean="0">
                <a:cs typeface="Times New Roman" pitchFamily="18" charset="0"/>
              </a:rPr>
              <a:t>робот для сбора материала космических объектов. Управляется дистанционно с Земли или самостоятельно, благодаря программированию</a:t>
            </a:r>
            <a:endParaRPr lang="ru-RU" dirty="0" smtClean="0"/>
          </a:p>
        </p:txBody>
      </p:sp>
      <p:pic>
        <p:nvPicPr>
          <p:cNvPr id="29700" name="Рисунок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0492" y="3419412"/>
            <a:ext cx="3979476" cy="326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4768" y="3411281"/>
            <a:ext cx="4385318" cy="328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1032304" y="321276"/>
            <a:ext cx="9404350" cy="1532237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Задание </a:t>
            </a:r>
            <a:r>
              <a:rPr lang="en-US" b="1" u="sng" dirty="0" smtClean="0">
                <a:solidFill>
                  <a:schemeClr val="bg1"/>
                </a:solidFill>
              </a:rPr>
              <a:t>#5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sz="4400" b="1" dirty="0" smtClean="0">
                <a:solidFill>
                  <a:schemeClr val="bg1"/>
                </a:solidFill>
              </a:rPr>
              <a:t>Выберите правильный ответ</a:t>
            </a:r>
            <a:r>
              <a:rPr lang="ru-RU" sz="4400" b="1" dirty="0" smtClean="0">
                <a:solidFill>
                  <a:srgbClr val="FFFF00"/>
                </a:solidFill>
              </a:rPr>
              <a:t/>
            </a:r>
            <a:br>
              <a:rPr lang="ru-RU" sz="4400" b="1" dirty="0" smtClean="0">
                <a:solidFill>
                  <a:srgbClr val="FFFF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708454" y="1952368"/>
            <a:ext cx="102135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atin typeface="+mn-lt"/>
                <a:cs typeface="+mn-cs"/>
              </a:rPr>
              <a:t>На каком аппарате можно совершить полет в космос</a:t>
            </a:r>
            <a:r>
              <a:rPr lang="ru-RU" sz="4400" b="1" dirty="0" smtClean="0">
                <a:latin typeface="+mn-lt"/>
                <a:cs typeface="+mn-cs"/>
              </a:rPr>
              <a:t>?</a:t>
            </a:r>
            <a:endParaRPr lang="ru-RU" sz="4000" b="1" dirty="0"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8359" y="3945924"/>
            <a:ext cx="58887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3600" b="1" dirty="0" smtClean="0"/>
              <a:t>Телескоп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3600" b="1" dirty="0" smtClean="0"/>
              <a:t>Ракета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3600" b="1" dirty="0" smtClean="0"/>
              <a:t>Космическая станция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ОТВЕТ</a:t>
            </a:r>
            <a:br>
              <a:rPr lang="ru-RU" b="1" dirty="0" smtClean="0"/>
            </a:br>
            <a:r>
              <a:rPr lang="ru-RU" b="1" dirty="0" smtClean="0"/>
              <a:t>Ракета</a:t>
            </a:r>
          </a:p>
        </p:txBody>
      </p:sp>
      <p:pic>
        <p:nvPicPr>
          <p:cNvPr id="31746" name="Рисунок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663" y="1951468"/>
            <a:ext cx="6592072" cy="42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Объект 16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205663" y="2667000"/>
            <a:ext cx="4778375" cy="31861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5105400" y="2762250"/>
            <a:ext cx="6777038" cy="353218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1) Проверить могут ли выжить животные в космосе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2) Проверить могут ли выжить космонавты после полёта в космос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3) Проверить могут ли животные питаться в космосе</a:t>
            </a:r>
          </a:p>
        </p:txBody>
      </p:sp>
      <p:sp>
        <p:nvSpPr>
          <p:cNvPr id="32770" name="Объект 2"/>
          <p:cNvSpPr txBox="1">
            <a:spLocks/>
          </p:cNvSpPr>
          <p:nvPr/>
        </p:nvSpPr>
        <p:spPr bwMode="auto">
          <a:xfrm>
            <a:off x="3140075" y="2286000"/>
            <a:ext cx="7156450" cy="426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000"/>
              </a:spcBef>
              <a:buClr>
                <a:schemeClr val="accent1"/>
              </a:buClr>
              <a:buSzPct val="80000"/>
              <a:buFont typeface="Wingdings" pitchFamily="2" charset="2"/>
              <a:buChar char="v"/>
            </a:pPr>
            <a:endParaRPr lang="ru-RU" sz="2000" b="1">
              <a:solidFill>
                <a:srgbClr val="FFFF00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</a:pPr>
            <a:endParaRPr lang="ru-RU" sz="2000">
              <a:latin typeface="Century Gothic" pitchFamily="34" charset="0"/>
            </a:endParaRPr>
          </a:p>
        </p:txBody>
      </p:sp>
      <p:pic>
        <p:nvPicPr>
          <p:cNvPr id="3277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2760663"/>
            <a:ext cx="50895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140045" y="1098979"/>
            <a:ext cx="11755393" cy="168275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 fontAlgn="auto">
              <a:buNone/>
              <a:defRPr/>
            </a:pPr>
            <a:r>
              <a:rPr lang="ru-RU" sz="3200" b="1" dirty="0" smtClean="0"/>
              <a:t>Всем известно, что первыми побывали в космосе животные. Почему именно животные, а не человек? </a:t>
            </a:r>
          </a:p>
          <a:p>
            <a:pPr algn="ctr" fontAlgn="auto">
              <a:buNone/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Выберите правильный ответ: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2773" name="Заголовок 1"/>
          <p:cNvSpPr txBox="1">
            <a:spLocks/>
          </p:cNvSpPr>
          <p:nvPr/>
        </p:nvSpPr>
        <p:spPr bwMode="auto">
          <a:xfrm>
            <a:off x="798513" y="296562"/>
            <a:ext cx="9251649" cy="84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200" b="1" u="sng" dirty="0" smtClean="0">
                <a:solidFill>
                  <a:schemeClr val="bg1"/>
                </a:solidFill>
                <a:latin typeface="Century Gothic" pitchFamily="34" charset="0"/>
              </a:rPr>
              <a:t>Задание</a:t>
            </a:r>
            <a:r>
              <a:rPr lang="en-US" sz="4200" b="1" u="sng" dirty="0" smtClean="0">
                <a:solidFill>
                  <a:schemeClr val="bg1"/>
                </a:solidFill>
                <a:latin typeface="Century Gothic" pitchFamily="34" charset="0"/>
              </a:rPr>
              <a:t> #6</a:t>
            </a:r>
            <a:r>
              <a:rPr lang="ru-RU" sz="4200" b="1" u="sng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endParaRPr lang="ru-RU" sz="4200" b="1" u="sng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646113" y="452438"/>
            <a:ext cx="9404350" cy="824427"/>
          </a:xfrm>
        </p:spPr>
        <p:txBody>
          <a:bodyPr/>
          <a:lstStyle/>
          <a:p>
            <a:pPr algn="ctr"/>
            <a:r>
              <a:rPr lang="ru-RU" b="1" dirty="0" smtClean="0"/>
              <a:t>ОТВЕТ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tx1"/>
                </a:solidFill>
              </a:rPr>
              <a:t>Проверить, могут ли космонавты выжить после полёта</a:t>
            </a:r>
          </a:p>
        </p:txBody>
      </p:sp>
      <p:pic>
        <p:nvPicPr>
          <p:cNvPr id="3379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8775" y="2578100"/>
            <a:ext cx="5192713" cy="3894138"/>
          </a:xfrm>
        </p:spPr>
      </p:pic>
      <p:pic>
        <p:nvPicPr>
          <p:cNvPr id="3379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7900" y="2446338"/>
            <a:ext cx="58801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646113" y="452439"/>
            <a:ext cx="9404350" cy="980946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ЗАДАНИЕ</a:t>
            </a:r>
            <a:r>
              <a:rPr lang="en-US" b="1" u="sng" dirty="0" smtClean="0">
                <a:solidFill>
                  <a:schemeClr val="bg1"/>
                </a:solidFill>
              </a:rPr>
              <a:t> #7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Назовите год, в котором произошел первый полет человека в космос </a:t>
            </a:r>
            <a:r>
              <a:rPr lang="ru-RU" b="1" dirty="0" smtClean="0">
                <a:solidFill>
                  <a:srgbClr val="92D050"/>
                </a:solidFill>
              </a:rPr>
              <a:t/>
            </a:r>
            <a:br>
              <a:rPr lang="ru-RU" b="1" dirty="0" smtClean="0">
                <a:solidFill>
                  <a:srgbClr val="92D05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ОТВЕТ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1961 ГОД</a:t>
            </a:r>
          </a:p>
        </p:txBody>
      </p:sp>
      <p:pic>
        <p:nvPicPr>
          <p:cNvPr id="35842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55763" y="1852613"/>
            <a:ext cx="7386637" cy="49006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510745" y="452437"/>
            <a:ext cx="10931611" cy="4374935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Задание </a:t>
            </a:r>
            <a:r>
              <a:rPr lang="en-US" b="1" u="sng" dirty="0" smtClean="0">
                <a:solidFill>
                  <a:schemeClr val="bg1"/>
                </a:solidFill>
              </a:rPr>
              <a:t>#8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sz="3400" b="1" dirty="0" smtClean="0">
                <a:solidFill>
                  <a:schemeClr val="tx1"/>
                </a:solidFill>
              </a:rPr>
              <a:t>Во время успешного страта первого пилотируемого космического корабля «Восток»</a:t>
            </a:r>
            <a:r>
              <a:rPr lang="en-US" sz="3400" b="1" dirty="0" smtClean="0">
                <a:solidFill>
                  <a:schemeClr val="tx1"/>
                </a:solidFill>
              </a:rPr>
              <a:t> </a:t>
            </a:r>
            <a:r>
              <a:rPr lang="ru-RU" sz="3400" b="1" dirty="0" smtClean="0">
                <a:solidFill>
                  <a:schemeClr val="tx1"/>
                </a:solidFill>
              </a:rPr>
              <a:t>Юрий Алексеевич Гагарин вел диалог со своим наставником Сергеем Павловичем Королевым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Какую фразу космонавт произнес в этот момент:</a:t>
            </a:r>
            <a:r>
              <a:rPr lang="ru-RU" sz="3200" b="1" dirty="0" smtClean="0">
                <a:solidFill>
                  <a:srgbClr val="FFFF00"/>
                </a:solidFill>
              </a:rPr>
              <a:t/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9642" y="4744994"/>
            <a:ext cx="476059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1) Экипаж, взлетаю!</a:t>
            </a:r>
            <a:br>
              <a:rPr lang="ru-RU" sz="3600" b="1" dirty="0" smtClean="0"/>
            </a:br>
            <a:r>
              <a:rPr lang="ru-RU" sz="3600" b="1" dirty="0" smtClean="0"/>
              <a:t>2) Поехали!</a:t>
            </a:r>
            <a:br>
              <a:rPr lang="ru-RU" sz="3600" b="1" dirty="0" smtClean="0"/>
            </a:br>
            <a:r>
              <a:rPr lang="ru-RU" sz="3600" b="1" dirty="0" smtClean="0"/>
              <a:t>3) С Богом!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ОТВЕТ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«ПОЕХАЛИ!»</a:t>
            </a:r>
          </a:p>
        </p:txBody>
      </p:sp>
      <p:pic>
        <p:nvPicPr>
          <p:cNvPr id="37890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38150" y="1882775"/>
            <a:ext cx="5897563" cy="4422775"/>
          </a:xfrm>
        </p:spPr>
      </p:pic>
      <p:pic>
        <p:nvPicPr>
          <p:cNvPr id="4" name="Shape">
            <a:hlinkClick r:id="" action="ppaction://media"/>
          </p:cNvPr>
          <p:cNvPicPr>
            <a:picLocks noGrp="1" noChangeAspect="1"/>
          </p:cNvPicPr>
          <p:nvPr>
            <p:ph sz="quarter" idx="4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7058025" y="2295525"/>
            <a:ext cx="4395788" cy="35972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967388" y="361821"/>
            <a:ext cx="9404350" cy="1400175"/>
          </a:xfrm>
        </p:spPr>
        <p:txBody>
          <a:bodyPr/>
          <a:lstStyle/>
          <a:p>
            <a:pPr algn="ctr"/>
            <a:r>
              <a:rPr lang="ru-RU" sz="4800" b="1" dirty="0" smtClean="0"/>
              <a:t>ПРАВИЛА УЧАСТИЯ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611" y="1227437"/>
            <a:ext cx="11755394" cy="5515233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5100" dirty="0" smtClean="0"/>
              <a:t>В ВИКТОРИНЕ ПРИНИМАЮТ УЧАСТИЕ  КОМАНДЫ ПО 5 ЧЕЛОВЕК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5100" dirty="0" smtClean="0"/>
              <a:t> КАЖДАЯ КОМАНДА ПОЛУЧАЕТ ОДИНАКОВОЕ ЗАДАНИЕ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5100" dirty="0" smtClean="0"/>
              <a:t>ЗА КАЖДОЕ ПРАВИЛЬНО ВЫПОЛНЕННОЕ ЗАДАНИЕ ГРУППА ПОЛУЧАЕТ 1 БАЛЛ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5100" dirty="0" smtClean="0"/>
              <a:t>КАЖДАЯ КОМАНДА ВЫБИРАЕТ ОТВЕТСТВЕННОГО ЗА НАПИСАНИЕ ЗАДАНИЙ И ЗА СИГНАЛ ГОТОВНОСТИ. ОН БУДЕТ ПОКАЗЫВАТЬ, КОГДА ГРУППА ГОТОВА ОТВЕИТЬ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5100" dirty="0" smtClean="0"/>
              <a:t>КОМАНДА ОТВЕЧАЕТ НА ЗАДАНИЕ ПИСЬМЕННО, ЕСЛИ КОМАНДА ГОТОВА ПОКАЗАТЬ ОТВЕТ, ТО ОТВЕТСТВЕННЫЙ ПОДНИМАЕТ РУКУ И СИГНАЛИЗИРУЕТ О ГОТОВНОСТИ ОТВЕТИТЬ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5100" dirty="0" smtClean="0"/>
              <a:t>ПОБЕДУ ПОЛУЧАЕТ ТА КОМАНДА, КТОРОАЯ НАБРАЛА НАИБОЛЬШЕЕ КОЛЛИЧЕСТВО БАЛЛОВ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631825" y="452439"/>
            <a:ext cx="9418638" cy="1079800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ЗАДАНИЕ</a:t>
            </a:r>
            <a:r>
              <a:rPr lang="en-US" b="1" u="sng" dirty="0" smtClean="0">
                <a:solidFill>
                  <a:schemeClr val="bg1"/>
                </a:solidFill>
              </a:rPr>
              <a:t> #9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Как называется специальное снаряжение, в котором человек может выходить в космос?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711200" y="288324"/>
            <a:ext cx="9404350" cy="1425146"/>
          </a:xfrm>
        </p:spPr>
        <p:txBody>
          <a:bodyPr/>
          <a:lstStyle/>
          <a:p>
            <a:pPr algn="ctr"/>
            <a:r>
              <a:rPr lang="ru-RU" b="1" dirty="0" smtClean="0"/>
              <a:t>ОТВЕТ</a:t>
            </a:r>
            <a:br>
              <a:rPr lang="ru-RU" b="1" dirty="0" smtClean="0"/>
            </a:br>
            <a:r>
              <a:rPr lang="ru-RU" b="1" dirty="0" smtClean="0"/>
              <a:t>СКАФАНДР</a:t>
            </a:r>
          </a:p>
        </p:txBody>
      </p:sp>
      <p:pic>
        <p:nvPicPr>
          <p:cNvPr id="3993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11622" y="1937266"/>
            <a:ext cx="6308811" cy="47312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646113" y="452439"/>
            <a:ext cx="9404350" cy="857378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ЗАДАНИЕ </a:t>
            </a:r>
            <a:r>
              <a:rPr lang="en-US" b="1" u="sng" dirty="0" smtClean="0">
                <a:solidFill>
                  <a:schemeClr val="bg1"/>
                </a:solidFill>
              </a:rPr>
              <a:t>#</a:t>
            </a:r>
            <a:r>
              <a:rPr lang="ru-RU" b="1" u="sng" dirty="0" smtClean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40962" name="Объект 2"/>
          <p:cNvSpPr>
            <a:spLocks noGrp="1"/>
          </p:cNvSpPr>
          <p:nvPr>
            <p:ph idx="1"/>
          </p:nvPr>
        </p:nvSpPr>
        <p:spPr>
          <a:xfrm>
            <a:off x="1104900" y="1152526"/>
            <a:ext cx="8945563" cy="2274416"/>
          </a:xfrm>
        </p:spPr>
        <p:txBody>
          <a:bodyPr/>
          <a:lstStyle/>
          <a:p>
            <a:pPr algn="ctr">
              <a:buNone/>
            </a:pPr>
            <a:r>
              <a:rPr lang="ru-RU" sz="4800" b="1" dirty="0" smtClean="0"/>
              <a:t>Какую планету солнечной системы  человек освоит  в ближайшем будущем?</a:t>
            </a:r>
          </a:p>
        </p:txBody>
      </p:sp>
      <p:pic>
        <p:nvPicPr>
          <p:cNvPr id="4096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8600" y="3417888"/>
            <a:ext cx="6272213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733511" y="364223"/>
            <a:ext cx="9404350" cy="140017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ОТВЕТ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МАРС</a:t>
            </a:r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292786" y="2034746"/>
            <a:ext cx="6495191" cy="4668452"/>
          </a:xfrm>
        </p:spPr>
        <p:txBody>
          <a:bodyPr/>
          <a:lstStyle/>
          <a:p>
            <a:pPr indent="0">
              <a:buNone/>
            </a:pPr>
            <a:r>
              <a:rPr lang="ru-RU" sz="3000" b="1" dirty="0" smtClean="0"/>
              <a:t>Именно Марс претендует на планету, которую человек колонизирует первой. Красная планета подходит для создания </a:t>
            </a:r>
            <a:r>
              <a:rPr lang="ru-RU" sz="3000" b="1" dirty="0" err="1" smtClean="0"/>
              <a:t>жизнепригодных</a:t>
            </a:r>
            <a:r>
              <a:rPr lang="ru-RU" sz="3000" b="1" dirty="0" smtClean="0"/>
              <a:t> для человека условий, по словам учёных, на сегодняшний день в наибольшей степени.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4198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5642" y="2637439"/>
            <a:ext cx="4842047" cy="298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291887" y="337752"/>
            <a:ext cx="10352087" cy="733168"/>
          </a:xfrm>
        </p:spPr>
        <p:txBody>
          <a:bodyPr/>
          <a:lstStyle/>
          <a:p>
            <a:pPr algn="ctr"/>
            <a:r>
              <a:rPr lang="ru-RU" sz="4800" b="1" dirty="0" smtClean="0"/>
              <a:t>Что такое космос?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59425" y="1342768"/>
            <a:ext cx="6303061" cy="5214551"/>
          </a:xfrm>
        </p:spPr>
        <p:txBody>
          <a:bodyPr>
            <a:noAutofit/>
          </a:bodyPr>
          <a:lstStyle/>
          <a:p>
            <a:pPr marL="180000" indent="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Font typeface="Wingdings 3" pitchFamily="18" charset="2"/>
              <a:buNone/>
            </a:pPr>
            <a:r>
              <a:rPr lang="ru-RU" sz="1600" b="1" dirty="0" smtClean="0">
                <a:latin typeface="+mn-lt"/>
                <a:cs typeface="Tahoma" pitchFamily="34" charset="0"/>
              </a:rPr>
              <a:t>Границы космоса четко не определены. Условной можно считать границу в пределах 100 км от уровня моря.</a:t>
            </a:r>
          </a:p>
          <a:p>
            <a:pPr marL="180000" indent="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Font typeface="Wingdings 3" pitchFamily="18" charset="2"/>
              <a:buNone/>
            </a:pPr>
            <a:endParaRPr lang="ru-RU" sz="800" b="1" dirty="0" smtClean="0">
              <a:latin typeface="+mn-lt"/>
            </a:endParaRPr>
          </a:p>
          <a:p>
            <a:pPr marL="180000" indent="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Font typeface="Wingdings 3" pitchFamily="18" charset="2"/>
              <a:buNone/>
            </a:pPr>
            <a:r>
              <a:rPr lang="ru-RU" sz="1600" b="1" dirty="0" smtClean="0">
                <a:latin typeface="+mn-lt"/>
                <a:cs typeface="Tahoma" pitchFamily="34" charset="0"/>
              </a:rPr>
              <a:t>Космос и все, что в нем находится, называется Вселенной.</a:t>
            </a:r>
          </a:p>
          <a:p>
            <a:pPr marL="180000" indent="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Font typeface="Wingdings 3" pitchFamily="18" charset="2"/>
              <a:buNone/>
            </a:pPr>
            <a:endParaRPr lang="ru-RU" sz="800" b="1" dirty="0" smtClean="0">
              <a:latin typeface="+mn-lt"/>
            </a:endParaRPr>
          </a:p>
          <a:p>
            <a:pPr marL="180000" indent="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Font typeface="Wingdings 3" pitchFamily="18" charset="2"/>
              <a:buNone/>
            </a:pPr>
            <a:r>
              <a:rPr lang="ru-RU" sz="1600" b="1" dirty="0" smtClean="0">
                <a:latin typeface="+mn-lt"/>
                <a:cs typeface="Tahoma" pitchFamily="34" charset="0"/>
              </a:rPr>
              <a:t>Считается, что 15 миллиардов лет назад все вещество, составляющее Вселенную, было раскалено и сжато в очень маленьком объеме, почти в точке. Тогда еще не было ни времени, ни пространства. Первичное вещество, существовавшее тогда, ученые называют сингулярностью.</a:t>
            </a:r>
          </a:p>
          <a:p>
            <a:pPr marL="180000" indent="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Font typeface="Wingdings 3" pitchFamily="18" charset="2"/>
              <a:buNone/>
            </a:pPr>
            <a:endParaRPr lang="ru-RU" sz="800" b="1" dirty="0" smtClean="0">
              <a:latin typeface="+mn-lt"/>
            </a:endParaRPr>
          </a:p>
          <a:p>
            <a:pPr marL="180000" indent="0"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Font typeface="Wingdings 3" pitchFamily="18" charset="2"/>
              <a:buNone/>
            </a:pPr>
            <a:r>
              <a:rPr lang="ru-RU" sz="1600" b="1" dirty="0" smtClean="0">
                <a:latin typeface="+mn-lt"/>
              </a:rPr>
              <a:t>Космическим пространством, или просто космосом, называют области между Землей и Луной, между планетами Солнечной системы и между звездами. Космос не является совершенно пустым. В нем нет воздуха, но есть частички пыли и атомы газов.</a:t>
            </a:r>
          </a:p>
          <a:p>
            <a:pPr eaLnBrk="0" hangingPunct="0">
              <a:lnSpc>
                <a:spcPct val="120000"/>
              </a:lnSpc>
              <a:spcBef>
                <a:spcPct val="0"/>
              </a:spcBef>
              <a:buClrTx/>
              <a:buSzTx/>
              <a:buFont typeface="Wingdings 3" pitchFamily="18" charset="2"/>
              <a:buNone/>
            </a:pPr>
            <a:r>
              <a:rPr lang="ru-RU" sz="1200" dirty="0" smtClean="0">
                <a:latin typeface="Arial" charset="0"/>
              </a:rPr>
              <a:t/>
            </a:r>
            <a:br>
              <a:rPr lang="ru-RU" sz="1200" dirty="0" smtClean="0">
                <a:latin typeface="Arial" charset="0"/>
              </a:rPr>
            </a:br>
            <a:endParaRPr lang="ru-RU" sz="1200" dirty="0" smtClean="0">
              <a:latin typeface="Arial" charset="0"/>
            </a:endParaRPr>
          </a:p>
        </p:txBody>
      </p:sp>
      <p:sp>
        <p:nvSpPr>
          <p:cNvPr id="21507" name="Rectangle 1"/>
          <p:cNvSpPr>
            <a:spLocks noChangeArrowheads="1"/>
          </p:cNvSpPr>
          <p:nvPr/>
        </p:nvSpPr>
        <p:spPr bwMode="auto">
          <a:xfrm>
            <a:off x="0" y="-48399"/>
            <a:ext cx="65" cy="553998"/>
          </a:xfrm>
          <a:prstGeom prst="rect">
            <a:avLst/>
          </a:prstGeom>
          <a:solidFill>
            <a:srgbClr val="FFFDE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defTabSz="914400" eaLnBrk="0" hangingPunct="0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-179388" y="2813050"/>
            <a:ext cx="0" cy="277813"/>
          </a:xfrm>
          <a:prstGeom prst="rect">
            <a:avLst/>
          </a:prstGeom>
          <a:solidFill>
            <a:srgbClr val="FFFDE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defTabSz="914400" eaLnBrk="0" hangingPunct="0"/>
            <a:endParaRPr lang="ru-RU"/>
          </a:p>
        </p:txBody>
      </p:sp>
      <p:pic>
        <p:nvPicPr>
          <p:cNvPr id="21509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367" y="3223140"/>
            <a:ext cx="5207000" cy="309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55373" y="1301578"/>
            <a:ext cx="518229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Космос — это</a:t>
            </a:r>
            <a:r>
              <a:rPr lang="ru-RU" sz="2000" dirty="0" smtClean="0"/>
              <a:t> пространство, которое окружает нашу планету Земля. </a:t>
            </a:r>
          </a:p>
          <a:p>
            <a:pPr algn="ctr"/>
            <a:r>
              <a:rPr lang="ru-RU" sz="2000" dirty="0" smtClean="0"/>
              <a:t>В космическом пространстве движутся звезды, планеты и многие другие объекты.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189470" y="169863"/>
            <a:ext cx="8657968" cy="4624559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Задание </a:t>
            </a:r>
            <a:r>
              <a:rPr lang="en-US" b="1" u="sng" dirty="0" smtClean="0">
                <a:solidFill>
                  <a:schemeClr val="bg1"/>
                </a:solidFill>
              </a:rPr>
              <a:t>#</a:t>
            </a:r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r>
              <a:rPr lang="ru-RU" b="1" u="sng" dirty="0" smtClean="0">
                <a:solidFill>
                  <a:schemeClr val="tx1"/>
                </a:solidFill>
              </a:rPr>
              <a:t/>
            </a:r>
            <a:br>
              <a:rPr lang="ru-RU" b="1" u="sng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Выберите соответствующее слово для этого ОПРЕДЕЛЕНИЯ:   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«Это необъятное пространство, которое невозможно охватить ни взглядом, ни человеческим разумом. Пространство, в котором рождаются, развиваются, стареют и умирают планеты и солнечные системы»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endParaRPr lang="ru-RU" sz="3600" b="1" dirty="0" smtClean="0">
              <a:solidFill>
                <a:schemeClr val="tx1"/>
              </a:solidFill>
            </a:endParaRPr>
          </a:p>
        </p:txBody>
      </p:sp>
      <p:pic>
        <p:nvPicPr>
          <p:cNvPr id="22530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45147" y="4136549"/>
            <a:ext cx="3146854" cy="2010819"/>
          </a:xfrm>
        </p:spPr>
      </p:pic>
      <p:pic>
        <p:nvPicPr>
          <p:cNvPr id="22531" name="Рисунок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51925" y="1597454"/>
            <a:ext cx="3140075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0128" y="4893276"/>
            <a:ext cx="418800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1) Космос</a:t>
            </a:r>
            <a:br>
              <a:rPr lang="ru-RU" sz="3600" b="1" dirty="0" smtClean="0"/>
            </a:br>
            <a:r>
              <a:rPr lang="ru-RU" sz="3600" b="1" dirty="0" smtClean="0"/>
              <a:t>2) Вселенная</a:t>
            </a:r>
            <a:br>
              <a:rPr lang="ru-RU" sz="3600" b="1" dirty="0" smtClean="0"/>
            </a:br>
            <a:r>
              <a:rPr lang="ru-RU" sz="3600" b="1" dirty="0" smtClean="0"/>
              <a:t>3) Планета Земля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646113" y="403654"/>
            <a:ext cx="9404350" cy="5830459"/>
          </a:xfrm>
        </p:spPr>
        <p:txBody>
          <a:bodyPr/>
          <a:lstStyle/>
          <a:p>
            <a:pPr algn="ctr"/>
            <a:r>
              <a:rPr lang="ru-RU" b="1" dirty="0" smtClean="0"/>
              <a:t>ОТВЕТ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8000" b="1" dirty="0" smtClean="0"/>
              <a:t>ВСЕЛЕННАЯ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314635" y="2561970"/>
            <a:ext cx="5410663" cy="2290118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Сколько планет в солнечной системе?</a:t>
            </a:r>
          </a:p>
        </p:txBody>
      </p:sp>
      <p:pic>
        <p:nvPicPr>
          <p:cNvPr id="2457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4561" y="1779345"/>
            <a:ext cx="6193872" cy="4114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14119" y="205946"/>
            <a:ext cx="34451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sng" dirty="0" smtClean="0">
                <a:solidFill>
                  <a:schemeClr val="bg1"/>
                </a:solidFill>
                <a:latin typeface="+mj-lt"/>
              </a:rPr>
              <a:t>Задание </a:t>
            </a:r>
            <a:r>
              <a:rPr lang="en-US" sz="4400" b="1" u="sng" dirty="0" smtClean="0">
                <a:solidFill>
                  <a:schemeClr val="bg1"/>
                </a:solidFill>
                <a:latin typeface="+mj-lt"/>
              </a:rPr>
              <a:t>#2</a:t>
            </a:r>
            <a:endParaRPr lang="ru-RU" sz="4400" u="sng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6157" y="1843216"/>
            <a:ext cx="104552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      ОТВЕТ </a:t>
            </a:r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1228340" y="1089368"/>
            <a:ext cx="8947150" cy="755907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/>
              <a:t>В солнечной системе 8 планет</a:t>
            </a:r>
          </a:p>
          <a:p>
            <a:pPr algn="ctr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Задание </a:t>
            </a:r>
            <a:r>
              <a:rPr lang="en-US" b="1" u="sng" dirty="0" smtClean="0">
                <a:solidFill>
                  <a:schemeClr val="bg1"/>
                </a:solidFill>
              </a:rPr>
              <a:t>#3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Выберите правильный ответ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864973" y="2060876"/>
            <a:ext cx="9951308" cy="91298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Естественный спутник Земли это:</a:t>
            </a:r>
          </a:p>
          <a:p>
            <a:pPr algn="ctr"/>
            <a:endParaRPr lang="ru-RU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970691" y="3273369"/>
            <a:ext cx="464588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ru-RU" sz="3600" b="1" dirty="0" smtClean="0"/>
              <a:t>А) Солнце</a:t>
            </a:r>
          </a:p>
          <a:p>
            <a:pPr>
              <a:buNone/>
            </a:pPr>
            <a:r>
              <a:rPr lang="ru-RU" sz="3600" b="1" dirty="0" smtClean="0"/>
              <a:t>2) Луна</a:t>
            </a:r>
          </a:p>
          <a:p>
            <a:pPr>
              <a:buNone/>
            </a:pPr>
            <a:r>
              <a:rPr lang="ru-RU" sz="3600" b="1" dirty="0" smtClean="0"/>
              <a:t>3) Полярная звезда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671513" y="104775"/>
            <a:ext cx="9404350" cy="1946447"/>
          </a:xfrm>
        </p:spPr>
        <p:txBody>
          <a:bodyPr/>
          <a:lstStyle/>
          <a:p>
            <a:pPr algn="ctr"/>
            <a:r>
              <a:rPr lang="ru-RU" b="1" dirty="0" smtClean="0"/>
              <a:t>ОТВЕТ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800" b="1" dirty="0" smtClean="0"/>
              <a:t>ЛУНА</a:t>
            </a:r>
          </a:p>
        </p:txBody>
      </p:sp>
      <p:pic>
        <p:nvPicPr>
          <p:cNvPr id="2765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86" y="2404334"/>
            <a:ext cx="5719033" cy="4288909"/>
          </a:xfrm>
        </p:spPr>
      </p:pic>
      <p:pic>
        <p:nvPicPr>
          <p:cNvPr id="27651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3848" y="2397212"/>
            <a:ext cx="5722828" cy="429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1548</TotalTime>
  <Words>381</Words>
  <Application>Microsoft Office PowerPoint</Application>
  <PresentationFormat>Произвольный</PresentationFormat>
  <Paragraphs>62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Ион</vt:lpstr>
      <vt:lpstr>Слайд 1</vt:lpstr>
      <vt:lpstr>ПРАВИЛА УЧАСТИЯ</vt:lpstr>
      <vt:lpstr>Что такое космос? </vt:lpstr>
      <vt:lpstr>Задание #1 Выберите соответствующее слово для этого ОПРЕДЕЛЕНИЯ:    «Это необъятное пространство, которое невозможно охватить ни взглядом, ни человеческим разумом. Пространство, в котором рождаются, развиваются, стареют и умирают планеты и солнечные системы» </vt:lpstr>
      <vt:lpstr>ОТВЕТ    ВСЕЛЕННАЯ</vt:lpstr>
      <vt:lpstr>Сколько планет в солнечной системе?</vt:lpstr>
      <vt:lpstr>      ОТВЕТ </vt:lpstr>
      <vt:lpstr>Задание #3 Выберите правильный ответ </vt:lpstr>
      <vt:lpstr>ОТВЕТ   ЛУНА</vt:lpstr>
      <vt:lpstr>Задание #4</vt:lpstr>
      <vt:lpstr>    ОТВЕТ</vt:lpstr>
      <vt:lpstr>Задание #5 Выберите правильный ответ  </vt:lpstr>
      <vt:lpstr>ОТВЕТ Ракета</vt:lpstr>
      <vt:lpstr>1) Проверить могут ли выжить животные в космосе 2) Проверить могут ли выжить космонавты после полёта в космос 3) Проверить могут ли животные питаться в космосе</vt:lpstr>
      <vt:lpstr>ОТВЕТ  Проверить, могут ли космонавты выжить после полёта</vt:lpstr>
      <vt:lpstr>ЗАДАНИЕ #7   Назовите год, в котором произошел первый полет человека в космос   </vt:lpstr>
      <vt:lpstr>ОТВЕТ 1961 ГОД</vt:lpstr>
      <vt:lpstr>Задание #8 Во время успешного страта первого пилотируемого космического корабля «Восток» Юрий Алексеевич Гагарин вел диалог со своим наставником Сергеем Павловичем Королевым Какую фразу космонавт произнес в этот момент:   </vt:lpstr>
      <vt:lpstr>ОТВЕТ «ПОЕХАЛИ!»</vt:lpstr>
      <vt:lpstr>ЗАДАНИЕ #9   Как называется специальное снаряжение, в котором человек может выходить в космос?</vt:lpstr>
      <vt:lpstr>ОТВЕТ СКАФАНДР</vt:lpstr>
      <vt:lpstr>ЗАДАНИЕ #10</vt:lpstr>
      <vt:lpstr>ОТВЕТ  МАРС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85</cp:revision>
  <dcterms:created xsi:type="dcterms:W3CDTF">2020-10-20T10:32:03Z</dcterms:created>
  <dcterms:modified xsi:type="dcterms:W3CDTF">2025-09-22T00:56:12Z</dcterms:modified>
</cp:coreProperties>
</file>