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3" r:id="rId6"/>
    <p:sldId id="274" r:id="rId7"/>
    <p:sldId id="275" r:id="rId8"/>
    <p:sldId id="276" r:id="rId9"/>
    <p:sldId id="278" r:id="rId10"/>
    <p:sldId id="277" r:id="rId11"/>
    <p:sldId id="279" r:id="rId12"/>
    <p:sldId id="280" r:id="rId13"/>
    <p:sldId id="281" r:id="rId14"/>
    <p:sldId id="260" r:id="rId15"/>
    <p:sldId id="284" r:id="rId16"/>
    <p:sldId id="282" r:id="rId17"/>
    <p:sldId id="283" r:id="rId18"/>
    <p:sldId id="261" r:id="rId19"/>
    <p:sldId id="262" r:id="rId20"/>
    <p:sldId id="268" r:id="rId21"/>
    <p:sldId id="269" r:id="rId22"/>
    <p:sldId id="270" r:id="rId23"/>
    <p:sldId id="27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F206-E767-4841-A09B-7B1D99DE2873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FC7F5-E865-431A-B864-13DB41914F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1855143"/>
      </p:ext>
    </p:extLst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F206-E767-4841-A09B-7B1D99DE2873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FC7F5-E865-431A-B864-13DB41914F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6783502"/>
      </p:ext>
    </p:extLst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F206-E767-4841-A09B-7B1D99DE2873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FC7F5-E865-431A-B864-13DB41914F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5514123"/>
      </p:ext>
    </p:extLst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F206-E767-4841-A09B-7B1D99DE2873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FC7F5-E865-431A-B864-13DB41914F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0371740"/>
      </p:ext>
    </p:extLst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F206-E767-4841-A09B-7B1D99DE2873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FC7F5-E865-431A-B864-13DB41914F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4552660"/>
      </p:ext>
    </p:extLst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F206-E767-4841-A09B-7B1D99DE2873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FC7F5-E865-431A-B864-13DB41914F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2083345"/>
      </p:ext>
    </p:extLst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F206-E767-4841-A09B-7B1D99DE2873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FC7F5-E865-431A-B864-13DB41914F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2071200"/>
      </p:ext>
    </p:extLst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F206-E767-4841-A09B-7B1D99DE2873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FC7F5-E865-431A-B864-13DB41914F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4358967"/>
      </p:ext>
    </p:extLst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F206-E767-4841-A09B-7B1D99DE2873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FC7F5-E865-431A-B864-13DB41914F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2074864"/>
      </p:ext>
    </p:extLst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F206-E767-4841-A09B-7B1D99DE2873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FC7F5-E865-431A-B864-13DB41914F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5546492"/>
      </p:ext>
    </p:extLst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F206-E767-4841-A09B-7B1D99DE2873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FC7F5-E865-431A-B864-13DB41914F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7305981"/>
      </p:ext>
    </p:extLst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4F206-E767-4841-A09B-7B1D99DE2873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FC7F5-E865-431A-B864-13DB41914F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42973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&#1050;&#1091;&#1088;&#1089;&#1099;\&#1085;&#1086;-1-25\VIDEO-2025-03-23-20-12-23.mp4" TargetMode="External"/><Relationship Id="rId4" Type="http://schemas.openxmlformats.org/officeDocument/2006/relationships/hyperlink" Target="https://drive.google.com/file/d/1LigCYEZJIQdVzyQjnxYTgQaqeDqFmB9u/view?usp=sharing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Admin\Desktop\&#1050;&#1091;&#1088;&#1089;&#1099;\hor-peresvet--petr-i-fevroniya.mp3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3"/>
            <a:ext cx="7772400" cy="2232249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bg1"/>
                </a:solidFill>
              </a:rPr>
              <a:t>ГАОУ МО «</a:t>
            </a:r>
            <a:r>
              <a:rPr lang="ru-RU" sz="2700" dirty="0" err="1" smtClean="0">
                <a:solidFill>
                  <a:schemeClr val="bg1"/>
                </a:solidFill>
              </a:rPr>
              <a:t>Балашихинский</a:t>
            </a:r>
            <a:r>
              <a:rPr lang="ru-RU" sz="2700" dirty="0" smtClean="0">
                <a:solidFill>
                  <a:schemeClr val="bg1"/>
                </a:solidFill>
              </a:rPr>
              <a:t> лицей»</a:t>
            </a:r>
            <a:br>
              <a:rPr lang="ru-RU" sz="2700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10700" b="1" dirty="0" smtClean="0">
                <a:solidFill>
                  <a:schemeClr val="bg1"/>
                </a:solidFill>
              </a:rPr>
              <a:t>Семья</a:t>
            </a:r>
            <a:endParaRPr lang="ru-RU" sz="107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7520880" cy="1772816"/>
          </a:xfrm>
        </p:spPr>
        <p:txBody>
          <a:bodyPr>
            <a:normAutofit fontScale="47500" lnSpcReduction="20000"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 учитель начальных классов</a:t>
            </a:r>
          </a:p>
          <a:p>
            <a:pPr algn="r"/>
            <a:r>
              <a:rPr lang="ru-RU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Сабодаж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Инна Вячеславовна</a:t>
            </a:r>
          </a:p>
          <a:p>
            <a:pPr algn="r"/>
            <a:endParaRPr lang="ru-RU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г. о. </a:t>
            </a:r>
            <a:r>
              <a:rPr lang="ru-RU" dirty="0" err="1" smtClean="0">
                <a:solidFill>
                  <a:schemeClr val="bg1"/>
                </a:solidFill>
              </a:rPr>
              <a:t>Балашиха</a:t>
            </a:r>
            <a:r>
              <a:rPr lang="ru-RU" dirty="0" smtClean="0">
                <a:solidFill>
                  <a:schemeClr val="bg1"/>
                </a:solidFill>
              </a:rPr>
              <a:t>, 2025 г.</a:t>
            </a:r>
            <a:r>
              <a:rPr lang="ru-RU" dirty="0"/>
              <a:t> </a:t>
            </a:r>
          </a:p>
          <a:p>
            <a:pPr algn="r"/>
            <a:endParaRPr lang="ru-RU" dirty="0"/>
          </a:p>
        </p:txBody>
      </p:sp>
      <p:pic>
        <p:nvPicPr>
          <p:cNvPr id="16386" name="Picture 2" descr="христианская семья с деть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143240" y="2500306"/>
            <a:ext cx="2928960" cy="2928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4531865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венчание 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537" r="11537"/>
          <a:stretch>
            <a:fillRect/>
          </a:stretch>
        </p:blipFill>
        <p:spPr>
          <a:xfrm>
            <a:off x="1142976" y="612775"/>
            <a:ext cx="6643734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57356" y="4786322"/>
            <a:ext cx="5486400" cy="1528754"/>
          </a:xfrm>
        </p:spPr>
        <p:txBody>
          <a:bodyPr>
            <a:normAutofit/>
          </a:bodyPr>
          <a:lstStyle/>
          <a:p>
            <a:pPr algn="ctr"/>
            <a:r>
              <a:rPr lang="ru-RU" altLang="ru-RU" sz="20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Мученический венец за верность Богу и Церкви.  Надев мученический венец,  молодожёны должны всё претерпеть ради сохранения семьи.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нчание 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500042"/>
            <a:ext cx="7579151" cy="4479721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357166"/>
            <a:ext cx="6104491" cy="32147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3811012"/>
            <a:ext cx="66437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  обручальные кольца не имеют конца, так жених и невеста должны  быть верны друг другу до смерти, когда станут мужем и женой. Даже если в их жизни будут болезни и несчастья, они должны оставаться вместе.</a:t>
            </a:r>
            <a:endParaRPr lang="ru-RU" alt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613564" cy="3143248"/>
          </a:xfrm>
          <a:prstGeom prst="rect">
            <a:avLst/>
          </a:prstGeom>
        </p:spPr>
      </p:pic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7304" y="0"/>
            <a:ext cx="4496696" cy="31728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00166" y="3286124"/>
            <a:ext cx="53578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Венцы и обручальные кольца символизируют вечность супружеского союза и любви, готовность сообща преодолевать все трудности и беды.</a:t>
            </a:r>
            <a:endParaRPr lang="ru-RU" altLang="ru-RU" sz="2800" b="1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 descr="http://ic.pics.livejournal.com/watermelon83/60539528/83238/83238_original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196975"/>
            <a:ext cx="8424863" cy="5472113"/>
          </a:xfrm>
        </p:spPr>
      </p:pic>
      <p:sp>
        <p:nvSpPr>
          <p:cNvPr id="8" name="TextBox 7"/>
          <p:cNvSpPr txBox="1"/>
          <p:nvPr/>
        </p:nvSpPr>
        <p:spPr>
          <a:xfrm>
            <a:off x="2357422" y="214290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СЕМЬЯ НИКОЛАЯ</a:t>
            </a:r>
            <a:r>
              <a:rPr lang="en-US" sz="4000" b="1" dirty="0" smtClean="0">
                <a:solidFill>
                  <a:schemeClr val="bg2">
                    <a:lumMod val="50000"/>
                  </a:schemeClr>
                </a:solidFill>
              </a:rPr>
              <a:t> II</a:t>
            </a:r>
            <a:endParaRPr lang="ru-RU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3" name="Рисунок 12" descr="Рисунок4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6567" r="6567"/>
          <a:stretch>
            <a:fillRect/>
          </a:stretch>
        </p:blipFill>
        <p:spPr>
          <a:xfrm>
            <a:off x="1428728" y="1500174"/>
            <a:ext cx="6429420" cy="4822066"/>
          </a:xfrm>
        </p:spPr>
      </p:pic>
    </p:spTree>
    <p:extLst>
      <p:ext uri="{BB962C8B-B14F-4D97-AF65-F5344CB8AC3E}">
        <p14:creationId xmlns="" xmlns:p14="http://schemas.microsoft.com/office/powerpoint/2010/main" val="334917951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DEO-2025-03-23-20-12-23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61973" y="785794"/>
            <a:ext cx="7334302" cy="49292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5786454"/>
            <a:ext cx="66437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drive.google.com/file/d/1LigCYEZJIQdVzyQjnxYTgQaqeDqFmB9u/view?usp=sharing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3286124"/>
            <a:ext cx="4834128" cy="3322320"/>
          </a:xfrm>
          <a:prstGeom prst="rect">
            <a:avLst/>
          </a:prstGeom>
        </p:spPr>
      </p:pic>
      <p:sp>
        <p:nvSpPr>
          <p:cNvPr id="33794" name="AutoShape 2" descr="Храм Вознесения Господня (Малое Вознесение) — Узнай Москв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Без названи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462" y="428604"/>
            <a:ext cx="3906197" cy="52149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29256" y="571480"/>
            <a:ext cx="32147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Древний храм в честь Вознесения Господня</a:t>
            </a:r>
            <a:endParaRPr lang="ru-RU" sz="36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620688"/>
            <a:ext cx="3816424" cy="5832648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60848"/>
            <a:ext cx="4680520" cy="3528392"/>
          </a:xfrm>
        </p:spPr>
      </p:pic>
      <p:pic>
        <p:nvPicPr>
          <p:cNvPr id="6" name="hor-peresvet--petr-i-fevroni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285984" y="5929330"/>
            <a:ext cx="714380" cy="7143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978304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07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Из Ветхого Завета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(о семье)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244827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chemeClr val="bg1"/>
                </a:solidFill>
              </a:rPr>
              <a:t>1.Раз </a:t>
            </a:r>
            <a:r>
              <a:rPr lang="ru-RU" dirty="0">
                <a:solidFill>
                  <a:schemeClr val="bg1"/>
                </a:solidFill>
              </a:rPr>
              <a:t>соединил их Бог, они уже не двое, а одно </a:t>
            </a:r>
            <a:r>
              <a:rPr lang="ru-RU" dirty="0" smtClean="0">
                <a:solidFill>
                  <a:schemeClr val="bg1"/>
                </a:solidFill>
              </a:rPr>
              <a:t>целое.  В </a:t>
            </a:r>
            <a:r>
              <a:rPr lang="ru-RU" dirty="0">
                <a:solidFill>
                  <a:schemeClr val="bg1"/>
                </a:solidFill>
              </a:rPr>
              <a:t>таком случае, никто не должен разъединять то, что соединил </a:t>
            </a:r>
            <a:r>
              <a:rPr lang="ru-RU" dirty="0" smtClean="0">
                <a:solidFill>
                  <a:schemeClr val="bg1"/>
                </a:solidFill>
              </a:rPr>
              <a:t>Бог.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2050" name="Picture 2" descr="C:\Users\Наталья Владимировна\Desktop\сем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68960"/>
            <a:ext cx="5112568" cy="36196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0122285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23350"/>
            <a:ext cx="4038600" cy="1679662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88640"/>
            <a:ext cx="5376597" cy="4032448"/>
          </a:xfrm>
        </p:spPr>
      </p:pic>
    </p:spTree>
    <p:extLst>
      <p:ext uri="{BB962C8B-B14F-4D97-AF65-F5344CB8AC3E}">
        <p14:creationId xmlns="" xmlns:p14="http://schemas.microsoft.com/office/powerpoint/2010/main" val="85978327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Составление кластера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01476282"/>
              </p:ext>
            </p:extLst>
          </p:nvPr>
        </p:nvGraphicFramePr>
        <p:xfrm>
          <a:off x="899592" y="1772993"/>
          <a:ext cx="7632848" cy="40324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32848"/>
              </a:tblGrid>
              <a:tr h="9901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Слово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901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Его значение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901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Его изображение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6211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Его ассоциации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606550" y="333201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420277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Итог урока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1. </a:t>
            </a:r>
            <a:r>
              <a:rPr lang="ru-RU" dirty="0">
                <a:solidFill>
                  <a:schemeClr val="bg1"/>
                </a:solidFill>
              </a:rPr>
              <a:t>Что православные называют малой Церковью?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2.  </a:t>
            </a:r>
            <a:r>
              <a:rPr lang="ru-RU" dirty="0">
                <a:solidFill>
                  <a:schemeClr val="bg1"/>
                </a:solidFill>
              </a:rPr>
              <a:t>Есть ли существенные отличия в представлениях о семье людей разных вероисповеданий?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3. Что </a:t>
            </a:r>
            <a:r>
              <a:rPr lang="ru-RU" dirty="0">
                <a:solidFill>
                  <a:schemeClr val="bg1"/>
                </a:solidFill>
              </a:rPr>
              <a:t>стоит в основе любой счастливой семьи?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5658686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688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Домашнее задание: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 запишите в тетрадь 5 пословиц о семье.</a:t>
            </a:r>
            <a:br>
              <a:rPr lang="ru-RU" sz="4000" dirty="0" smtClean="0">
                <a:solidFill>
                  <a:schemeClr val="bg1"/>
                </a:solidFill>
              </a:rPr>
            </a:b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936092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6" y="571480"/>
            <a:ext cx="8506632" cy="6025872"/>
          </a:xfrm>
        </p:spPr>
      </p:pic>
    </p:spTree>
    <p:extLst>
      <p:ext uri="{BB962C8B-B14F-4D97-AF65-F5344CB8AC3E}">
        <p14:creationId xmlns="" xmlns:p14="http://schemas.microsoft.com/office/powerpoint/2010/main" val="373084688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Прекрасней дара нет от Бога…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16" y="1600200"/>
            <a:ext cx="3992367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756" y="1860845"/>
            <a:ext cx="2761488" cy="4004672"/>
          </a:xfrm>
        </p:spPr>
      </p:pic>
    </p:spTree>
    <p:extLst>
      <p:ext uri="{BB962C8B-B14F-4D97-AF65-F5344CB8AC3E}">
        <p14:creationId xmlns="" xmlns:p14="http://schemas.microsoft.com/office/powerpoint/2010/main" val="296418184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Православная семья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51520" y="1556792"/>
            <a:ext cx="4040188" cy="63976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Семья – малая Церковь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35112"/>
            <a:ext cx="4040188" cy="3230813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412776"/>
            <a:ext cx="4723347" cy="3004881"/>
          </a:xfrm>
        </p:spPr>
      </p:pic>
    </p:spTree>
    <p:extLst>
      <p:ext uri="{BB962C8B-B14F-4D97-AF65-F5344CB8AC3E}">
        <p14:creationId xmlns="" xmlns:p14="http://schemas.microsoft.com/office/powerpoint/2010/main" val="420450770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3" y="1571611"/>
          <a:ext cx="7858179" cy="4500594"/>
        </p:xfrm>
        <a:graphic>
          <a:graphicData uri="http://schemas.openxmlformats.org/drawingml/2006/table">
            <a:tbl>
              <a:tblPr/>
              <a:tblGrid>
                <a:gridCol w="2619393"/>
                <a:gridCol w="2619393"/>
                <a:gridCol w="2619393"/>
              </a:tblGrid>
              <a:tr h="15001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730"/>
                        </a:spcAft>
                      </a:pPr>
                      <a:r>
                        <a:rPr lang="ru-RU" sz="3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священник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730"/>
                        </a:spcAft>
                      </a:pPr>
                      <a:r>
                        <a:rPr lang="ru-RU" sz="3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730"/>
                        </a:spcAft>
                      </a:pPr>
                      <a:r>
                        <a:rPr lang="ru-RU" sz="3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дети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001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730"/>
                        </a:spcAft>
                      </a:pPr>
                      <a:r>
                        <a:rPr lang="ru-RU" sz="3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диакон</a:t>
                      </a:r>
                      <a:endParaRPr lang="ru-RU" sz="3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730"/>
                        </a:spcAft>
                      </a:pPr>
                      <a:r>
                        <a:rPr lang="ru-RU" sz="3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жена, мать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001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730"/>
                        </a:spcAft>
                      </a:pPr>
                      <a:r>
                        <a:rPr lang="ru-RU" sz="3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прихожане</a:t>
                      </a:r>
                      <a:endParaRPr lang="ru-RU" sz="3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730"/>
                        </a:spcAft>
                      </a:pPr>
                      <a:r>
                        <a:rPr lang="ru-RU" sz="3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муж, отец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928794" y="214290"/>
            <a:ext cx="4785734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Давайте определим роль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каждого члена семьи.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43108" y="428604"/>
            <a:ext cx="495398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 по вариантам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(мальчики – девочки)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1785926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Мальчики: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«Жил в одном селении гончар. Знаменитый он был мастер, приезжали к нему с заказами и важные господа. А среди соседей считалось делом чести держать в доме посуду, сделанную этим гончаром. Одним словом, изделия мастера всеми очень ценились.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Гончар сам лепил, сам расписывал, сам и обжигал. А в помощниках у него были сыновья да дочки, да жена – золотая душа. Поднимутся под солнышко, помолятся – и за дело. Кто печи топить, кто глину месить, а кто цветочков да петушков рисовать. Работают д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поют, поют да работают».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Подумайте, что  является связующим звеном для всех в этой семье? </a:t>
            </a:r>
            <a:endParaRPr lang="ru-RU" sz="2400" b="1" i="1" dirty="0" smtClean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Девочки.   «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Жили два брата. Старший был женат, у него были дети. А младший был холост. Братья не захотели жить вместе и поделили все, что у них было. Когда они поделили зерно, ямы, в которых оно хранилось, оказались у старшего по одну сторону мельницы, у младшего – по другую.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Старший брат украдкой брал зерно из своей ямы и ссыпал его в яму брата, говоря: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Бог дал мне жену и детей, у меня есть кому зарабатывать на хлеб. А у моего брата нет никого. Пусть он ест этот хлеб.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младший брат тоже брал зерно из своей ямы и тайком высыпал его в яму старшего брата, говоря: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Один я на земле, куда бы ни забрел – легко найду пропитание. У брата же семья, ему больше моего нужно. Пусть это хлеб достанется ему.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прожили они всю жизнь. Бог приумножал добро обоих братьев, и доля каждого не оскудевала. Господь всегда помогает в благих и добрых деяниях.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Почему Бог приумножил добро и старшего, и младшего брата?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85720" y="214290"/>
            <a:ext cx="8510587" cy="61436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altLang="ru-RU" sz="3200" b="1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Таинство «Венчания»</a:t>
            </a:r>
          </a:p>
        </p:txBody>
      </p:sp>
      <p:pic>
        <p:nvPicPr>
          <p:cNvPr id="3" name="Рисунок 2" descr="венчани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253" y="1381836"/>
            <a:ext cx="6141493" cy="409432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енчание 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500" r="5500"/>
          <a:stretch>
            <a:fillRect/>
          </a:stretch>
        </p:blipFill>
        <p:spPr>
          <a:xfrm>
            <a:off x="1785918" y="285728"/>
            <a:ext cx="5486400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28794" y="4500570"/>
            <a:ext cx="5486400" cy="1314440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70000"/>
              </a:lnSpc>
            </a:pPr>
            <a:r>
              <a:rPr lang="ru-RU" altLang="ru-RU" sz="80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Молодым возлагают на голову венец в знак того, что в день свадьбы они самые почитаемые в округе.</a:t>
            </a:r>
          </a:p>
          <a:p>
            <a:pPr algn="ctr">
              <a:lnSpc>
                <a:spcPct val="170000"/>
              </a:lnSpc>
            </a:pPr>
            <a:r>
              <a:rPr lang="ru-RU" altLang="ru-RU" sz="80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миг они становятся царем и царицею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530</TotalTime>
  <Words>527</Words>
  <Application>Microsoft Office PowerPoint</Application>
  <PresentationFormat>Экран (4:3)</PresentationFormat>
  <Paragraphs>53</Paragraphs>
  <Slides>23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ГАОУ МО «Балашихинский лицей»  Семья</vt:lpstr>
      <vt:lpstr>Слайд 2</vt:lpstr>
      <vt:lpstr>Прекрасней дара нет от Бога…</vt:lpstr>
      <vt:lpstr>Православная семья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Ветхого Завета  (о семье)</vt:lpstr>
      <vt:lpstr>Составление кластера</vt:lpstr>
      <vt:lpstr>Итог урока</vt:lpstr>
      <vt:lpstr>Домашнее задание:  запишите в тетрадь 5 пословиц о семье. 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мировых религиозных культур  Семья</dc:title>
  <dc:creator>Наталья Владимировна</dc:creator>
  <cp:lastModifiedBy>Admin</cp:lastModifiedBy>
  <cp:revision>35</cp:revision>
  <dcterms:created xsi:type="dcterms:W3CDTF">2017-12-11T17:25:54Z</dcterms:created>
  <dcterms:modified xsi:type="dcterms:W3CDTF">2025-03-23T20:10:13Z</dcterms:modified>
</cp:coreProperties>
</file>