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61" r:id="rId3"/>
    <p:sldId id="264" r:id="rId4"/>
    <p:sldId id="257" r:id="rId5"/>
    <p:sldId id="269" r:id="rId6"/>
    <p:sldId id="263" r:id="rId7"/>
    <p:sldId id="266" r:id="rId8"/>
    <p:sldId id="259" r:id="rId9"/>
    <p:sldId id="268" r:id="rId10"/>
    <p:sldId id="262" r:id="rId11"/>
    <p:sldId id="258" r:id="rId12"/>
    <p:sldId id="260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A62423"/>
    <a:srgbClr val="D7C12D"/>
    <a:srgbClr val="FBD8B1"/>
    <a:srgbClr val="87A627"/>
    <a:srgbClr val="102B02"/>
    <a:srgbClr val="638821"/>
    <a:srgbClr val="869D20"/>
    <a:srgbClr val="7E9317"/>
    <a:srgbClr val="627B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5" d="100"/>
          <a:sy n="105" d="100"/>
        </p:scale>
        <p:origin x="-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5700" y="2171700"/>
            <a:ext cx="7112000" cy="1770063"/>
          </a:xfrm>
          <a:prstGeom prst="round2DiagRect">
            <a:avLst/>
          </a:prstGeom>
          <a:solidFill>
            <a:schemeClr val="bg1">
              <a:alpha val="58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none"/>
        </p:style>
        <p:txBody>
          <a:bodyPr anchor="b"/>
          <a:lstStyle>
            <a:lvl1pPr algn="ctr">
              <a:defRPr sz="6000">
                <a:ln w="6600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</a:effectLst>
                <a:latin typeface="Bahnschrift" panose="020B050204020402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06700" y="4111626"/>
            <a:ext cx="40513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89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944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014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85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188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3933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223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892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119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190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612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39EEA-B55E-4D74-AE12-4E1E6EA2BB5C}" type="datetimeFigureOut">
              <a:rPr lang="en-US" smtClean="0"/>
              <a:t>8/29/2022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F408F-56D8-49A6-8B85-83ABFFEF5CE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Placeholder 7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ound2DiagRect">
            <a:avLst/>
          </a:prstGeom>
          <a:solidFill>
            <a:schemeClr val="bg1">
              <a:alpha val="68000"/>
            </a:schemeClr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none"/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9529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none" spc="0">
          <a:ln w="6600">
            <a:solidFill>
              <a:srgbClr val="C00000"/>
            </a:solidFill>
            <a:prstDash val="solid"/>
          </a:ln>
          <a:solidFill>
            <a:srgbClr val="C00000"/>
          </a:solidFill>
          <a:effectLst>
            <a:outerShdw blurRad="50800" dist="38100" algn="l" rotWithShape="0">
              <a:schemeClr val="bg1">
                <a:alpha val="4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ekoforum-cvr@yandex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25056" y="0"/>
            <a:ext cx="5760523" cy="19611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Игра «Листопад», </a:t>
            </a:r>
            <a:r>
              <a:rPr lang="ru-RU" sz="1600" dirty="0" smtClean="0"/>
              <a:t>проводимая в рамках экологического проекта </a:t>
            </a:r>
            <a:br>
              <a:rPr lang="ru-RU" sz="1600" dirty="0" smtClean="0"/>
            </a:br>
            <a:r>
              <a:rPr lang="ru-RU" sz="1600" dirty="0" smtClean="0"/>
              <a:t>«Времена года»</a:t>
            </a:r>
            <a:endParaRPr lang="en-US" sz="1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248" y="2301223"/>
            <a:ext cx="8981037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МАУ ДО «ЦВР»  является координационно-методическим центром по экологическому  образованию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города Новоуральска. </a:t>
            </a:r>
          </a:p>
          <a:p>
            <a:pPr algn="ctr"/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Выстраивая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работу по организации и созданию необходимых условий для экологического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воспитания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в Центре  внешкольной работы разработана модель системы непрерывного экологического дополнительного образования, обеспечивающая формирование и развитие экологической грамотности подрастающего поколения, через реализацию социально-значимого проекта «</a:t>
            </a:r>
            <a:r>
              <a:rPr lang="ru-RU" sz="16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Экофорум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».  </a:t>
            </a: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Экологический проект «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Времена года»- </a:t>
            </a:r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это </a:t>
            </a:r>
            <a:r>
              <a:rPr lang="ru-RU" sz="1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одно из проектных дел 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Экофорума</a:t>
            </a:r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975" y="4636222"/>
            <a:ext cx="5513945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Экологический проект «Времена </a:t>
            </a:r>
            <a:r>
              <a:rPr lang="ru-RU" sz="1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года» состоит из 4 игр, </a:t>
            </a:r>
          </a:p>
          <a:p>
            <a:r>
              <a:rPr lang="ru-RU" sz="1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которые реализуются в течении учебного года: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«Листопад»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«Снегопад»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«Весенняя капель»</a:t>
            </a:r>
          </a:p>
          <a:p>
            <a:pPr marL="342900" indent="-342900">
              <a:buAutoNum type="arabicPeriod"/>
            </a:pPr>
            <a:r>
              <a:rPr lang="ru-RU" sz="1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«Радужное лето»</a:t>
            </a:r>
          </a:p>
          <a:p>
            <a:r>
              <a:rPr lang="ru-RU" sz="1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Мы представляем вам методические материалы </a:t>
            </a:r>
          </a:p>
          <a:p>
            <a:r>
              <a:rPr lang="ru-RU" sz="1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интеллектуально-творческой игры «Листопад».</a:t>
            </a:r>
          </a:p>
          <a:p>
            <a:r>
              <a:rPr lang="ru-RU" sz="14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Материалы для участия были размещены на сайте </a:t>
            </a:r>
            <a:r>
              <a:rPr lang="en-US" sz="1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www.</a:t>
            </a:r>
            <a:r>
              <a:rPr lang="ru-RU" sz="1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en-US" sz="1400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vr-nu.ru</a:t>
            </a:r>
            <a:endParaRPr lang="ru-RU" sz="1400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06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effectLst/>
              </a:rPr>
              <a:t>Начало </a:t>
            </a:r>
            <a:r>
              <a:rPr lang="ru-RU" sz="2800" dirty="0">
                <a:effectLst/>
              </a:rPr>
              <a:t>осени считается грибной порой. Проверим </a:t>
            </a:r>
            <a:r>
              <a:rPr lang="ru-RU" sz="2800" dirty="0" smtClean="0">
                <a:effectLst/>
              </a:rPr>
              <a:t>ваши </a:t>
            </a:r>
            <a:r>
              <a:rPr lang="ru-RU" sz="2800" dirty="0">
                <a:effectLst/>
              </a:rPr>
              <a:t>знания о </a:t>
            </a:r>
            <a:r>
              <a:rPr lang="ru-RU" sz="2800" dirty="0" smtClean="0">
                <a:effectLst/>
              </a:rPr>
              <a:t>грибах.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2962" y="1825625"/>
            <a:ext cx="4246076" cy="43513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красной шапочке расту среди корней осиновых.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Меня увидишь за версту - зовусь я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... </a:t>
            </a:r>
            <a:r>
              <a:rPr lang="ru-RU" sz="1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платьях тонких на опушке водят хоровод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подружки. Платья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шелк в полоску: красный, белый, розовый,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атласный. В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день осенний на опушке как красивы, вы ... </a:t>
            </a:r>
            <a:r>
              <a:rPr lang="ru-RU" sz="1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Ходят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рыженьких беретах, осень в лес приносят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летом. Очень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дружные сестрички – золотистые ... </a:t>
            </a:r>
            <a:r>
              <a:rPr lang="ru-RU" sz="1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Возле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леса на опушке, украшая тёмный бор,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Вырос пёстрый, как Петрушка, ядовитый ... </a:t>
            </a:r>
            <a:r>
              <a:rPr lang="ru-RU" sz="1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Посмотрите-ка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ребята: тут лисички, там – опята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Ну, а это на полянке ядовитые ... </a:t>
            </a:r>
            <a:r>
              <a:rPr lang="ru-RU" sz="1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грибов дружней, чем эти, – знают взрослые и дети,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На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пеньках растут в лесу, как веснушки на носу.</a:t>
            </a:r>
            <a:r>
              <a:rPr lang="ru-RU" sz="13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3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..________________</a:t>
            </a:r>
          </a:p>
          <a:p>
            <a:pPr marL="0" indent="0">
              <a:spcBef>
                <a:spcPts val="0"/>
              </a:spcBef>
            </a:pP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Этот гриб живет под елью, под ее огромной тенью.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Мудрый бородач-старик, житель бора - ... 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</a:pP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4517679" y="1837854"/>
            <a:ext cx="4526733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itchFamily="2" charset="2"/>
              <a:buChar char="§"/>
            </a:pP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Вдоль лесных дорожек много белых ножек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шляпках разноцветных, издали приметных.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Кто в серой, кто в зеленой, кто в розовой, кто в желтой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 их бери, не мешкай, ведь это – ... 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сосною у дорожки кто стоит среди травы?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Ножка есть, но нет сапожка, шляпка есть - нет головы. 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.._____________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спорю – не белый, я, братцы, попроще.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Расту я обычно в берёзовой роще. 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..____________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лесу стоял, никто его не брал,</a:t>
            </a:r>
            <a:b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красной шапке модной, никуда не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годный…________</a:t>
            </a:r>
            <a:endParaRPr lang="ru-RU" sz="13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1450" indent="-171450">
              <a:buFont typeface="Wingdings" pitchFamily="2" charset="2"/>
              <a:buChar char="§"/>
            </a:pP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Шоколадно-бурый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гриб –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 скользкой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шляпке лист 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прилип. Воротник </a:t>
            </a:r>
            <a:r>
              <a:rPr lang="ru-RU" sz="13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ажурный тонок – гриб такой зовут ... </a:t>
            </a:r>
            <a:r>
              <a:rPr lang="ru-RU" sz="13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__________</a:t>
            </a:r>
          </a:p>
          <a:p>
            <a:pPr marL="171450" indent="-171450">
              <a:buFont typeface="Wingdings" pitchFamily="2" charset="2"/>
              <a:buChar char="§"/>
            </a:pPr>
            <a:endParaRPr lang="ru-RU" sz="1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962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“</a:t>
            </a:r>
            <a:r>
              <a:rPr lang="ru-RU" dirty="0" smtClean="0"/>
              <a:t>Поэтическая”</a:t>
            </a:r>
            <a:r>
              <a:rPr lang="ru-RU" dirty="0">
                <a:solidFill>
                  <a:srgbClr val="002060"/>
                </a:solidFill>
              </a:rPr>
              <a:t> 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sz="1300" dirty="0" smtClean="0">
                <a:solidFill>
                  <a:srgbClr val="002060"/>
                </a:solidFill>
              </a:rPr>
              <a:t>Осень </a:t>
            </a:r>
            <a:r>
              <a:rPr lang="ru-RU" sz="1300" dirty="0">
                <a:solidFill>
                  <a:srgbClr val="002060"/>
                </a:solidFill>
              </a:rPr>
              <a:t>навевает самые различные оттенки настроения. </a:t>
            </a:r>
            <a:r>
              <a:rPr lang="ru-RU" sz="1300" dirty="0" smtClean="0">
                <a:solidFill>
                  <a:srgbClr val="002060"/>
                </a:solidFill>
              </a:rPr>
              <a:t/>
            </a:r>
            <a:br>
              <a:rPr lang="ru-RU" sz="1300" dirty="0" smtClean="0">
                <a:solidFill>
                  <a:srgbClr val="002060"/>
                </a:solidFill>
              </a:rPr>
            </a:br>
            <a:r>
              <a:rPr lang="ru-RU" sz="1300" dirty="0" smtClean="0">
                <a:solidFill>
                  <a:srgbClr val="002060"/>
                </a:solidFill>
              </a:rPr>
              <a:t>Много </a:t>
            </a:r>
            <a:r>
              <a:rPr lang="ru-RU" sz="1300" dirty="0">
                <a:solidFill>
                  <a:srgbClr val="002060"/>
                </a:solidFill>
              </a:rPr>
              <a:t>стихов написано об этом прекрасном времени года. </a:t>
            </a:r>
            <a:r>
              <a:rPr lang="ru-RU" sz="1300" dirty="0" smtClean="0">
                <a:solidFill>
                  <a:srgbClr val="002060"/>
                </a:solidFill>
              </a:rPr>
              <a:t/>
            </a:r>
            <a:br>
              <a:rPr lang="ru-RU" sz="1300" dirty="0" smtClean="0">
                <a:solidFill>
                  <a:srgbClr val="002060"/>
                </a:solidFill>
              </a:rPr>
            </a:br>
            <a:r>
              <a:rPr lang="ru-RU" sz="1300" dirty="0" smtClean="0">
                <a:solidFill>
                  <a:srgbClr val="002060"/>
                </a:solidFill>
              </a:rPr>
              <a:t>Ваша </a:t>
            </a:r>
            <a:r>
              <a:rPr lang="ru-RU" sz="1300" dirty="0">
                <a:solidFill>
                  <a:srgbClr val="002060"/>
                </a:solidFill>
              </a:rPr>
              <a:t>задача – прочитать </a:t>
            </a:r>
            <a:r>
              <a:rPr lang="ru-RU" sz="1300" dirty="0" smtClean="0">
                <a:solidFill>
                  <a:srgbClr val="002060"/>
                </a:solidFill>
              </a:rPr>
              <a:t>поэтические </a:t>
            </a:r>
            <a:r>
              <a:rPr lang="ru-RU" sz="1300" dirty="0">
                <a:solidFill>
                  <a:srgbClr val="002060"/>
                </a:solidFill>
              </a:rPr>
              <a:t>отрывки и назвать их </a:t>
            </a:r>
            <a:r>
              <a:rPr lang="ru-RU" sz="1300" dirty="0" smtClean="0">
                <a:solidFill>
                  <a:srgbClr val="002060"/>
                </a:solidFill>
              </a:rPr>
              <a:t>авторов.</a:t>
            </a:r>
            <a:endParaRPr lang="en-US" sz="1300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692024" y="1674891"/>
            <a:ext cx="3886200" cy="453578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Лес, точно терем расписной,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Лиловый, золотой, багряный.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Веселой пестрою стеной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Стоит над светлою поляной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002060"/>
                </a:solidFill>
              </a:rPr>
              <a:t> </a:t>
            </a:r>
          </a:p>
          <a:p>
            <a:r>
              <a:rPr lang="ru-RU" b="1" dirty="0">
                <a:solidFill>
                  <a:srgbClr val="002060"/>
                </a:solidFill>
              </a:rPr>
              <a:t>Заунывный ветер гонит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Стаи туч на край небес.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Ель надломленная стонет,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Глухо шепчет темный лес. 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Уж небо осенью дышало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Уж реже солнышко блистало,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Короче становился день.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Лесов таинственная сень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 печальным шумом обнажалась... 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620097" y="2006694"/>
            <a:ext cx="3886200" cy="4351338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Осень!..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Осыпается весь наш бедный сад,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Листья пожелтевшие по ветру летят.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Лишь вдали красуются - там, на дне долин,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Кисти ярко-красные вянущих рябин. </a:t>
            </a:r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1300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Нивы </a:t>
            </a:r>
            <a:r>
              <a:rPr lang="ru-RU" b="1" dirty="0">
                <a:solidFill>
                  <a:srgbClr val="002060"/>
                </a:solidFill>
              </a:rPr>
              <a:t>сжаты, рощи голы,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От воды туман и сырость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1100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Ласточки пропали,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А вчера зарёй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Все грачи летали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Да, как сеть, мелькали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Вон над той горой.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640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« Ода осени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952374"/>
            <a:ext cx="7886700" cy="4351338"/>
          </a:xfrm>
        </p:spPr>
        <p:txBody>
          <a:bodyPr>
            <a:normAutofit/>
          </a:bodyPr>
          <a:lstStyle/>
          <a:p>
            <a:r>
              <a:rPr lang="ru-RU" dirty="0"/>
              <a:t> </a:t>
            </a:r>
            <a:r>
              <a:rPr lang="ru-RU" b="1" dirty="0">
                <a:solidFill>
                  <a:srgbClr val="002060"/>
                </a:solidFill>
              </a:rPr>
              <a:t>Д</a:t>
            </a:r>
            <a:r>
              <a:rPr lang="ru-RU" b="1" dirty="0" smtClean="0">
                <a:solidFill>
                  <a:srgbClr val="002060"/>
                </a:solidFill>
              </a:rPr>
              <a:t>аны</a:t>
            </a:r>
            <a:r>
              <a:rPr lang="ru-RU" b="1" dirty="0">
                <a:solidFill>
                  <a:srgbClr val="002060"/>
                </a:solidFill>
              </a:rPr>
              <a:t>  различные слова, связанные  тем или иным образом с осенью, но они зашифрованы. Н</a:t>
            </a:r>
            <a:r>
              <a:rPr lang="ru-RU" b="1" dirty="0" smtClean="0">
                <a:solidFill>
                  <a:srgbClr val="002060"/>
                </a:solidFill>
              </a:rPr>
              <a:t>ужно их разгадать</a:t>
            </a:r>
            <a:r>
              <a:rPr lang="ru-RU" b="1" dirty="0">
                <a:solidFill>
                  <a:srgbClr val="002060"/>
                </a:solidFill>
              </a:rPr>
              <a:t>, после чего сочинить стихотворение или рассказ об Осени, используя как минимум 6 слов из данного списка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( </a:t>
            </a:r>
            <a:r>
              <a:rPr lang="ru-RU" b="1" dirty="0" err="1">
                <a:solidFill>
                  <a:srgbClr val="002060"/>
                </a:solidFill>
              </a:rPr>
              <a:t>тсил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йынелез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йени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ялмез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икзоромаз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ачут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ьделан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агород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яарсе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ажул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намут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оверед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йытлёж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ялпак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йажору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ищово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атяпо</a:t>
            </a:r>
            <a:r>
              <a:rPr lang="ru-RU" b="1" dirty="0">
                <a:solidFill>
                  <a:srgbClr val="002060"/>
                </a:solidFill>
              </a:rPr>
              <a:t>, </a:t>
            </a:r>
            <a:r>
              <a:rPr lang="ru-RU" b="1" dirty="0" err="1">
                <a:solidFill>
                  <a:srgbClr val="002060"/>
                </a:solidFill>
              </a:rPr>
              <a:t>долох</a:t>
            </a:r>
            <a:r>
              <a:rPr lang="ru-RU" b="1" dirty="0">
                <a:solidFill>
                  <a:srgbClr val="002060"/>
                </a:solidFill>
              </a:rPr>
              <a:t>)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96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489" y="1928389"/>
            <a:ext cx="7886700" cy="4816442"/>
          </a:xfrm>
        </p:spPr>
        <p:txBody>
          <a:bodyPr>
            <a:normAutofit fontScale="32500" lnSpcReduction="20000"/>
          </a:bodyPr>
          <a:lstStyle/>
          <a:p>
            <a:r>
              <a:rPr lang="ru-RU" sz="4900" b="1" dirty="0" smtClean="0">
                <a:solidFill>
                  <a:srgbClr val="002060"/>
                </a:solidFill>
              </a:rPr>
              <a:t>Дорогие друзья, Центр внешкольной работы рад приветствовать участников экологического проекта «Времена года».</a:t>
            </a:r>
          </a:p>
          <a:p>
            <a:pPr marL="0" indent="0">
              <a:buNone/>
            </a:pPr>
            <a:endParaRPr lang="ru-RU" sz="4900" b="1" dirty="0" smtClean="0">
              <a:solidFill>
                <a:srgbClr val="002060"/>
              </a:solidFill>
            </a:endParaRPr>
          </a:p>
          <a:p>
            <a:r>
              <a:rPr lang="ru-RU" sz="4900" b="1" dirty="0" smtClean="0">
                <a:solidFill>
                  <a:srgbClr val="002060"/>
                </a:solidFill>
              </a:rPr>
              <a:t> </a:t>
            </a:r>
            <a:r>
              <a:rPr lang="ru-RU" sz="4900" b="1" dirty="0">
                <a:solidFill>
                  <a:srgbClr val="002060"/>
                </a:solidFill>
              </a:rPr>
              <a:t>П</a:t>
            </a:r>
            <a:r>
              <a:rPr lang="ru-RU" sz="4900" b="1" dirty="0" smtClean="0">
                <a:solidFill>
                  <a:srgbClr val="002060"/>
                </a:solidFill>
              </a:rPr>
              <a:t>редлагаем вам выполнить задания первой игры проекта «Листопад»!</a:t>
            </a:r>
          </a:p>
          <a:p>
            <a:pPr marL="0" indent="0">
              <a:buNone/>
            </a:pPr>
            <a:endParaRPr lang="ru-RU" sz="4900" b="1" dirty="0">
              <a:solidFill>
                <a:srgbClr val="002060"/>
              </a:solidFill>
            </a:endParaRPr>
          </a:p>
          <a:p>
            <a:r>
              <a:rPr lang="ru-RU" sz="4900" b="1" dirty="0">
                <a:solidFill>
                  <a:srgbClr val="002060"/>
                </a:solidFill>
              </a:rPr>
              <a:t>Осенние деньки до сих пор балуют нас хорошей погодой, а желтый цвет в природе согревает наши сердца. </a:t>
            </a:r>
            <a:r>
              <a:rPr lang="ru-RU" sz="4900" b="1" dirty="0" smtClean="0">
                <a:solidFill>
                  <a:srgbClr val="002060"/>
                </a:solidFill>
              </a:rPr>
              <a:t>Осень </a:t>
            </a:r>
            <a:r>
              <a:rPr lang="ru-RU" sz="4900" b="1" dirty="0">
                <a:solidFill>
                  <a:srgbClr val="002060"/>
                </a:solidFill>
              </a:rPr>
              <a:t>радует нас своей красотой и обильностью урожая</a:t>
            </a:r>
            <a:r>
              <a:rPr lang="ru-RU" sz="4900" b="1" dirty="0" smtClean="0">
                <a:solidFill>
                  <a:srgbClr val="002060"/>
                </a:solidFill>
              </a:rPr>
              <a:t>.</a:t>
            </a:r>
            <a:r>
              <a:rPr lang="ru-RU" sz="4900" b="1" dirty="0">
                <a:solidFill>
                  <a:srgbClr val="002060"/>
                </a:solidFill>
              </a:rPr>
              <a:t> А как воспринимают осень наши участники, </a:t>
            </a:r>
            <a:r>
              <a:rPr lang="ru-RU" sz="4900" b="1" dirty="0" smtClean="0">
                <a:solidFill>
                  <a:srgbClr val="002060"/>
                </a:solidFill>
              </a:rPr>
              <a:t>мы сейчас узнаем.</a:t>
            </a:r>
          </a:p>
          <a:p>
            <a:endParaRPr lang="ru-RU" sz="4900" b="1" dirty="0">
              <a:solidFill>
                <a:srgbClr val="002060"/>
              </a:solidFill>
            </a:endParaRPr>
          </a:p>
          <a:p>
            <a:r>
              <a:rPr lang="ru-RU" sz="4900" b="1" dirty="0" smtClean="0">
                <a:solidFill>
                  <a:srgbClr val="002060"/>
                </a:solidFill>
              </a:rPr>
              <a:t>Ответы можете вписывать в презентацию, или оформить на отдельном файле.</a:t>
            </a:r>
          </a:p>
          <a:p>
            <a:endParaRPr lang="ru-RU" sz="4900" b="1" dirty="0" smtClean="0">
              <a:solidFill>
                <a:srgbClr val="002060"/>
              </a:solidFill>
            </a:endParaRPr>
          </a:p>
          <a:p>
            <a:r>
              <a:rPr lang="ru-RU" sz="4900" b="1" dirty="0" smtClean="0">
                <a:solidFill>
                  <a:srgbClr val="002060"/>
                </a:solidFill>
              </a:rPr>
              <a:t>В игре участвует команда - 6 человек.</a:t>
            </a:r>
          </a:p>
          <a:p>
            <a:pPr marL="0" indent="0">
              <a:buNone/>
            </a:pPr>
            <a:endParaRPr lang="ru-RU" sz="4900" b="1" dirty="0" smtClean="0">
              <a:solidFill>
                <a:srgbClr val="002060"/>
              </a:solidFill>
            </a:endParaRPr>
          </a:p>
          <a:p>
            <a:r>
              <a:rPr lang="ru-RU" sz="4900" b="1" dirty="0" smtClean="0">
                <a:solidFill>
                  <a:srgbClr val="002060"/>
                </a:solidFill>
              </a:rPr>
              <a:t>Ответы направлять на электронный адрес   - </a:t>
            </a:r>
            <a:r>
              <a:rPr lang="en-US" sz="4900" b="1" dirty="0" smtClean="0">
                <a:solidFill>
                  <a:srgbClr val="002060"/>
                </a:solidFill>
                <a:hlinkClick r:id="rId2"/>
              </a:rPr>
              <a:t>ekoforum-cvr@yandex.ru</a:t>
            </a:r>
            <a:endParaRPr lang="ru-RU" sz="4900" b="1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ru-RU" sz="4900" b="1" smtClean="0">
                <a:solidFill>
                  <a:srgbClr val="002060"/>
                </a:solidFill>
              </a:rPr>
              <a:t>Также </a:t>
            </a:r>
            <a:r>
              <a:rPr lang="ru-RU" sz="4900" b="1" dirty="0" smtClean="0">
                <a:solidFill>
                  <a:srgbClr val="002060"/>
                </a:solidFill>
              </a:rPr>
              <a:t>указать название команды и ФИО руководителя.</a:t>
            </a:r>
            <a:endParaRPr lang="ru-RU" sz="4900" b="1" dirty="0">
              <a:solidFill>
                <a:srgbClr val="002060"/>
              </a:solidFill>
            </a:endParaRPr>
          </a:p>
          <a:p>
            <a:endParaRPr lang="ru-RU" sz="4900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986828" y="214791"/>
            <a:ext cx="7116023" cy="1550635"/>
          </a:xfrm>
          <a:prstGeom prst="flowChartPunchedTape">
            <a:avLst/>
          </a:prstGeom>
          <a:solidFill>
            <a:schemeClr val="bg1">
              <a:alpha val="68000"/>
            </a:schemeClr>
          </a:solidFill>
          <a:ln w="19050" cap="flat" cmpd="sng" algn="ctr">
            <a:solidFill>
              <a:schemeClr val="tx1"/>
            </a:solidFill>
            <a:prstDash val="solid"/>
            <a:miter lim="800000"/>
          </a:ln>
          <a:effectLst/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cap="none" spc="0">
                <a:ln w="6600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800" dist="38100" algn="l" rotWithShape="0">
                    <a:schemeClr val="bg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algn="ctr"/>
            <a:r>
              <a:rPr lang="ru-RU" dirty="0" smtClean="0"/>
              <a:t>Игра «Листопад», </a:t>
            </a:r>
          </a:p>
          <a:p>
            <a:pPr algn="ctr"/>
            <a:r>
              <a:rPr lang="ru-RU" sz="1600" dirty="0" smtClean="0"/>
              <a:t>в рамках экологического проекта </a:t>
            </a:r>
            <a:br>
              <a:rPr lang="ru-RU" sz="1600" dirty="0" smtClean="0"/>
            </a:br>
            <a:r>
              <a:rPr lang="ru-RU" sz="1600" dirty="0" smtClean="0"/>
              <a:t>«Времена года»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593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Осенняя викторина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828672"/>
          </a:xfrm>
        </p:spPr>
        <p:txBody>
          <a:bodyPr>
            <a:normAutofit fontScale="25000" lnSpcReduction="20000"/>
          </a:bodyPr>
          <a:lstStyle/>
          <a:p>
            <a:r>
              <a:rPr lang="ru-RU" sz="5600" dirty="0" smtClean="0">
                <a:solidFill>
                  <a:srgbClr val="002060"/>
                </a:solidFill>
              </a:rPr>
              <a:t>1. </a:t>
            </a:r>
            <a:r>
              <a:rPr lang="ru-RU" sz="4800" b="1" dirty="0" smtClean="0">
                <a:solidFill>
                  <a:srgbClr val="002060"/>
                </a:solidFill>
              </a:rPr>
              <a:t>Пчелиный дом - 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2</a:t>
            </a:r>
            <a:r>
              <a:rPr lang="ru-RU" sz="4800" b="1" dirty="0">
                <a:solidFill>
                  <a:srgbClr val="002060"/>
                </a:solidFill>
              </a:rPr>
              <a:t>. Какие птицы раньше всех улетают на </a:t>
            </a:r>
            <a:r>
              <a:rPr lang="ru-RU" sz="4800" b="1" dirty="0" smtClean="0">
                <a:solidFill>
                  <a:srgbClr val="002060"/>
                </a:solidFill>
              </a:rPr>
              <a:t>юг - 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3</a:t>
            </a:r>
            <a:r>
              <a:rPr lang="ru-RU" sz="4800" b="1" dirty="0">
                <a:solidFill>
                  <a:srgbClr val="002060"/>
                </a:solidFill>
              </a:rPr>
              <a:t>. Плоды какого ягодного кустарника бывают черными, белыми и </a:t>
            </a:r>
            <a:r>
              <a:rPr lang="ru-RU" sz="4800" b="1" dirty="0" smtClean="0">
                <a:solidFill>
                  <a:srgbClr val="002060"/>
                </a:solidFill>
              </a:rPr>
              <a:t>красными - 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>
                <a:solidFill>
                  <a:srgbClr val="002060"/>
                </a:solidFill>
              </a:rPr>
              <a:t>4</a:t>
            </a:r>
            <a:r>
              <a:rPr lang="ru-RU" sz="4800" b="1" dirty="0" smtClean="0">
                <a:solidFill>
                  <a:srgbClr val="002060"/>
                </a:solidFill>
              </a:rPr>
              <a:t>.Цветочная композиция - 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>
                <a:solidFill>
                  <a:srgbClr val="002060"/>
                </a:solidFill>
              </a:rPr>
              <a:t>5</a:t>
            </a:r>
            <a:r>
              <a:rPr lang="ru-RU" sz="4800" b="1" dirty="0" smtClean="0">
                <a:solidFill>
                  <a:srgbClr val="002060"/>
                </a:solidFill>
              </a:rPr>
              <a:t>. </a:t>
            </a:r>
            <a:r>
              <a:rPr lang="ru-RU" sz="4800" b="1" dirty="0">
                <a:solidFill>
                  <a:srgbClr val="002060"/>
                </a:solidFill>
              </a:rPr>
              <a:t>Результат пчелиного </a:t>
            </a:r>
            <a:r>
              <a:rPr lang="ru-RU" sz="4800" b="1" dirty="0" smtClean="0">
                <a:solidFill>
                  <a:srgbClr val="002060"/>
                </a:solidFill>
              </a:rPr>
              <a:t>труда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-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>
                <a:solidFill>
                  <a:srgbClr val="002060"/>
                </a:solidFill>
              </a:rPr>
              <a:t>6</a:t>
            </a:r>
            <a:r>
              <a:rPr lang="ru-RU" sz="4800" b="1" dirty="0" smtClean="0">
                <a:solidFill>
                  <a:srgbClr val="002060"/>
                </a:solidFill>
              </a:rPr>
              <a:t>.Какой </a:t>
            </a:r>
            <a:r>
              <a:rPr lang="ru-RU" sz="4800" b="1" dirty="0">
                <a:solidFill>
                  <a:srgbClr val="002060"/>
                </a:solidFill>
              </a:rPr>
              <a:t>сезон длится с 14 по 20 </a:t>
            </a:r>
            <a:r>
              <a:rPr lang="ru-RU" sz="4800" b="1" dirty="0" smtClean="0">
                <a:solidFill>
                  <a:srgbClr val="002060"/>
                </a:solidFill>
              </a:rPr>
              <a:t>сентября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- 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>
                <a:solidFill>
                  <a:srgbClr val="002060"/>
                </a:solidFill>
              </a:rPr>
              <a:t>7</a:t>
            </a:r>
            <a:r>
              <a:rPr lang="ru-RU" sz="4800" b="1" dirty="0" smtClean="0">
                <a:solidFill>
                  <a:srgbClr val="002060"/>
                </a:solidFill>
              </a:rPr>
              <a:t>.Вьют </a:t>
            </a:r>
            <a:r>
              <a:rPr lang="ru-RU" sz="4800" b="1" dirty="0">
                <a:solidFill>
                  <a:srgbClr val="002060"/>
                </a:solidFill>
              </a:rPr>
              <a:t>ли птицы, улетающие в теплые края, там </a:t>
            </a:r>
            <a:r>
              <a:rPr lang="ru-RU" sz="4800" b="1" dirty="0" smtClean="0">
                <a:solidFill>
                  <a:srgbClr val="002060"/>
                </a:solidFill>
              </a:rPr>
              <a:t>гнезда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-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>
                <a:solidFill>
                  <a:srgbClr val="002060"/>
                </a:solidFill>
              </a:rPr>
              <a:t>8</a:t>
            </a:r>
            <a:r>
              <a:rPr lang="ru-RU" sz="4800" b="1" dirty="0" smtClean="0">
                <a:solidFill>
                  <a:srgbClr val="002060"/>
                </a:solidFill>
              </a:rPr>
              <a:t>.Обезвоженные плоды -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>
                <a:solidFill>
                  <a:srgbClr val="002060"/>
                </a:solidFill>
              </a:rPr>
              <a:t>9</a:t>
            </a:r>
            <a:r>
              <a:rPr lang="ru-RU" sz="4800" b="1" dirty="0" smtClean="0">
                <a:solidFill>
                  <a:srgbClr val="002060"/>
                </a:solidFill>
              </a:rPr>
              <a:t>.Стеклянный </a:t>
            </a:r>
            <a:r>
              <a:rPr lang="ru-RU" sz="4800" b="1" dirty="0">
                <a:solidFill>
                  <a:srgbClr val="002060"/>
                </a:solidFill>
              </a:rPr>
              <a:t>приют </a:t>
            </a:r>
            <a:r>
              <a:rPr lang="ru-RU" sz="4800" b="1" dirty="0" smtClean="0">
                <a:solidFill>
                  <a:srgbClr val="002060"/>
                </a:solidFill>
              </a:rPr>
              <a:t>овощей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- 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10.Деревянная </a:t>
            </a:r>
            <a:r>
              <a:rPr lang="ru-RU" sz="4800" b="1" dirty="0">
                <a:solidFill>
                  <a:srgbClr val="002060"/>
                </a:solidFill>
              </a:rPr>
              <a:t>«обитель» квашеной </a:t>
            </a:r>
            <a:r>
              <a:rPr lang="ru-RU" sz="4800" b="1" dirty="0" smtClean="0">
                <a:solidFill>
                  <a:srgbClr val="002060"/>
                </a:solidFill>
              </a:rPr>
              <a:t>капусты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- 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11. </a:t>
            </a:r>
            <a:r>
              <a:rPr lang="ru-RU" sz="4800" b="1" dirty="0">
                <a:solidFill>
                  <a:srgbClr val="002060"/>
                </a:solidFill>
              </a:rPr>
              <a:t>Зерновая </a:t>
            </a:r>
            <a:r>
              <a:rPr lang="ru-RU" sz="4800" b="1" dirty="0" smtClean="0">
                <a:solidFill>
                  <a:srgbClr val="002060"/>
                </a:solidFill>
              </a:rPr>
              <a:t>пудра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- 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12. </a:t>
            </a:r>
            <a:r>
              <a:rPr lang="ru-RU" sz="4800" b="1" dirty="0">
                <a:solidFill>
                  <a:srgbClr val="002060"/>
                </a:solidFill>
              </a:rPr>
              <a:t>Куда осенью деваются </a:t>
            </a:r>
            <a:r>
              <a:rPr lang="ru-RU" sz="4800" b="1" dirty="0" smtClean="0">
                <a:solidFill>
                  <a:srgbClr val="002060"/>
                </a:solidFill>
              </a:rPr>
              <a:t>бабочки - 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13.С </a:t>
            </a:r>
            <a:r>
              <a:rPr lang="ru-RU" sz="4800" b="1" dirty="0">
                <a:solidFill>
                  <a:srgbClr val="002060"/>
                </a:solidFill>
              </a:rPr>
              <a:t>чего начинается </a:t>
            </a:r>
            <a:r>
              <a:rPr lang="ru-RU" sz="4800" b="1" dirty="0" smtClean="0">
                <a:solidFill>
                  <a:srgbClr val="002060"/>
                </a:solidFill>
              </a:rPr>
              <a:t>осень - 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14.Что </a:t>
            </a:r>
            <a:r>
              <a:rPr lang="ru-RU" sz="4800" b="1" dirty="0">
                <a:solidFill>
                  <a:srgbClr val="002060"/>
                </a:solidFill>
              </a:rPr>
              <a:t>едят зимою еж и </a:t>
            </a:r>
            <a:r>
              <a:rPr lang="ru-RU" sz="4800" b="1" dirty="0" smtClean="0">
                <a:solidFill>
                  <a:srgbClr val="002060"/>
                </a:solidFill>
              </a:rPr>
              <a:t>медведь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- 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15.Дождливая</a:t>
            </a:r>
            <a:r>
              <a:rPr lang="ru-RU" sz="4800" b="1" dirty="0">
                <a:solidFill>
                  <a:srgbClr val="002060"/>
                </a:solidFill>
              </a:rPr>
              <a:t>, ветреная </a:t>
            </a:r>
            <a:r>
              <a:rPr lang="ru-RU" sz="4800" b="1" dirty="0" smtClean="0">
                <a:solidFill>
                  <a:srgbClr val="002060"/>
                </a:solidFill>
              </a:rPr>
              <a:t>погода -  </a:t>
            </a:r>
          </a:p>
          <a:p>
            <a:r>
              <a:rPr lang="ru-RU" sz="4800" b="1" dirty="0" smtClean="0">
                <a:solidFill>
                  <a:srgbClr val="002060"/>
                </a:solidFill>
              </a:rPr>
              <a:t>16.Как </a:t>
            </a:r>
            <a:r>
              <a:rPr lang="ru-RU" sz="4800" b="1" dirty="0">
                <a:solidFill>
                  <a:srgbClr val="002060"/>
                </a:solidFill>
              </a:rPr>
              <a:t>называют осенний отлет </a:t>
            </a:r>
            <a:r>
              <a:rPr lang="ru-RU" sz="4800" b="1" dirty="0" smtClean="0">
                <a:solidFill>
                  <a:srgbClr val="002060"/>
                </a:solidFill>
              </a:rPr>
              <a:t>птиц</a:t>
            </a:r>
            <a:r>
              <a:rPr lang="ru-RU" sz="4800" b="1" dirty="0">
                <a:solidFill>
                  <a:srgbClr val="002060"/>
                </a:solidFill>
              </a:rPr>
              <a:t> </a:t>
            </a:r>
            <a:r>
              <a:rPr lang="ru-RU" sz="4800" b="1" dirty="0" smtClean="0">
                <a:solidFill>
                  <a:srgbClr val="002060"/>
                </a:solidFill>
              </a:rPr>
              <a:t>-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17.Время </a:t>
            </a:r>
            <a:r>
              <a:rPr lang="ru-RU" sz="4800" b="1" dirty="0">
                <a:solidFill>
                  <a:srgbClr val="002060"/>
                </a:solidFill>
              </a:rPr>
              <a:t>от рассвета до </a:t>
            </a:r>
            <a:r>
              <a:rPr lang="ru-RU" sz="4800" b="1" dirty="0" smtClean="0">
                <a:solidFill>
                  <a:srgbClr val="002060"/>
                </a:solidFill>
              </a:rPr>
              <a:t>заката - </a:t>
            </a:r>
            <a:endParaRPr lang="ru-RU" sz="4800" b="1" dirty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18.Плоды</a:t>
            </a:r>
            <a:r>
              <a:rPr lang="ru-RU" sz="4800" b="1" dirty="0">
                <a:solidFill>
                  <a:srgbClr val="002060"/>
                </a:solidFill>
              </a:rPr>
              <a:t>, сваренные в </a:t>
            </a:r>
            <a:r>
              <a:rPr lang="ru-RU" sz="4800" b="1" dirty="0" smtClean="0">
                <a:solidFill>
                  <a:srgbClr val="002060"/>
                </a:solidFill>
              </a:rPr>
              <a:t>сиропе - </a:t>
            </a:r>
            <a:endParaRPr lang="ru-RU" sz="4800" b="1" dirty="0">
              <a:solidFill>
                <a:srgbClr val="002060"/>
              </a:solidFill>
            </a:endParaRPr>
          </a:p>
          <a:p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094930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0" dirty="0" smtClean="0">
                <a:effectLst/>
              </a:rPr>
              <a:t>Придумайте </a:t>
            </a:r>
            <a:r>
              <a:rPr lang="ru-RU" sz="2000" b="0" dirty="0">
                <a:effectLst/>
              </a:rPr>
              <a:t>как можно больше слов с помощью букв из слова </a:t>
            </a:r>
            <a:r>
              <a:rPr lang="ru-RU" sz="2800" b="0" dirty="0" smtClean="0">
                <a:effectLst/>
              </a:rPr>
              <a:t>ЛИСТОПАД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78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Осенние задачки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74719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</a:t>
            </a:r>
            <a:r>
              <a:rPr lang="ru-RU" dirty="0"/>
              <a:t>. </a:t>
            </a:r>
            <a:r>
              <a:rPr lang="ru-RU" b="1" dirty="0">
                <a:solidFill>
                  <a:srgbClr val="002060"/>
                </a:solidFill>
              </a:rPr>
              <a:t>Один хомяк запасает осенью 800 г зерна. Сколько зерна запасут 20 хомяков? 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2. Длина корней картофеля 50 см, Подсолнечника – на 100 см глубже, а сахарной свёклы – на 50 см глубже, чем подсолнечника. Определите длину корней сахарной свёклы.</a:t>
            </a:r>
          </a:p>
          <a:p>
            <a:pPr marL="0" indent="0">
              <a:buNone/>
            </a:pPr>
            <a:endParaRPr lang="ru-RU" b="1" i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3. К двум зайчатам в час обеда,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Прискакали 3 соседа.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В огороде зайцы сели,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И по 7 морковок съели.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Кто считать, ребята, ловок,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Сколько съедено морковок?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200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Кто здесь лишний</a:t>
            </a:r>
            <a:r>
              <a:rPr lang="en-US" dirty="0"/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куницы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синицы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Мухи и стрижи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синицы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Чибисы, чижи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Галки и стрижи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Комары, кукушки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синицы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Галки и 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стрижи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Чибисы, ежи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Улетели птицы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Голуби, синицы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Галки и стрижи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Чибисы, чижи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Аисты, кукушки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Лебеди и </a:t>
            </a:r>
            <a:r>
              <a:rPr lang="ru-RU" sz="5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утки</a:t>
            </a: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спасибо шутке.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466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/>
              <a:t>Осень богата погодными сюрпризами, но она часто дает подсказки, по которым эти сюрпризы можно предугадать заранее. Русский народ издавна подмечал и пользовался этими приметами. </a:t>
            </a:r>
            <a:r>
              <a:rPr lang="ru-RU" sz="1800" dirty="0" smtClean="0"/>
              <a:t>Перед вами начало осенних примет. </a:t>
            </a:r>
            <a:br>
              <a:rPr lang="ru-RU" sz="1800" dirty="0" smtClean="0"/>
            </a:br>
            <a:r>
              <a:rPr lang="ru-RU" sz="1800" dirty="0" smtClean="0"/>
              <a:t>Продолжите фразу. 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4"/>
            <a:ext cx="7886700" cy="4710977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b="1" dirty="0" smtClean="0">
                <a:solidFill>
                  <a:srgbClr val="002060"/>
                </a:solidFill>
              </a:rPr>
              <a:t>Облака </a:t>
            </a:r>
            <a:r>
              <a:rPr lang="ru-RU" b="1" dirty="0">
                <a:solidFill>
                  <a:srgbClr val="002060"/>
                </a:solidFill>
              </a:rPr>
              <a:t>идут низко - </a:t>
            </a:r>
            <a:r>
              <a:rPr lang="ru-RU" b="1" dirty="0" smtClean="0">
                <a:solidFill>
                  <a:srgbClr val="002060"/>
                </a:solidFill>
              </a:rPr>
              <a:t>ожидай _________.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Гром </a:t>
            </a:r>
            <a:r>
              <a:rPr lang="ru-RU" b="1" dirty="0">
                <a:solidFill>
                  <a:srgbClr val="002060"/>
                </a:solidFill>
              </a:rPr>
              <a:t>в сентябре - </a:t>
            </a:r>
            <a:r>
              <a:rPr lang="ru-RU" b="1" dirty="0" smtClean="0">
                <a:solidFill>
                  <a:srgbClr val="002060"/>
                </a:solidFill>
              </a:rPr>
              <a:t>к _____________.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Много рябины - </a:t>
            </a:r>
            <a:r>
              <a:rPr lang="ru-RU" b="1" dirty="0" smtClean="0">
                <a:solidFill>
                  <a:srgbClr val="002060"/>
                </a:solidFill>
              </a:rPr>
              <a:t>к ____________.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Облака редкие - </a:t>
            </a:r>
            <a:r>
              <a:rPr lang="ru-RU" b="1" dirty="0" smtClean="0">
                <a:solidFill>
                  <a:srgbClr val="002060"/>
                </a:solidFill>
              </a:rPr>
              <a:t>будет ___________.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Если орехов много, а грибов нет </a:t>
            </a:r>
            <a:r>
              <a:rPr lang="ru-RU" b="1" dirty="0" smtClean="0">
                <a:solidFill>
                  <a:srgbClr val="002060"/>
                </a:solidFill>
              </a:rPr>
              <a:t>- зима будет ________.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Если журавли летят высоко, не спеша и "разговаривают", будет </a:t>
            </a:r>
            <a:r>
              <a:rPr lang="ru-RU" b="1" dirty="0" smtClean="0">
                <a:solidFill>
                  <a:srgbClr val="002060"/>
                </a:solidFill>
              </a:rPr>
              <a:t>____________.</a:t>
            </a:r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Если </a:t>
            </a:r>
            <a:r>
              <a:rPr lang="ru-RU" b="1" dirty="0">
                <a:solidFill>
                  <a:srgbClr val="002060"/>
                </a:solidFill>
              </a:rPr>
              <a:t>осенью березы желтеют с верхушки, следующая весна будет </a:t>
            </a:r>
            <a:r>
              <a:rPr lang="ru-RU" b="1" dirty="0" smtClean="0">
                <a:solidFill>
                  <a:srgbClr val="002060"/>
                </a:solidFill>
              </a:rPr>
              <a:t>____, </a:t>
            </a:r>
            <a:r>
              <a:rPr lang="ru-RU" b="1" dirty="0">
                <a:solidFill>
                  <a:srgbClr val="002060"/>
                </a:solidFill>
              </a:rPr>
              <a:t>а если снизу, то </a:t>
            </a:r>
            <a:r>
              <a:rPr lang="ru-RU" b="1" dirty="0" smtClean="0">
                <a:solidFill>
                  <a:srgbClr val="002060"/>
                </a:solidFill>
              </a:rPr>
              <a:t>____________.</a:t>
            </a:r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08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«Народная </a:t>
            </a:r>
            <a:r>
              <a:rPr lang="ru-RU" dirty="0"/>
              <a:t>мудрость»</a:t>
            </a:r>
            <a:br>
              <a:rPr lang="ru-RU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/>
          </a:p>
          <a:p>
            <a:pPr marL="0" indent="0">
              <a:buNone/>
            </a:pPr>
            <a:r>
              <a:rPr lang="ru-RU" b="1" u="sng" dirty="0" smtClean="0">
                <a:solidFill>
                  <a:srgbClr val="002060"/>
                </a:solidFill>
              </a:rPr>
              <a:t>Продолжи пословицу: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От </a:t>
            </a:r>
            <a:r>
              <a:rPr lang="ru-RU" b="1" dirty="0">
                <a:solidFill>
                  <a:srgbClr val="002060"/>
                </a:solidFill>
              </a:rPr>
              <a:t>осени к </a:t>
            </a:r>
            <a:r>
              <a:rPr lang="ru-RU" b="1" dirty="0" smtClean="0">
                <a:solidFill>
                  <a:srgbClr val="002060"/>
                </a:solidFill>
              </a:rPr>
              <a:t>лету ____________.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Весной </a:t>
            </a:r>
            <a:r>
              <a:rPr lang="ru-RU" b="1" dirty="0">
                <a:solidFill>
                  <a:srgbClr val="002060"/>
                </a:solidFill>
              </a:rPr>
              <a:t>дождь растит </a:t>
            </a:r>
            <a:r>
              <a:rPr lang="ru-RU" b="1" dirty="0" smtClean="0">
                <a:solidFill>
                  <a:srgbClr val="002060"/>
                </a:solidFill>
              </a:rPr>
              <a:t>___________.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Лето </a:t>
            </a:r>
            <a:r>
              <a:rPr lang="ru-RU" b="1" dirty="0">
                <a:solidFill>
                  <a:srgbClr val="002060"/>
                </a:solidFill>
              </a:rPr>
              <a:t>– со снопами </a:t>
            </a:r>
            <a:r>
              <a:rPr lang="ru-RU" b="1" dirty="0" smtClean="0">
                <a:solidFill>
                  <a:srgbClr val="002060"/>
                </a:solidFill>
              </a:rPr>
              <a:t>____________.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Весна </a:t>
            </a:r>
            <a:r>
              <a:rPr lang="ru-RU" b="1" dirty="0">
                <a:solidFill>
                  <a:srgbClr val="002060"/>
                </a:solidFill>
              </a:rPr>
              <a:t>и осень на дню __________________.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Под </a:t>
            </a:r>
            <a:r>
              <a:rPr lang="ru-RU" b="1" dirty="0">
                <a:solidFill>
                  <a:srgbClr val="002060"/>
                </a:solidFill>
              </a:rPr>
              <a:t>большим деревом </a:t>
            </a:r>
            <a:r>
              <a:rPr lang="ru-RU" b="1" dirty="0" smtClean="0">
                <a:solidFill>
                  <a:srgbClr val="002060"/>
                </a:solidFill>
              </a:rPr>
              <a:t>_______________.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Не </a:t>
            </a:r>
            <a:r>
              <a:rPr lang="ru-RU" b="1" dirty="0">
                <a:solidFill>
                  <a:srgbClr val="002060"/>
                </a:solidFill>
              </a:rPr>
              <a:t>от добра дерево </a:t>
            </a:r>
            <a:r>
              <a:rPr lang="ru-RU" b="1" dirty="0" smtClean="0">
                <a:solidFill>
                  <a:srgbClr val="002060"/>
                </a:solidFill>
              </a:rPr>
              <a:t>_________________.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Что </a:t>
            </a:r>
            <a:r>
              <a:rPr lang="ru-RU" b="1" dirty="0">
                <a:solidFill>
                  <a:srgbClr val="002060"/>
                </a:solidFill>
              </a:rPr>
              <a:t>в поле родится </a:t>
            </a:r>
            <a:r>
              <a:rPr lang="ru-RU" b="1" dirty="0" smtClean="0">
                <a:solidFill>
                  <a:srgbClr val="002060"/>
                </a:solidFill>
              </a:rPr>
              <a:t>________________.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Капуста </a:t>
            </a:r>
            <a:r>
              <a:rPr lang="ru-RU" b="1" dirty="0">
                <a:solidFill>
                  <a:srgbClr val="002060"/>
                </a:solidFill>
              </a:rPr>
              <a:t>любит воду </a:t>
            </a:r>
            <a:r>
              <a:rPr lang="ru-RU" b="1" dirty="0" smtClean="0">
                <a:solidFill>
                  <a:srgbClr val="002060"/>
                </a:solidFill>
              </a:rPr>
              <a:t>_________________.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endParaRPr lang="en-US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029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Растения и животные осенью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756244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 </a:t>
            </a:r>
            <a:r>
              <a:rPr lang="ru-RU" b="1" dirty="0" smtClean="0">
                <a:solidFill>
                  <a:srgbClr val="002060"/>
                </a:solidFill>
              </a:rPr>
              <a:t>Листья </a:t>
            </a:r>
            <a:r>
              <a:rPr lang="ru-RU" b="1" dirty="0">
                <a:solidFill>
                  <a:srgbClr val="002060"/>
                </a:solidFill>
              </a:rPr>
              <a:t>каких растений (деревьев) осенью краснеют?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О </a:t>
            </a:r>
            <a:r>
              <a:rPr lang="ru-RU" b="1" dirty="0">
                <a:solidFill>
                  <a:srgbClr val="002060"/>
                </a:solidFill>
              </a:rPr>
              <a:t>каком дереве сказано - “Никто не пугает, а вся дрожит”?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Какого </a:t>
            </a:r>
            <a:r>
              <a:rPr lang="ru-RU" b="1" dirty="0">
                <a:solidFill>
                  <a:srgbClr val="002060"/>
                </a:solidFill>
              </a:rPr>
              <a:t>цвета одежду лучше всего одевать охотнику осенью? 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Когда </a:t>
            </a:r>
            <a:r>
              <a:rPr lang="ru-RU" b="1" dirty="0">
                <a:solidFill>
                  <a:srgbClr val="002060"/>
                </a:solidFill>
              </a:rPr>
              <a:t>и как летают пауки?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У </a:t>
            </a:r>
            <a:r>
              <a:rPr lang="ru-RU" b="1" dirty="0">
                <a:solidFill>
                  <a:srgbClr val="002060"/>
                </a:solidFill>
              </a:rPr>
              <a:t>какого зверя в листопад рождаются детеныши? </a:t>
            </a:r>
          </a:p>
          <a:p>
            <a:r>
              <a:rPr lang="ru-RU" b="1" dirty="0">
                <a:solidFill>
                  <a:srgbClr val="002060"/>
                </a:solidFill>
              </a:rPr>
              <a:t>Какие птицы весной бормочут: “Куплю балахон, продам шубу”, а осенью - “Продам балахон, куплю шубу”.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Куда </a:t>
            </a:r>
            <a:r>
              <a:rPr lang="ru-RU" b="1" dirty="0">
                <a:solidFill>
                  <a:srgbClr val="002060"/>
                </a:solidFill>
              </a:rPr>
              <a:t>осенью деваются бабочки?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Какие </a:t>
            </a:r>
            <a:r>
              <a:rPr lang="ru-RU" b="1" dirty="0">
                <a:solidFill>
                  <a:srgbClr val="002060"/>
                </a:solidFill>
              </a:rPr>
              <a:t>птицы делают запасы на зиму? </a:t>
            </a:r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Как </a:t>
            </a:r>
            <a:r>
              <a:rPr lang="ru-RU" b="1" dirty="0">
                <a:solidFill>
                  <a:srgbClr val="002060"/>
                </a:solidFill>
              </a:rPr>
              <a:t>готовятся к зиме муравьи? </a:t>
            </a:r>
          </a:p>
        </p:txBody>
      </p:sp>
    </p:spTree>
    <p:extLst>
      <p:ext uri="{BB962C8B-B14F-4D97-AF65-F5344CB8AC3E}">
        <p14:creationId xmlns:p14="http://schemas.microsoft.com/office/powerpoint/2010/main" val="2161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</TotalTime>
  <Words>584</Words>
  <Application>Microsoft Office PowerPoint</Application>
  <PresentationFormat>Экран (4:3)</PresentationFormat>
  <Paragraphs>118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Игра «Листопад», проводимая в рамках экологического проекта  «Времена года»</vt:lpstr>
      <vt:lpstr>Презентация PowerPoint</vt:lpstr>
      <vt:lpstr>Осенняя викторина</vt:lpstr>
      <vt:lpstr>Придумайте как можно больше слов с помощью букв из слова ЛИСТОПАД</vt:lpstr>
      <vt:lpstr>Осенние задачки</vt:lpstr>
      <vt:lpstr>Кто здесь лишний?</vt:lpstr>
      <vt:lpstr>Осень богата погодными сюрпризами, но она часто дает подсказки, по которым эти сюрпризы можно предугадать заранее. Русский народ издавна подмечал и пользовался этими приметами. Перед вами начало осенних примет.  Продолжите фразу. </vt:lpstr>
      <vt:lpstr>«Народная мудрость» </vt:lpstr>
      <vt:lpstr>Растения и животные осенью</vt:lpstr>
      <vt:lpstr>Начало осени считается грибной порой. Проверим ваши знания о грибах.</vt:lpstr>
      <vt:lpstr>“Поэтическая”  Осень навевает самые различные оттенки настроения.  Много стихов написано об этом прекрасном времени года.  Ваша задача – прочитать поэтические отрывки и назвать их авторов.</vt:lpstr>
      <vt:lpstr>« Ода осени»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Inna Manchak</dc:creator>
  <cp:lastModifiedBy>user</cp:lastModifiedBy>
  <cp:revision>26</cp:revision>
  <dcterms:created xsi:type="dcterms:W3CDTF">2018-09-12T15:59:56Z</dcterms:created>
  <dcterms:modified xsi:type="dcterms:W3CDTF">2022-08-29T10:27:26Z</dcterms:modified>
</cp:coreProperties>
</file>