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57" r:id="rId4"/>
    <p:sldId id="258" r:id="rId5"/>
    <p:sldId id="259" r:id="rId6"/>
    <p:sldId id="260" r:id="rId7"/>
    <p:sldId id="262" r:id="rId8"/>
    <p:sldId id="264" r:id="rId9"/>
    <p:sldId id="265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2B1F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8" d="100"/>
          <a:sy n="58" d="100"/>
        </p:scale>
        <p:origin x="-64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7000">
              <a:srgbClr val="2B1FC3"/>
            </a:gs>
            <a:gs pos="94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MosiaicBubbles trans="73000" pressure="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3935388"/>
            <a:ext cx="4042732" cy="292261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88640" y="1412776"/>
            <a:ext cx="7772400" cy="1470025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Оздоровительно-образовательная </a:t>
            </a:r>
            <a:r>
              <a:rPr lang="ru-RU" sz="2400" b="1" dirty="0">
                <a:solidFill>
                  <a:schemeClr val="bg1"/>
                </a:solidFill>
              </a:rPr>
              <a:t>программа </a:t>
            </a:r>
            <a:r>
              <a:rPr lang="ru-RU" sz="2400" dirty="0">
                <a:solidFill>
                  <a:schemeClr val="bg1"/>
                </a:solidFill>
              </a:rPr>
              <a:t/>
            </a:r>
            <a:br>
              <a:rPr lang="ru-RU" sz="2400" dirty="0">
                <a:solidFill>
                  <a:schemeClr val="bg1"/>
                </a:solidFill>
              </a:rPr>
            </a:br>
            <a:r>
              <a:rPr lang="ru-RU" sz="2400" b="1" dirty="0">
                <a:solidFill>
                  <a:schemeClr val="bg1"/>
                </a:solidFill>
              </a:rPr>
              <a:t>детского оздоровительного </a:t>
            </a:r>
            <a:r>
              <a:rPr lang="ru-RU" sz="2400" b="1" dirty="0" smtClean="0">
                <a:solidFill>
                  <a:schemeClr val="bg1"/>
                </a:solidFill>
              </a:rPr>
              <a:t>лагеря</a:t>
            </a:r>
            <a:br>
              <a:rPr lang="ru-RU" sz="2400" b="1" dirty="0" smtClean="0">
                <a:solidFill>
                  <a:schemeClr val="bg1"/>
                </a:solidFill>
              </a:rPr>
            </a:br>
            <a:r>
              <a:rPr lang="ru-RU" sz="2400" b="1" dirty="0" smtClean="0">
                <a:solidFill>
                  <a:schemeClr val="bg1"/>
                </a:solidFill>
              </a:rPr>
              <a:t>с </a:t>
            </a:r>
            <a:r>
              <a:rPr lang="ru-RU" sz="2400" b="1" dirty="0">
                <a:solidFill>
                  <a:schemeClr val="bg1"/>
                </a:solidFill>
              </a:rPr>
              <a:t>дневным пребыванием детей </a:t>
            </a:r>
            <a:r>
              <a:rPr lang="ru-RU" sz="2400" dirty="0">
                <a:solidFill>
                  <a:schemeClr val="bg1"/>
                </a:solidFill>
              </a:rPr>
              <a:t/>
            </a:r>
            <a:br>
              <a:rPr lang="ru-RU" sz="2400" dirty="0">
                <a:solidFill>
                  <a:schemeClr val="bg1"/>
                </a:solidFill>
              </a:rPr>
            </a:br>
            <a:r>
              <a:rPr lang="ru-RU" sz="3600" b="1" dirty="0" smtClean="0">
                <a:solidFill>
                  <a:srgbClr val="FFFF00"/>
                </a:solidFill>
              </a:rPr>
              <a:t>«ГОРОД МОЕЙ МЕЧТЫ»</a:t>
            </a:r>
            <a:r>
              <a:rPr lang="ru-RU" sz="3600" b="1" dirty="0">
                <a:solidFill>
                  <a:srgbClr val="FFFF00"/>
                </a:solidFill>
              </a:rPr>
              <a:t/>
            </a:r>
            <a:br>
              <a:rPr lang="ru-RU" sz="3600" b="1" dirty="0">
                <a:solidFill>
                  <a:srgbClr val="FFFF00"/>
                </a:solidFill>
              </a:rPr>
            </a:br>
            <a:r>
              <a:rPr lang="ru-RU" sz="2400" dirty="0" smtClean="0">
                <a:solidFill>
                  <a:schemeClr val="bg1"/>
                </a:solidFill>
              </a:rPr>
              <a:t>М</a:t>
            </a:r>
            <a:r>
              <a:rPr lang="ru-RU" sz="2400" b="1" dirty="0" smtClean="0">
                <a:solidFill>
                  <a:schemeClr val="bg1"/>
                </a:solidFill>
              </a:rPr>
              <a:t>униципального </a:t>
            </a:r>
            <a:r>
              <a:rPr lang="ru-RU" sz="2400" b="1" dirty="0">
                <a:solidFill>
                  <a:schemeClr val="bg1"/>
                </a:solidFill>
              </a:rPr>
              <a:t>бюджетного образовательного учреждения </a:t>
            </a:r>
            <a:r>
              <a:rPr lang="ru-RU" sz="2400" b="1" dirty="0" smtClean="0">
                <a:solidFill>
                  <a:schemeClr val="bg1"/>
                </a:solidFill>
              </a:rPr>
              <a:t>дополнительного </a:t>
            </a:r>
            <a:r>
              <a:rPr lang="ru-RU" sz="2400" b="1" dirty="0">
                <a:solidFill>
                  <a:schemeClr val="bg1"/>
                </a:solidFill>
              </a:rPr>
              <a:t>образования </a:t>
            </a:r>
            <a:r>
              <a:rPr lang="ru-RU" sz="2400" b="1" dirty="0" smtClean="0">
                <a:solidFill>
                  <a:schemeClr val="bg1"/>
                </a:solidFill>
              </a:rPr>
              <a:t/>
            </a:r>
            <a:br>
              <a:rPr lang="ru-RU" sz="2400" b="1" dirty="0" smtClean="0">
                <a:solidFill>
                  <a:schemeClr val="bg1"/>
                </a:solidFill>
              </a:rPr>
            </a:br>
            <a:r>
              <a:rPr lang="ru-RU" sz="2400" b="1" dirty="0" smtClean="0">
                <a:solidFill>
                  <a:schemeClr val="bg1"/>
                </a:solidFill>
              </a:rPr>
              <a:t>«</a:t>
            </a:r>
            <a:r>
              <a:rPr lang="ru-RU" sz="2400" b="1" dirty="0">
                <a:solidFill>
                  <a:schemeClr val="bg1"/>
                </a:solidFill>
              </a:rPr>
              <a:t>Центр развития творчества детей и </a:t>
            </a:r>
            <a:r>
              <a:rPr lang="ru-RU" sz="2400" b="1" dirty="0" smtClean="0">
                <a:solidFill>
                  <a:schemeClr val="bg1"/>
                </a:solidFill>
              </a:rPr>
              <a:t>юношества</a:t>
            </a:r>
            <a:r>
              <a:rPr lang="ru-RU" sz="2400" dirty="0">
                <a:solidFill>
                  <a:schemeClr val="bg1"/>
                </a:solidFill>
              </a:rPr>
              <a:t/>
            </a:r>
            <a:br>
              <a:rPr lang="ru-RU" sz="2400" dirty="0">
                <a:solidFill>
                  <a:schemeClr val="bg1"/>
                </a:solidFill>
              </a:rPr>
            </a:br>
            <a:r>
              <a:rPr lang="ru-RU" sz="2400" b="1" dirty="0">
                <a:solidFill>
                  <a:schemeClr val="bg1"/>
                </a:solidFill>
              </a:rPr>
              <a:t>имени Анатолия Ивановича </a:t>
            </a:r>
            <a:r>
              <a:rPr lang="ru-RU" sz="2400" b="1" dirty="0" smtClean="0">
                <a:solidFill>
                  <a:schemeClr val="bg1"/>
                </a:solidFill>
              </a:rPr>
              <a:t>Андрианова»</a:t>
            </a:r>
            <a:br>
              <a:rPr lang="ru-RU" sz="2400" b="1" dirty="0" smtClean="0">
                <a:solidFill>
                  <a:schemeClr val="bg1"/>
                </a:solidFill>
              </a:rPr>
            </a:br>
            <a:r>
              <a:rPr lang="ru-RU" sz="2400" b="1" dirty="0" smtClean="0">
                <a:solidFill>
                  <a:schemeClr val="bg1"/>
                </a:solidFill>
              </a:rPr>
              <a:t>города Новочебоксарска Чувашской Республики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135614" y="4077072"/>
            <a:ext cx="3315103" cy="2160240"/>
          </a:xfrm>
        </p:spPr>
        <p:txBody>
          <a:bodyPr>
            <a:prstTxWarp prst="textArchUp">
              <a:avLst/>
            </a:prstTxWarp>
            <a:noAutofit/>
          </a:bodyPr>
          <a:lstStyle/>
          <a:p>
            <a:r>
              <a:rPr lang="ru-RU" sz="4400" b="1" dirty="0" smtClean="0">
                <a:solidFill>
                  <a:srgbClr val="FFFF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Bookman Old Style" panose="02050604050505020204" pitchFamily="18" charset="0"/>
              </a:rPr>
              <a:t>Город моей мечты</a:t>
            </a:r>
            <a:endParaRPr lang="ru-RU" sz="4400" b="1" dirty="0">
              <a:solidFill>
                <a:srgbClr val="FFFF00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2440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6571" y="-44421"/>
            <a:ext cx="9268867" cy="66412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491880" y="260648"/>
            <a:ext cx="5112568" cy="1155480"/>
          </a:xfrm>
        </p:spPr>
        <p:txBody>
          <a:bodyPr/>
          <a:lstStyle/>
          <a:p>
            <a:pPr algn="r"/>
            <a:r>
              <a:rPr lang="ru-RU" b="1" dirty="0" smtClean="0">
                <a:solidFill>
                  <a:srgbClr val="FFFF00"/>
                </a:solidFill>
                <a:effectLst>
                  <a:glow rad="596900">
                    <a:srgbClr val="002060">
                      <a:alpha val="60000"/>
                    </a:srgbClr>
                  </a:glow>
                </a:effectLst>
                <a:latin typeface="Candara" panose="020E0502030303020204" pitchFamily="34" charset="0"/>
              </a:rPr>
              <a:t>Игровой бульвар</a:t>
            </a:r>
            <a:endParaRPr lang="ru-RU" b="1" dirty="0">
              <a:solidFill>
                <a:srgbClr val="FFFF00"/>
              </a:solidFill>
              <a:effectLst>
                <a:glow rad="596900">
                  <a:srgbClr val="002060">
                    <a:alpha val="60000"/>
                  </a:srgbClr>
                </a:glow>
              </a:effectLst>
              <a:latin typeface="Candara" panose="020E0502030303020204" pitchFamily="34" charset="0"/>
            </a:endParaRPr>
          </a:p>
        </p:txBody>
      </p:sp>
      <p:pic>
        <p:nvPicPr>
          <p:cNvPr id="3076" name="Picture 4" descr="C:\Users\Марина Анатольевна\Desktop\Лагерь_2017\Эмблема_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74153"/>
            <a:ext cx="3059832" cy="2399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Заголовок 3"/>
          <p:cNvSpPr txBox="1">
            <a:spLocks/>
          </p:cNvSpPr>
          <p:nvPr/>
        </p:nvSpPr>
        <p:spPr>
          <a:xfrm>
            <a:off x="6055212" y="4329265"/>
            <a:ext cx="2736304" cy="1331371"/>
          </a:xfrm>
          <a:prstGeom prst="rect">
            <a:avLst/>
          </a:prstGeom>
          <a:gradFill flip="none" rotWithShape="1">
            <a:gsLst>
              <a:gs pos="40000">
                <a:srgbClr val="92D050">
                  <a:tint val="66000"/>
                  <a:satMod val="160000"/>
                </a:srgbClr>
              </a:gs>
              <a:gs pos="79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16200000" scaled="1"/>
            <a:tileRect/>
          </a:gradFill>
          <a:scene3d>
            <a:camera prst="orthographicFront"/>
            <a:lightRig rig="threePt" dir="t"/>
          </a:scene3d>
          <a:sp3d prstMaterial="flat"/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dirty="0" smtClean="0">
                <a:solidFill>
                  <a:srgbClr val="002060"/>
                </a:solidFill>
                <a:latin typeface="Candara" panose="020E0502030303020204" pitchFamily="34" charset="0"/>
              </a:rPr>
              <a:t>Поляна игр «Кто кого!»</a:t>
            </a:r>
            <a:endParaRPr lang="ru-RU" sz="3600" b="1" dirty="0">
              <a:solidFill>
                <a:srgbClr val="002060"/>
              </a:solidFill>
              <a:latin typeface="Candara" panose="020E0502030303020204" pitchFamily="34" charset="0"/>
            </a:endParaRPr>
          </a:p>
        </p:txBody>
      </p:sp>
      <p:sp>
        <p:nvSpPr>
          <p:cNvPr id="11" name="Заголовок 3"/>
          <p:cNvSpPr txBox="1">
            <a:spLocks/>
          </p:cNvSpPr>
          <p:nvPr/>
        </p:nvSpPr>
        <p:spPr>
          <a:xfrm>
            <a:off x="278397" y="5013176"/>
            <a:ext cx="4176464" cy="1331371"/>
          </a:xfrm>
          <a:prstGeom prst="rect">
            <a:avLst/>
          </a:prstGeom>
          <a:gradFill flip="none" rotWithShape="1">
            <a:gsLst>
              <a:gs pos="40000">
                <a:srgbClr val="92D050">
                  <a:tint val="66000"/>
                  <a:satMod val="160000"/>
                </a:srgbClr>
              </a:gs>
              <a:gs pos="79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16200000" scaled="1"/>
            <a:tileRect/>
          </a:gradFill>
          <a:scene3d>
            <a:camera prst="orthographicFront"/>
            <a:lightRig rig="threePt" dir="t"/>
          </a:scene3d>
          <a:sp3d prstMaterial="flat"/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dirty="0" smtClean="0">
                <a:solidFill>
                  <a:srgbClr val="002060"/>
                </a:solidFill>
                <a:latin typeface="Candara" panose="020E0502030303020204" pitchFamily="34" charset="0"/>
              </a:rPr>
              <a:t>Настольные игры</a:t>
            </a:r>
          </a:p>
          <a:p>
            <a:r>
              <a:rPr lang="ru-RU" sz="3600" b="1" dirty="0" smtClean="0">
                <a:solidFill>
                  <a:srgbClr val="002060"/>
                </a:solidFill>
                <a:latin typeface="Candara" panose="020E0502030303020204" pitchFamily="34" charset="0"/>
              </a:rPr>
              <a:t>Игры на сплочение</a:t>
            </a:r>
            <a:endParaRPr lang="ru-RU" sz="3600" b="1" dirty="0">
              <a:solidFill>
                <a:srgbClr val="002060"/>
              </a:solidFill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3493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0" t="3085" r="3454" b="12875"/>
          <a:stretch/>
        </p:blipFill>
        <p:spPr bwMode="auto">
          <a:xfrm>
            <a:off x="-13853" y="89010"/>
            <a:ext cx="9046672" cy="67689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491880" y="260648"/>
            <a:ext cx="5112568" cy="1155480"/>
          </a:xfrm>
        </p:spPr>
        <p:txBody>
          <a:bodyPr/>
          <a:lstStyle/>
          <a:p>
            <a:pPr algn="r"/>
            <a:r>
              <a:rPr lang="ru-RU" b="1" dirty="0" smtClean="0">
                <a:solidFill>
                  <a:srgbClr val="FFFF00"/>
                </a:solidFill>
                <a:effectLst>
                  <a:glow rad="596900">
                    <a:srgbClr val="002060">
                      <a:alpha val="60000"/>
                    </a:srgbClr>
                  </a:glow>
                </a:effectLst>
                <a:latin typeface="Candara" panose="020E0502030303020204" pitchFamily="34" charset="0"/>
              </a:rPr>
              <a:t>Зеленый сквер</a:t>
            </a:r>
            <a:endParaRPr lang="ru-RU" b="1" dirty="0">
              <a:solidFill>
                <a:srgbClr val="FFFF00"/>
              </a:solidFill>
              <a:effectLst>
                <a:glow rad="596900">
                  <a:srgbClr val="002060">
                    <a:alpha val="60000"/>
                  </a:srgbClr>
                </a:glow>
              </a:effectLst>
              <a:latin typeface="Candara" panose="020E0502030303020204" pitchFamily="34" charset="0"/>
            </a:endParaRPr>
          </a:p>
        </p:txBody>
      </p:sp>
      <p:pic>
        <p:nvPicPr>
          <p:cNvPr id="3076" name="Picture 4" descr="C:\Users\Марина Анатольевна\Desktop\Лагерь_2017\Эмблема_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74153"/>
            <a:ext cx="3059832" cy="2399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Заголовок 3"/>
          <p:cNvSpPr txBox="1">
            <a:spLocks/>
          </p:cNvSpPr>
          <p:nvPr/>
        </p:nvSpPr>
        <p:spPr>
          <a:xfrm>
            <a:off x="5517441" y="3172665"/>
            <a:ext cx="3283412" cy="1764031"/>
          </a:xfrm>
          <a:prstGeom prst="rect">
            <a:avLst/>
          </a:prstGeom>
          <a:gradFill flip="none" rotWithShape="1">
            <a:gsLst>
              <a:gs pos="40000">
                <a:srgbClr val="92D050">
                  <a:tint val="66000"/>
                  <a:satMod val="160000"/>
                </a:srgbClr>
              </a:gs>
              <a:gs pos="79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16200000" scaled="1"/>
            <a:tileRect/>
          </a:gradFill>
          <a:scene3d>
            <a:camera prst="orthographicFront"/>
            <a:lightRig rig="threePt" dir="t"/>
          </a:scene3d>
          <a:sp3d prstMaterial="flat"/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dirty="0" smtClean="0">
                <a:solidFill>
                  <a:srgbClr val="002060"/>
                </a:solidFill>
                <a:latin typeface="Candara" panose="020E0502030303020204" pitchFamily="34" charset="0"/>
              </a:rPr>
              <a:t>Конкурс экологических сказок</a:t>
            </a:r>
          </a:p>
          <a:p>
            <a:r>
              <a:rPr lang="ru-RU" sz="3600" b="1" dirty="0" smtClean="0">
                <a:solidFill>
                  <a:srgbClr val="002060"/>
                </a:solidFill>
                <a:latin typeface="Candara" panose="020E0502030303020204" pitchFamily="34" charset="0"/>
              </a:rPr>
              <a:t>«Чистый мир»</a:t>
            </a:r>
            <a:endParaRPr lang="ru-RU" sz="3600" b="1" dirty="0">
              <a:solidFill>
                <a:srgbClr val="002060"/>
              </a:solidFill>
              <a:latin typeface="Candara" panose="020E0502030303020204" pitchFamily="34" charset="0"/>
            </a:endParaRPr>
          </a:p>
        </p:txBody>
      </p:sp>
      <p:sp>
        <p:nvSpPr>
          <p:cNvPr id="11" name="Заголовок 3"/>
          <p:cNvSpPr txBox="1">
            <a:spLocks/>
          </p:cNvSpPr>
          <p:nvPr/>
        </p:nvSpPr>
        <p:spPr>
          <a:xfrm>
            <a:off x="278397" y="5013176"/>
            <a:ext cx="4176464" cy="1331371"/>
          </a:xfrm>
          <a:prstGeom prst="rect">
            <a:avLst/>
          </a:prstGeom>
          <a:gradFill flip="none" rotWithShape="1">
            <a:gsLst>
              <a:gs pos="40000">
                <a:srgbClr val="92D050">
                  <a:tint val="66000"/>
                  <a:satMod val="160000"/>
                </a:srgbClr>
              </a:gs>
              <a:gs pos="79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16200000" scaled="1"/>
            <a:tileRect/>
          </a:gradFill>
          <a:scene3d>
            <a:camera prst="orthographicFront"/>
            <a:lightRig rig="threePt" dir="t"/>
          </a:scene3d>
          <a:sp3d prstMaterial="flat"/>
        </p:spPr>
        <p:txBody>
          <a:bodyPr vert="horz" lIns="91440" tIns="45720" rIns="91440" bIns="45720" rtlCol="0" anchor="ctr"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dirty="0" smtClean="0">
                <a:solidFill>
                  <a:srgbClr val="002060"/>
                </a:solidFill>
                <a:latin typeface="Candara" panose="020E0502030303020204" pitchFamily="34" charset="0"/>
              </a:rPr>
              <a:t>Прогулка в </a:t>
            </a:r>
            <a:r>
              <a:rPr lang="ru-RU" sz="3600" b="1" dirty="0" err="1" smtClean="0">
                <a:solidFill>
                  <a:srgbClr val="002060"/>
                </a:solidFill>
                <a:latin typeface="Candara" panose="020E0502030303020204" pitchFamily="34" charset="0"/>
              </a:rPr>
              <a:t>Ельниковскую</a:t>
            </a:r>
            <a:r>
              <a:rPr lang="ru-RU" sz="3600" b="1" dirty="0" smtClean="0">
                <a:solidFill>
                  <a:srgbClr val="002060"/>
                </a:solidFill>
                <a:latin typeface="Candara" panose="020E0502030303020204" pitchFamily="34" charset="0"/>
              </a:rPr>
              <a:t> рощу</a:t>
            </a:r>
            <a:endParaRPr lang="ru-RU" sz="3600" b="1" dirty="0">
              <a:solidFill>
                <a:srgbClr val="002060"/>
              </a:solidFill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9889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9024" y="2804379"/>
            <a:ext cx="8784976" cy="2620888"/>
          </a:xfrm>
        </p:spPr>
        <p:txBody>
          <a:bodyPr>
            <a:noAutofit/>
          </a:bodyPr>
          <a:lstStyle/>
          <a:p>
            <a:pPr marL="457200" indent="-457200">
              <a:buAutoNum type="arabicPeriod"/>
            </a:pPr>
            <a:r>
              <a:rPr lang="ru-RU" sz="2400" b="1" dirty="0" smtClean="0">
                <a:solidFill>
                  <a:schemeClr val="bg1"/>
                </a:solidFill>
              </a:rPr>
              <a:t>Участие </a:t>
            </a:r>
            <a:r>
              <a:rPr lang="ru-RU" sz="2400" b="1" dirty="0">
                <a:solidFill>
                  <a:schemeClr val="bg1"/>
                </a:solidFill>
              </a:rPr>
              <a:t>детей в мероприятиях, конкурсах повысит социальную активность, поможет развить творческие способности </a:t>
            </a:r>
            <a:r>
              <a:rPr lang="ru-RU" sz="2400" b="1" dirty="0" smtClean="0">
                <a:solidFill>
                  <a:schemeClr val="bg1"/>
                </a:solidFill>
              </a:rPr>
              <a:t>детей.</a:t>
            </a:r>
          </a:p>
          <a:p>
            <a:pPr marL="457200" indent="-457200">
              <a:buAutoNum type="arabicPeriod"/>
            </a:pPr>
            <a:r>
              <a:rPr lang="ru-RU" sz="2400" b="1" dirty="0" smtClean="0">
                <a:solidFill>
                  <a:schemeClr val="bg1"/>
                </a:solidFill>
              </a:rPr>
              <a:t>При </a:t>
            </a:r>
            <a:r>
              <a:rPr lang="ru-RU" sz="2400" b="1" dirty="0">
                <a:solidFill>
                  <a:schemeClr val="bg1"/>
                </a:solidFill>
              </a:rPr>
              <a:t>активном участии детей и взрослых в реализации программы у детей возникнет мотивация к здоровому образу </a:t>
            </a:r>
            <a:r>
              <a:rPr lang="ru-RU" sz="2400" b="1" dirty="0" smtClean="0">
                <a:solidFill>
                  <a:schemeClr val="bg1"/>
                </a:solidFill>
              </a:rPr>
              <a:t>жизни.</a:t>
            </a:r>
          </a:p>
          <a:p>
            <a:pPr marL="457200" indent="-457200">
              <a:buAutoNum type="arabicPeriod"/>
            </a:pPr>
            <a:r>
              <a:rPr lang="ru-RU" sz="2400" b="1" dirty="0" smtClean="0">
                <a:solidFill>
                  <a:schemeClr val="bg1"/>
                </a:solidFill>
              </a:rPr>
              <a:t>Организация культурно-досуговой деятельности снимет проблему правонарушений среди детей и подростков.</a:t>
            </a:r>
          </a:p>
          <a:p>
            <a:pPr marL="0" indent="0">
              <a:buNone/>
            </a:pPr>
            <a:endParaRPr lang="ru-RU" sz="2400" b="1" dirty="0">
              <a:solidFill>
                <a:schemeClr val="bg1"/>
              </a:solidFill>
            </a:endParaRPr>
          </a:p>
        </p:txBody>
      </p:sp>
      <p:pic>
        <p:nvPicPr>
          <p:cNvPr id="2051" name="Picture 3" descr="C:\Users\Марина Анатольевна\Desktop\Лагерь_2017\Эмблема_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1400"/>
            <a:ext cx="3794542" cy="2975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5736" y="836712"/>
            <a:ext cx="6553944" cy="136815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Планируемые</a:t>
            </a:r>
            <a:br>
              <a:rPr lang="ru-RU" b="1" dirty="0" smtClean="0">
                <a:solidFill>
                  <a:schemeClr val="bg1"/>
                </a:solidFill>
              </a:rPr>
            </a:br>
            <a:r>
              <a:rPr lang="ru-RU" b="1" dirty="0" smtClean="0">
                <a:solidFill>
                  <a:schemeClr val="bg1"/>
                </a:solidFill>
              </a:rPr>
              <a:t>результаты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6120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7700" y="320725"/>
            <a:ext cx="4710844" cy="31975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0725"/>
            <a:ext cx="4457700" cy="31813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2040" y="3659599"/>
            <a:ext cx="4356453" cy="31078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100" y="3518256"/>
            <a:ext cx="4486672" cy="32444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6097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336" y="548680"/>
            <a:ext cx="8229600" cy="1143000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ЦЕЛЬ </a:t>
            </a:r>
            <a:r>
              <a:rPr lang="ru-RU" b="1" dirty="0" smtClean="0">
                <a:solidFill>
                  <a:schemeClr val="bg1"/>
                </a:solidFill>
              </a:rPr>
              <a:t>ПРОГРАММЫ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8336" y="1888435"/>
            <a:ext cx="8229600" cy="2620888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>
                <a:solidFill>
                  <a:schemeClr val="bg1"/>
                </a:solidFill>
              </a:rPr>
              <a:t>Создание системы интересного, разнообразного по форме и содержанию отдыха и оздоровления детей. </a:t>
            </a:r>
          </a:p>
        </p:txBody>
      </p:sp>
      <p:pic>
        <p:nvPicPr>
          <p:cNvPr id="2051" name="Picture 3" descr="C:\Users\Марина Анатольевна\Desktop\Лагерь_2017\Эмблема_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1634" y="3212976"/>
            <a:ext cx="4096174" cy="3212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5039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</p:spPr>
        <p:txBody>
          <a:bodyPr/>
          <a:lstStyle/>
          <a:p>
            <a:r>
              <a:rPr lang="ru-RU" b="1" dirty="0">
                <a:solidFill>
                  <a:schemeClr val="bg1"/>
                </a:solidFill>
              </a:rPr>
              <a:t>ЗАДАЧИ ПРОГРАММЫ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628800"/>
            <a:ext cx="8496944" cy="4525963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организовать </a:t>
            </a:r>
            <a:r>
              <a:rPr lang="ru-RU" dirty="0">
                <a:solidFill>
                  <a:schemeClr val="bg1"/>
                </a:solidFill>
              </a:rPr>
              <a:t>систему оздоровительных мероприятий;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способствовать </a:t>
            </a:r>
            <a:r>
              <a:rPr lang="ru-RU" dirty="0">
                <a:solidFill>
                  <a:schemeClr val="bg1"/>
                </a:solidFill>
              </a:rPr>
              <a:t>укреплению навыков здорового образа жизни;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раскрыть </a:t>
            </a:r>
            <a:r>
              <a:rPr lang="ru-RU" dirty="0">
                <a:solidFill>
                  <a:schemeClr val="bg1"/>
                </a:solidFill>
              </a:rPr>
              <a:t>творческий потенциал детей;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организовать </a:t>
            </a:r>
            <a:r>
              <a:rPr lang="ru-RU" dirty="0">
                <a:solidFill>
                  <a:schemeClr val="bg1"/>
                </a:solidFill>
              </a:rPr>
              <a:t>совместную деятельность детей и взрослых;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расширить </a:t>
            </a:r>
            <a:r>
              <a:rPr lang="ru-RU" dirty="0">
                <a:solidFill>
                  <a:schemeClr val="bg1"/>
                </a:solidFill>
              </a:rPr>
              <a:t>через игровой сюжет двигательную активность ребёнка с учётом их индивидуальных и возрастных особенностей; 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формировать </a:t>
            </a:r>
            <a:r>
              <a:rPr lang="ru-RU" dirty="0">
                <a:solidFill>
                  <a:schemeClr val="bg1"/>
                </a:solidFill>
              </a:rPr>
              <a:t>у учащихся гражданские и нравственные качества,  воспитывать уважительное отношение к истории, культуре и природе родного края.</a:t>
            </a:r>
          </a:p>
          <a:p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58437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СРОКИ РЕАЛИЗАЦИИ </a:t>
            </a:r>
            <a:r>
              <a:rPr lang="ru-RU" b="1" dirty="0" smtClean="0">
                <a:solidFill>
                  <a:schemeClr val="bg1"/>
                </a:solidFill>
              </a:rPr>
              <a:t>ПРОГРАММЫ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03648" y="1340768"/>
            <a:ext cx="6779096" cy="892696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>
                <a:solidFill>
                  <a:schemeClr val="bg1"/>
                </a:solidFill>
              </a:rPr>
              <a:t>С 01 июня по 27 июня </a:t>
            </a:r>
            <a:r>
              <a:rPr lang="ru-RU" dirty="0" smtClean="0">
                <a:solidFill>
                  <a:schemeClr val="bg1"/>
                </a:solidFill>
              </a:rPr>
              <a:t>2017 года</a:t>
            </a:r>
            <a:endParaRPr lang="ru-RU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2204864"/>
            <a:ext cx="856895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</a:rPr>
              <a:t>Работа </a:t>
            </a:r>
            <a:r>
              <a:rPr lang="ru-RU" sz="3200" dirty="0">
                <a:solidFill>
                  <a:schemeClr val="bg1"/>
                </a:solidFill>
              </a:rPr>
              <a:t>в лагере будет построена с учётом логики развития лагерной смены. </a:t>
            </a:r>
            <a:endParaRPr lang="ru-RU" sz="3200" dirty="0" smtClean="0">
              <a:solidFill>
                <a:schemeClr val="bg1"/>
              </a:solidFill>
            </a:endParaRPr>
          </a:p>
          <a:p>
            <a:pPr algn="ctr"/>
            <a:r>
              <a:rPr lang="ru-RU" sz="3200" dirty="0" smtClean="0">
                <a:solidFill>
                  <a:schemeClr val="bg1"/>
                </a:solidFill>
              </a:rPr>
              <a:t>Период </a:t>
            </a:r>
            <a:r>
              <a:rPr lang="ru-RU" sz="3200" dirty="0">
                <a:solidFill>
                  <a:schemeClr val="bg1"/>
                </a:solidFill>
              </a:rPr>
              <a:t>работы </a:t>
            </a:r>
            <a:endParaRPr lang="ru-RU" sz="3200" dirty="0" smtClean="0">
              <a:solidFill>
                <a:schemeClr val="bg1"/>
              </a:solidFill>
            </a:endParaRPr>
          </a:p>
          <a:p>
            <a:pPr algn="ctr"/>
            <a:r>
              <a:rPr lang="ru-RU" sz="3200" dirty="0" smtClean="0">
                <a:solidFill>
                  <a:schemeClr val="bg1"/>
                </a:solidFill>
              </a:rPr>
              <a:t>можно </a:t>
            </a:r>
            <a:r>
              <a:rPr lang="ru-RU" sz="3200" dirty="0">
                <a:solidFill>
                  <a:schemeClr val="bg1"/>
                </a:solidFill>
              </a:rPr>
              <a:t>условно разделить на три этапа: </a:t>
            </a:r>
            <a:endParaRPr lang="ru-RU" sz="3200" dirty="0" smtClean="0">
              <a:solidFill>
                <a:schemeClr val="bg1"/>
              </a:solidFill>
            </a:endParaRPr>
          </a:p>
          <a:p>
            <a:pPr algn="ctr"/>
            <a:r>
              <a:rPr lang="ru-RU" sz="3200" b="1" u="sng" dirty="0" smtClean="0">
                <a:solidFill>
                  <a:schemeClr val="bg1"/>
                </a:solidFill>
              </a:rPr>
              <a:t>- организационный </a:t>
            </a:r>
            <a:r>
              <a:rPr lang="ru-RU" sz="3200" b="1" dirty="0">
                <a:solidFill>
                  <a:schemeClr val="bg1"/>
                </a:solidFill>
              </a:rPr>
              <a:t>(</a:t>
            </a:r>
            <a:r>
              <a:rPr lang="ru-RU" sz="3200" b="1" dirty="0" smtClean="0">
                <a:solidFill>
                  <a:schemeClr val="bg1"/>
                </a:solidFill>
              </a:rPr>
              <a:t>01.06-03.06.2017г.)</a:t>
            </a:r>
            <a:endParaRPr lang="ru-RU" sz="3200" b="1" dirty="0">
              <a:solidFill>
                <a:schemeClr val="bg1"/>
              </a:solidFill>
            </a:endParaRPr>
          </a:p>
          <a:p>
            <a:pPr algn="ctr"/>
            <a:r>
              <a:rPr lang="ru-RU" sz="3200" b="1" u="sng" dirty="0" smtClean="0">
                <a:solidFill>
                  <a:schemeClr val="bg1"/>
                </a:solidFill>
              </a:rPr>
              <a:t>- основной </a:t>
            </a:r>
            <a:r>
              <a:rPr lang="ru-RU" sz="3200" b="1" dirty="0">
                <a:solidFill>
                  <a:schemeClr val="bg1"/>
                </a:solidFill>
              </a:rPr>
              <a:t>(</a:t>
            </a:r>
            <a:r>
              <a:rPr lang="ru-RU" sz="3200" b="1" dirty="0" smtClean="0">
                <a:solidFill>
                  <a:schemeClr val="bg1"/>
                </a:solidFill>
              </a:rPr>
              <a:t>05.06</a:t>
            </a:r>
            <a:r>
              <a:rPr lang="ru-RU" sz="3200" b="1" dirty="0">
                <a:solidFill>
                  <a:schemeClr val="bg1"/>
                </a:solidFill>
              </a:rPr>
              <a:t>.-</a:t>
            </a:r>
            <a:r>
              <a:rPr lang="ru-RU" sz="3200" b="1" dirty="0" smtClean="0">
                <a:solidFill>
                  <a:schemeClr val="bg1"/>
                </a:solidFill>
              </a:rPr>
              <a:t>23.06.2017г</a:t>
            </a:r>
            <a:r>
              <a:rPr lang="ru-RU" sz="3200" b="1" dirty="0">
                <a:solidFill>
                  <a:schemeClr val="bg1"/>
                </a:solidFill>
              </a:rPr>
              <a:t>.)</a:t>
            </a:r>
          </a:p>
          <a:p>
            <a:pPr algn="ctr"/>
            <a:r>
              <a:rPr lang="ru-RU" sz="3200" b="1" u="sng" dirty="0" smtClean="0">
                <a:solidFill>
                  <a:schemeClr val="bg1"/>
                </a:solidFill>
              </a:rPr>
              <a:t>- заключительный </a:t>
            </a:r>
            <a:r>
              <a:rPr lang="ru-RU" sz="3200" b="1" dirty="0" smtClean="0">
                <a:solidFill>
                  <a:schemeClr val="bg1"/>
                </a:solidFill>
              </a:rPr>
              <a:t>(26.06-27.06.2017г.)</a:t>
            </a:r>
          </a:p>
          <a:p>
            <a:pPr algn="ctr"/>
            <a:endParaRPr lang="ru-RU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3440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1143000"/>
          </a:xfrm>
        </p:spPr>
        <p:txBody>
          <a:bodyPr/>
          <a:lstStyle/>
          <a:p>
            <a:r>
              <a:rPr lang="ru-RU" b="1" dirty="0">
                <a:solidFill>
                  <a:schemeClr val="bg1"/>
                </a:solidFill>
              </a:rPr>
              <a:t>ПЛОЩАДКА ПРОГРАММЫ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2204864"/>
            <a:ext cx="8003232" cy="240486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>
                <a:solidFill>
                  <a:schemeClr val="bg1"/>
                </a:solidFill>
              </a:rPr>
              <a:t>Основной площадкой программы, реализующей ее составляющие, является </a:t>
            </a:r>
            <a:r>
              <a:rPr lang="ru-RU" dirty="0" smtClean="0">
                <a:solidFill>
                  <a:schemeClr val="bg1"/>
                </a:solidFill>
              </a:rPr>
              <a:t>МБОУДО  </a:t>
            </a:r>
            <a:r>
              <a:rPr lang="ru-RU" dirty="0">
                <a:solidFill>
                  <a:schemeClr val="bg1"/>
                </a:solidFill>
              </a:rPr>
              <a:t>«Центр развития творчества детей и </a:t>
            </a:r>
            <a:r>
              <a:rPr lang="ru-RU" dirty="0" smtClean="0">
                <a:solidFill>
                  <a:schemeClr val="bg1"/>
                </a:solidFill>
              </a:rPr>
              <a:t>юношества им. </a:t>
            </a:r>
            <a:r>
              <a:rPr lang="ru-RU" dirty="0">
                <a:solidFill>
                  <a:schemeClr val="bg1"/>
                </a:solidFill>
              </a:rPr>
              <a:t>А.И. </a:t>
            </a:r>
            <a:r>
              <a:rPr lang="ru-RU" dirty="0" smtClean="0">
                <a:solidFill>
                  <a:schemeClr val="bg1"/>
                </a:solidFill>
              </a:rPr>
              <a:t>Андрианова»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44515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764704"/>
            <a:ext cx="8229600" cy="1143000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ОРГАНИЗАЦИОННЫЕ </a:t>
            </a:r>
            <a:r>
              <a:rPr lang="ru-RU" b="1" dirty="0" smtClean="0">
                <a:solidFill>
                  <a:schemeClr val="bg1"/>
                </a:solidFill>
              </a:rPr>
              <a:t>ФОРМЫ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204864"/>
            <a:ext cx="8229600" cy="2764904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solidFill>
                  <a:schemeClr val="bg1"/>
                </a:solidFill>
              </a:rPr>
              <a:t>Конкурсы</a:t>
            </a:r>
            <a:r>
              <a:rPr lang="ru-RU" dirty="0">
                <a:solidFill>
                  <a:schemeClr val="bg1"/>
                </a:solidFill>
              </a:rPr>
              <a:t>, коллективные творческие дела, коммуникативные, творческие, развивающие и подвижные  игры, соревнования, праздники, выставки, экскурсии, линейки, спартакиады, вечера, ролевые игры.</a:t>
            </a:r>
          </a:p>
        </p:txBody>
      </p:sp>
    </p:spTree>
    <p:extLst>
      <p:ext uri="{BB962C8B-B14F-4D97-AF65-F5344CB8AC3E}">
        <p14:creationId xmlns:p14="http://schemas.microsoft.com/office/powerpoint/2010/main" val="26054683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6571" y="-44421"/>
            <a:ext cx="9268867" cy="66412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491880" y="260648"/>
            <a:ext cx="5112568" cy="1155480"/>
          </a:xfrm>
        </p:spPr>
        <p:txBody>
          <a:bodyPr/>
          <a:lstStyle/>
          <a:p>
            <a:pPr algn="r"/>
            <a:r>
              <a:rPr lang="ru-RU" b="1" dirty="0">
                <a:solidFill>
                  <a:srgbClr val="FFFF00"/>
                </a:solidFill>
                <a:effectLst>
                  <a:glow rad="596900">
                    <a:srgbClr val="002060">
                      <a:alpha val="60000"/>
                    </a:srgbClr>
                  </a:glow>
                </a:effectLst>
                <a:latin typeface="Candara" panose="020E0502030303020204" pitchFamily="34" charset="0"/>
              </a:rPr>
              <a:t>у</a:t>
            </a:r>
            <a:r>
              <a:rPr lang="ru-RU" b="1" dirty="0" smtClean="0">
                <a:solidFill>
                  <a:srgbClr val="FFFF00"/>
                </a:solidFill>
                <a:effectLst>
                  <a:glow rad="596900">
                    <a:srgbClr val="002060">
                      <a:alpha val="60000"/>
                    </a:srgbClr>
                  </a:glow>
                </a:effectLst>
                <a:latin typeface="Candara" panose="020E0502030303020204" pitchFamily="34" charset="0"/>
              </a:rPr>
              <a:t>лица Дружбы</a:t>
            </a:r>
            <a:endParaRPr lang="ru-RU" b="1" dirty="0">
              <a:solidFill>
                <a:srgbClr val="FFFF00"/>
              </a:solidFill>
              <a:effectLst>
                <a:glow rad="596900">
                  <a:srgbClr val="002060">
                    <a:alpha val="60000"/>
                  </a:srgbClr>
                </a:glow>
              </a:effectLst>
              <a:latin typeface="Candara" panose="020E0502030303020204" pitchFamily="34" charset="0"/>
            </a:endParaRPr>
          </a:p>
        </p:txBody>
      </p:sp>
      <p:pic>
        <p:nvPicPr>
          <p:cNvPr id="3076" name="Picture 4" descr="C:\Users\Марина Анатольевна\Desktop\Лагерь_2017\Эмблема_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74153"/>
            <a:ext cx="3059832" cy="2399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Заголовок 3"/>
          <p:cNvSpPr txBox="1">
            <a:spLocks/>
          </p:cNvSpPr>
          <p:nvPr/>
        </p:nvSpPr>
        <p:spPr>
          <a:xfrm>
            <a:off x="6084168" y="3861048"/>
            <a:ext cx="2736304" cy="1331371"/>
          </a:xfrm>
          <a:prstGeom prst="rect">
            <a:avLst/>
          </a:prstGeom>
          <a:gradFill flip="none" rotWithShape="1">
            <a:gsLst>
              <a:gs pos="40000">
                <a:srgbClr val="92D050">
                  <a:tint val="66000"/>
                  <a:satMod val="160000"/>
                </a:srgbClr>
              </a:gs>
              <a:gs pos="79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16200000" scaled="1"/>
            <a:tileRect/>
          </a:gradFill>
          <a:scene3d>
            <a:camera prst="orthographicFront"/>
            <a:lightRig rig="threePt" dir="t"/>
          </a:scene3d>
          <a:sp3d prstMaterial="flat"/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dirty="0" smtClean="0">
                <a:solidFill>
                  <a:srgbClr val="002060"/>
                </a:solidFill>
                <a:latin typeface="Candara" panose="020E0502030303020204" pitchFamily="34" charset="0"/>
              </a:rPr>
              <a:t>Игры на знакомство</a:t>
            </a:r>
            <a:endParaRPr lang="ru-RU" sz="3600" b="1" dirty="0">
              <a:solidFill>
                <a:srgbClr val="002060"/>
              </a:solidFill>
              <a:latin typeface="Candara" panose="020E0502030303020204" pitchFamily="34" charset="0"/>
            </a:endParaRPr>
          </a:p>
        </p:txBody>
      </p:sp>
      <p:sp>
        <p:nvSpPr>
          <p:cNvPr id="11" name="Заголовок 3"/>
          <p:cNvSpPr txBox="1">
            <a:spLocks/>
          </p:cNvSpPr>
          <p:nvPr/>
        </p:nvSpPr>
        <p:spPr>
          <a:xfrm>
            <a:off x="278397" y="5013176"/>
            <a:ext cx="4176464" cy="1331371"/>
          </a:xfrm>
          <a:prstGeom prst="rect">
            <a:avLst/>
          </a:prstGeom>
          <a:gradFill flip="none" rotWithShape="1">
            <a:gsLst>
              <a:gs pos="40000">
                <a:srgbClr val="92D050">
                  <a:tint val="66000"/>
                  <a:satMod val="160000"/>
                </a:srgbClr>
              </a:gs>
              <a:gs pos="79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16200000" scaled="1"/>
            <a:tileRect/>
          </a:gradFill>
          <a:scene3d>
            <a:camera prst="orthographicFront"/>
            <a:lightRig rig="threePt" dir="t"/>
          </a:scene3d>
          <a:sp3d prstMaterial="flat"/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dirty="0" smtClean="0">
                <a:solidFill>
                  <a:srgbClr val="002060"/>
                </a:solidFill>
                <a:latin typeface="Candara" panose="020E0502030303020204" pitchFamily="34" charset="0"/>
              </a:rPr>
              <a:t>Театрализованное представление</a:t>
            </a:r>
            <a:endParaRPr lang="ru-RU" sz="3600" b="1" dirty="0">
              <a:solidFill>
                <a:srgbClr val="002060"/>
              </a:solidFill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9779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01" y="0"/>
            <a:ext cx="9225457" cy="6669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3"/>
          <p:cNvSpPr txBox="1">
            <a:spLocks/>
          </p:cNvSpPr>
          <p:nvPr/>
        </p:nvSpPr>
        <p:spPr>
          <a:xfrm>
            <a:off x="2627784" y="291320"/>
            <a:ext cx="6336704" cy="1337479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b="1" dirty="0" err="1" smtClean="0">
                <a:solidFill>
                  <a:srgbClr val="FFFF00"/>
                </a:solidFill>
                <a:effectLst>
                  <a:glow rad="596900">
                    <a:srgbClr val="002060">
                      <a:alpha val="60000"/>
                    </a:srgbClr>
                  </a:glow>
                </a:effectLst>
                <a:latin typeface="Candara" panose="020E0502030303020204" pitchFamily="34" charset="0"/>
              </a:rPr>
              <a:t>Творцовая</a:t>
            </a:r>
            <a:r>
              <a:rPr lang="ru-RU" b="1" dirty="0" smtClean="0">
                <a:solidFill>
                  <a:srgbClr val="FFFF00"/>
                </a:solidFill>
                <a:effectLst>
                  <a:glow rad="596900">
                    <a:srgbClr val="002060">
                      <a:alpha val="60000"/>
                    </a:srgbClr>
                  </a:glow>
                </a:effectLst>
                <a:latin typeface="Candara" panose="020E0502030303020204" pitchFamily="34" charset="0"/>
              </a:rPr>
              <a:t> площадь</a:t>
            </a:r>
            <a:endParaRPr lang="ru-RU" b="1" dirty="0">
              <a:solidFill>
                <a:srgbClr val="FFFF00"/>
              </a:solidFill>
              <a:effectLst>
                <a:glow rad="596900">
                  <a:srgbClr val="002060">
                    <a:alpha val="60000"/>
                  </a:srgbClr>
                </a:glow>
              </a:effectLst>
              <a:latin typeface="Candara" panose="020E0502030303020204" pitchFamily="34" charset="0"/>
            </a:endParaRPr>
          </a:p>
        </p:txBody>
      </p:sp>
      <p:sp>
        <p:nvSpPr>
          <p:cNvPr id="5" name="Заголовок 3"/>
          <p:cNvSpPr txBox="1">
            <a:spLocks/>
          </p:cNvSpPr>
          <p:nvPr/>
        </p:nvSpPr>
        <p:spPr>
          <a:xfrm>
            <a:off x="2234263" y="2276872"/>
            <a:ext cx="4752528" cy="229056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prstMaterial="flat"/>
        </p:spPr>
        <p:txBody>
          <a:bodyPr vert="horz" lIns="91440" tIns="45720" rIns="91440" bIns="45720" rtlCol="0" anchor="ctr">
            <a:prstTxWarp prst="textArchUp">
              <a:avLst/>
            </a:prstTxWarp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9600" b="1" dirty="0" smtClean="0">
                <a:solidFill>
                  <a:srgbClr val="002060"/>
                </a:solidFill>
                <a:effectLst>
                  <a:glow rad="228600">
                    <a:srgbClr val="FFFF00">
                      <a:alpha val="40000"/>
                    </a:srgbClr>
                  </a:glow>
                </a:effectLst>
                <a:latin typeface="Candara" panose="020E0502030303020204" pitchFamily="34" charset="0"/>
              </a:rPr>
              <a:t>Знакомьтесь – это мы!</a:t>
            </a:r>
            <a:endParaRPr lang="ru-RU" sz="9600" b="1" dirty="0">
              <a:solidFill>
                <a:srgbClr val="002060"/>
              </a:solidFill>
              <a:effectLst>
                <a:glow rad="228600">
                  <a:srgbClr val="FFFF00">
                    <a:alpha val="40000"/>
                  </a:srgbClr>
                </a:glow>
              </a:effectLst>
              <a:latin typeface="Candara" panose="020E0502030303020204" pitchFamily="34" charset="0"/>
            </a:endParaRPr>
          </a:p>
        </p:txBody>
      </p:sp>
      <p:pic>
        <p:nvPicPr>
          <p:cNvPr id="6" name="Picture 4" descr="C:\Users\Марина Анатольевна\Desktop\Лагерь_2017\Эмблема_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74153"/>
            <a:ext cx="3059832" cy="2399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3659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</TotalTime>
  <Words>276</Words>
  <Application>Microsoft Office PowerPoint</Application>
  <PresentationFormat>Экран (4:3)</PresentationFormat>
  <Paragraphs>40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Оздоровительно-образовательная программа  детского оздоровительного лагеря с дневным пребыванием детей  «ГОРОД МОЕЙ МЕЧТЫ» Муниципального бюджетного образовательного учреждения дополнительного образования  «Центр развития творчества детей и юношества имени Анатолия Ивановича Андрианова» города Новочебоксарска Чувашской Республики</vt:lpstr>
      <vt:lpstr>Презентация PowerPoint</vt:lpstr>
      <vt:lpstr>ЦЕЛЬ ПРОГРАММЫ</vt:lpstr>
      <vt:lpstr>ЗАДАЧИ ПРОГРАММЫ</vt:lpstr>
      <vt:lpstr>СРОКИ РЕАЛИЗАЦИИ ПРОГРАММЫ</vt:lpstr>
      <vt:lpstr>ПЛОЩАДКА ПРОГРАММЫ</vt:lpstr>
      <vt:lpstr>ОРГАНИЗАЦИОННЫЕ ФОРМЫ</vt:lpstr>
      <vt:lpstr>улица Дружбы</vt:lpstr>
      <vt:lpstr>Презентация PowerPoint</vt:lpstr>
      <vt:lpstr>Игровой бульвар</vt:lpstr>
      <vt:lpstr>Зеленый сквер</vt:lpstr>
      <vt:lpstr>Планируемые результаты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Оздоровительно образовательная программа  детского оздоровительного лагеря с дневным пребыванием детей  «ГОРОД МОЕЙ МЕЧТЫ» Муниципального бюджетного образовательного учреждения  дополнительного образования  «Центр развития творчества детей и юношества имени Анатолия Ивановича Андрианова» города Новочебоксарска Чувашской Республики</dc:title>
  <dc:creator>Марина Анатольевна</dc:creator>
  <cp:lastModifiedBy>Марина Анатольевна</cp:lastModifiedBy>
  <cp:revision>19</cp:revision>
  <dcterms:created xsi:type="dcterms:W3CDTF">2017-04-24T20:33:45Z</dcterms:created>
  <dcterms:modified xsi:type="dcterms:W3CDTF">2017-04-26T12:16:29Z</dcterms:modified>
</cp:coreProperties>
</file>