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75" r:id="rId4"/>
    <p:sldId id="276" r:id="rId5"/>
    <p:sldId id="261" r:id="rId6"/>
    <p:sldId id="270" r:id="rId7"/>
    <p:sldId id="271" r:id="rId8"/>
    <p:sldId id="279" r:id="rId9"/>
    <p:sldId id="273" r:id="rId10"/>
    <p:sldId id="260" r:id="rId11"/>
    <p:sldId id="264" r:id="rId12"/>
    <p:sldId id="272" r:id="rId13"/>
    <p:sldId id="274" r:id="rId14"/>
    <p:sldId id="277" r:id="rId15"/>
    <p:sldId id="278" r:id="rId16"/>
    <p:sldId id="257" r:id="rId17"/>
    <p:sldId id="258" r:id="rId18"/>
    <p:sldId id="259" r:id="rId19"/>
    <p:sldId id="268" r:id="rId20"/>
    <p:sldId id="266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7D1590A-E85F-4859-8049-76E6BD7AF69C}">
          <p14:sldIdLst>
            <p14:sldId id="263"/>
            <p14:sldId id="262"/>
            <p14:sldId id="275"/>
            <p14:sldId id="276"/>
            <p14:sldId id="261"/>
            <p14:sldId id="270"/>
            <p14:sldId id="271"/>
            <p14:sldId id="279"/>
            <p14:sldId id="273"/>
            <p14:sldId id="260"/>
            <p14:sldId id="264"/>
            <p14:sldId id="272"/>
            <p14:sldId id="274"/>
            <p14:sldId id="277"/>
            <p14:sldId id="278"/>
            <p14:sldId id="257"/>
            <p14:sldId id="258"/>
            <p14:sldId id="259"/>
            <p14:sldId id="268"/>
            <p14:sldId id="266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415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049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801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12CDB-1E8B-4D69-BB84-E5D6335BA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248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439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460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57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65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466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52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477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71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AE72F-7999-410C-9C37-3008DC9D2A3F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9517B-BD7E-466C-A267-C9C474984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856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9"/>
            <a:ext cx="92062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5270" y="1052736"/>
            <a:ext cx="852721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знает так много – </a:t>
            </a:r>
          </a:p>
          <a:p>
            <a:pPr algn="ctr"/>
            <a:r>
              <a:rPr lang="ru-RU" sz="6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все мы вместе!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676" y="4348589"/>
            <a:ext cx="196215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E:\УГ  Мальневой С.Л\картинки дети\9j5vnut-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37113"/>
            <a:ext cx="3384376" cy="21158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410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F:\шаблоны\шаблоны презентаций школа\школа\0002-003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55" name="Группа 15"/>
          <p:cNvGrpSpPr>
            <a:grpSpLocks/>
          </p:cNvGrpSpPr>
          <p:nvPr/>
        </p:nvGrpSpPr>
        <p:grpSpPr bwMode="auto">
          <a:xfrm>
            <a:off x="762000" y="2716213"/>
            <a:ext cx="7543800" cy="393700"/>
            <a:chOff x="912556" y="2781300"/>
            <a:chExt cx="4307144" cy="237203"/>
          </a:xfrm>
        </p:grpSpPr>
        <p:cxnSp>
          <p:nvCxnSpPr>
            <p:cNvPr id="5" name="Прямая соединительная линия 4"/>
            <p:cNvCxnSpPr>
              <a:endCxn id="6" idx="6"/>
            </p:cNvCxnSpPr>
            <p:nvPr/>
          </p:nvCxnSpPr>
          <p:spPr>
            <a:xfrm>
              <a:off x="990505" y="2896076"/>
              <a:ext cx="4229195" cy="7652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" name="Овал 5"/>
            <p:cNvSpPr/>
            <p:nvPr/>
          </p:nvSpPr>
          <p:spPr>
            <a:xfrm>
              <a:off x="4953223" y="2789908"/>
              <a:ext cx="266477" cy="228595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4114816" y="2781300"/>
              <a:ext cx="266477" cy="228595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3352546" y="2781300"/>
              <a:ext cx="267384" cy="228595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515046" y="2781300"/>
              <a:ext cx="266477" cy="228595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1693860" y="2781300"/>
              <a:ext cx="266477" cy="228595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912556" y="2781300"/>
              <a:ext cx="266477" cy="228595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3556" name="TextBox 16"/>
          <p:cNvSpPr txBox="1">
            <a:spLocks noChangeArrowheads="1"/>
          </p:cNvSpPr>
          <p:nvPr/>
        </p:nvSpPr>
        <p:spPr bwMode="auto">
          <a:xfrm>
            <a:off x="769938" y="4495800"/>
            <a:ext cx="8001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b="1" dirty="0">
                <a:solidFill>
                  <a:srgbClr val="002060"/>
                </a:solidFill>
              </a:rPr>
              <a:t>120 : 5 = 24 (см) – расстояние между </a:t>
            </a:r>
            <a:r>
              <a:rPr lang="ru-RU" altLang="ru-RU" b="1" dirty="0" smtClean="0">
                <a:solidFill>
                  <a:srgbClr val="002060"/>
                </a:solidFill>
              </a:rPr>
              <a:t>гирляндами.              </a:t>
            </a:r>
          </a:p>
          <a:p>
            <a:pPr algn="ctr"/>
            <a:r>
              <a:rPr lang="ru-RU" altLang="ru-RU" b="1" dirty="0" smtClean="0">
                <a:solidFill>
                  <a:srgbClr val="002060"/>
                </a:solidFill>
              </a:rPr>
              <a:t> Ответ: 24 см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sp>
        <p:nvSpPr>
          <p:cNvPr id="18" name="Дуга 17"/>
          <p:cNvSpPr/>
          <p:nvPr/>
        </p:nvSpPr>
        <p:spPr>
          <a:xfrm>
            <a:off x="898525" y="2381250"/>
            <a:ext cx="1465263" cy="658813"/>
          </a:xfrm>
          <a:prstGeom prst="arc">
            <a:avLst>
              <a:gd name="adj1" fmla="val 10459782"/>
              <a:gd name="adj2" fmla="val 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Дуга 18"/>
          <p:cNvSpPr/>
          <p:nvPr/>
        </p:nvSpPr>
        <p:spPr>
          <a:xfrm flipV="1">
            <a:off x="666750" y="3116263"/>
            <a:ext cx="7639050" cy="290512"/>
          </a:xfrm>
          <a:prstGeom prst="arc">
            <a:avLst>
              <a:gd name="adj1" fmla="val 10772160"/>
              <a:gd name="adj2" fmla="val 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559" name="TextBox 19"/>
          <p:cNvSpPr txBox="1">
            <a:spLocks noChangeArrowheads="1"/>
          </p:cNvSpPr>
          <p:nvPr/>
        </p:nvSpPr>
        <p:spPr bwMode="auto">
          <a:xfrm>
            <a:off x="3883025" y="3505200"/>
            <a:ext cx="1438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 dirty="0">
                <a:solidFill>
                  <a:srgbClr val="002060"/>
                </a:solidFill>
              </a:rPr>
              <a:t>120 см</a:t>
            </a:r>
          </a:p>
        </p:txBody>
      </p:sp>
    </p:spTree>
    <p:extLst>
      <p:ext uri="{BB962C8B-B14F-4D97-AF65-F5344CB8AC3E}">
        <p14:creationId xmlns:p14="http://schemas.microsoft.com/office/powerpoint/2010/main" val="80144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" y="0"/>
            <a:ext cx="92062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700808"/>
            <a:ext cx="7793037" cy="146208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B0082"/>
                </a:solidFill>
                <a:latin typeface="Arial"/>
              </a:rPr>
              <a:t/>
            </a:r>
            <a:br>
              <a:rPr lang="ru-RU" b="1" i="1" dirty="0" smtClean="0">
                <a:solidFill>
                  <a:srgbClr val="4B0082"/>
                </a:solidFill>
                <a:latin typeface="Arial"/>
              </a:rPr>
            </a:br>
            <a:r>
              <a:rPr lang="ru-RU" sz="73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учебником</a:t>
            </a:r>
            <a:br>
              <a:rPr lang="ru-RU" sz="73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3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стр.130, №512</a:t>
            </a:r>
            <a:r>
              <a:rPr lang="ru-RU" sz="73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2661076" cy="336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E:\УГ  Мальневой С.Л\картинки дети\unnamed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13" y="404664"/>
            <a:ext cx="1190625" cy="1190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875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63" y="0"/>
            <a:ext cx="9313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B0082"/>
                </a:solidFill>
                <a:latin typeface="Arial"/>
              </a:rPr>
              <a:t/>
            </a:r>
            <a:br>
              <a:rPr lang="ru-RU" b="1" i="1" dirty="0" smtClean="0">
                <a:solidFill>
                  <a:srgbClr val="4B0082"/>
                </a:solidFill>
                <a:latin typeface="Arial"/>
              </a:rPr>
            </a:br>
            <a: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уравнений</a:t>
            </a:r>
            <a:endParaRPr lang="ru-RU" sz="9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E:\УГ  Мальневой С.Л\картинки дети\unname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7" y="476672"/>
            <a:ext cx="1046609" cy="974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994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B0082"/>
                </a:solidFill>
                <a:latin typeface="Arial"/>
              </a:rPr>
              <a:t/>
            </a:r>
            <a:br>
              <a:rPr lang="ru-RU" b="1" i="1" dirty="0" smtClean="0">
                <a:solidFill>
                  <a:srgbClr val="4B0082"/>
                </a:solidFill>
                <a:latin typeface="Arial"/>
              </a:rPr>
            </a:br>
            <a: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77" y="72375"/>
            <a:ext cx="9131393" cy="680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363272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32     2)713      3)45      4)23 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решены 4 уравнения – «5»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Верно решены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уравнения –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решены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уравнения –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«3»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решены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уравнение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«2»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E:\УГ  Мальневой С.Л\картинки дети\unname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38" y="476672"/>
            <a:ext cx="1125993" cy="1080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965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233" y="0"/>
            <a:ext cx="92059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B0082"/>
                </a:solidFill>
                <a:latin typeface="Arial"/>
              </a:rPr>
              <a:t/>
            </a:r>
            <a:br>
              <a:rPr lang="ru-RU" b="1" i="1" dirty="0" smtClean="0">
                <a:solidFill>
                  <a:srgbClr val="4B0082"/>
                </a:solidFill>
                <a:latin typeface="Arial"/>
              </a:rPr>
            </a:br>
            <a: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260648"/>
            <a:ext cx="7772400" cy="1500187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 проект</a:t>
            </a:r>
            <a:endParaRPr lang="ru-RU" sz="8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komplektmarket.ru/images/offers/a7f/a7fd74f9a9c1af571fa2a569260756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50" y="1556791"/>
            <a:ext cx="2380238" cy="238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abcochin.com/images/bu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454" y="2024984"/>
            <a:ext cx="2736304" cy="144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446638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пункта А одновременно выехали автобус и легковой автомобиль. Какое расстояние будет между ними через 4 часа, если скорость автомобиля 80 км/ч, а скорость автобуса 60 км/ч?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654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913" y="0"/>
            <a:ext cx="92059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160" y="4149080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B0082"/>
                </a:solidFill>
                <a:latin typeface="Arial"/>
              </a:rPr>
              <a:t/>
            </a:r>
            <a:br>
              <a:rPr lang="ru-RU" b="1" i="1" dirty="0" smtClean="0">
                <a:solidFill>
                  <a:srgbClr val="4B0082"/>
                </a:solidFill>
                <a:latin typeface="Arial"/>
              </a:rPr>
            </a:br>
            <a: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0803" y="1690449"/>
            <a:ext cx="7772400" cy="1500187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(60+80) ·4 = 560 км</a:t>
            </a:r>
          </a:p>
        </p:txBody>
      </p:sp>
      <p:pic>
        <p:nvPicPr>
          <p:cNvPr id="1026" name="Picture 2" descr="https://komplektmarket.ru/images/offers/a7f/a7fd74f9a9c1af571fa2a569260756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439" y="431478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abcochin.com/images/bu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38321"/>
            <a:ext cx="2183444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pdb/33827/ac2f4913-d0f9-4bbd-bd24-8e24b24e3c4d/s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84" y="3284984"/>
            <a:ext cx="1512168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tatic.ozone.ru/multimedia/audio_cd_covers/10140221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65386"/>
            <a:ext cx="1992939" cy="111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Текст 2"/>
          <p:cNvSpPr txBox="1">
            <a:spLocks/>
          </p:cNvSpPr>
          <p:nvPr/>
        </p:nvSpPr>
        <p:spPr>
          <a:xfrm>
            <a:off x="443203" y="4379771"/>
            <a:ext cx="7772400" cy="15001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(80 - 60) ·4 = 80 км</a:t>
            </a:r>
          </a:p>
        </p:txBody>
      </p:sp>
    </p:spTree>
    <p:extLst>
      <p:ext uri="{BB962C8B-B14F-4D97-AF65-F5344CB8AC3E}">
        <p14:creationId xmlns:p14="http://schemas.microsoft.com/office/powerpoint/2010/main" val="370392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шаблоны\шаблоны презентаций школа\школа\0002-003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875" y="214313"/>
            <a:ext cx="4857750" cy="5715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600" smtClean="0"/>
              <a:t>Математическое лото</a:t>
            </a:r>
          </a:p>
        </p:txBody>
      </p:sp>
      <p:graphicFrame>
        <p:nvGraphicFramePr>
          <p:cNvPr id="3114" name="Group 42"/>
          <p:cNvGraphicFramePr>
            <a:graphicFrameLocks noGrp="1"/>
          </p:cNvGraphicFramePr>
          <p:nvPr>
            <p:ph idx="1"/>
          </p:nvPr>
        </p:nvGraphicFramePr>
        <p:xfrm>
          <a:off x="1182688" y="2089150"/>
          <a:ext cx="7772400" cy="4116388"/>
        </p:xfrm>
        <a:graphic>
          <a:graphicData uri="http://schemas.openxmlformats.org/drawingml/2006/table">
            <a:tbl>
              <a:tblPr/>
              <a:tblGrid>
                <a:gridCol w="1943100"/>
                <a:gridCol w="1943100"/>
                <a:gridCol w="1943100"/>
                <a:gridCol w="1943100"/>
              </a:tblGrid>
              <a:tr h="10302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127ккал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З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510ккал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Б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123ккал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40ккал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Н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877ккал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П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229ккал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877ккал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Ж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221ккал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Р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33ккал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К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1100ккал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О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90ккал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Ь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В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150ккал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Ь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140ккал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Ч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250ккал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Е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770ккал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</a:rPr>
                        <a:t>Ю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3" name="AutoShape 51"/>
          <p:cNvSpPr>
            <a:spLocks noChangeArrowheads="1"/>
          </p:cNvSpPr>
          <p:nvPr/>
        </p:nvSpPr>
        <p:spPr bwMode="auto">
          <a:xfrm>
            <a:off x="3372734" y="2129669"/>
            <a:ext cx="1357313" cy="1000125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" name="AutoShape 51"/>
          <p:cNvSpPr>
            <a:spLocks noChangeArrowheads="1"/>
          </p:cNvSpPr>
          <p:nvPr/>
        </p:nvSpPr>
        <p:spPr bwMode="auto">
          <a:xfrm>
            <a:off x="7266132" y="2045994"/>
            <a:ext cx="1357313" cy="1000125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14313" y="2286000"/>
            <a:ext cx="857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FF0000"/>
                </a:solidFill>
              </a:rPr>
              <a:t>:10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42875" y="2928938"/>
            <a:ext cx="936625" cy="1587"/>
          </a:xfrm>
          <a:prstGeom prst="straightConnector1">
            <a:avLst/>
          </a:prstGeom>
          <a:ln w="34925" cmpd="dbl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4313" y="3214688"/>
            <a:ext cx="857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FF0000"/>
                </a:solidFill>
              </a:rPr>
              <a:t>а:а</a:t>
            </a:r>
          </a:p>
        </p:txBody>
      </p:sp>
      <p:sp>
        <p:nvSpPr>
          <p:cNvPr id="20" name="AutoShape 51"/>
          <p:cNvSpPr>
            <a:spLocks noChangeArrowheads="1"/>
          </p:cNvSpPr>
          <p:nvPr/>
        </p:nvSpPr>
        <p:spPr bwMode="auto">
          <a:xfrm>
            <a:off x="1476375" y="3141663"/>
            <a:ext cx="1357313" cy="1000125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" name="AutoShape 51"/>
          <p:cNvSpPr>
            <a:spLocks noChangeArrowheads="1"/>
          </p:cNvSpPr>
          <p:nvPr/>
        </p:nvSpPr>
        <p:spPr bwMode="auto">
          <a:xfrm>
            <a:off x="5364163" y="3141663"/>
            <a:ext cx="1357312" cy="1000125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313" y="4286250"/>
            <a:ext cx="857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FF0000"/>
                </a:solidFill>
              </a:rPr>
              <a:t>:3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214313" y="3857625"/>
            <a:ext cx="936625" cy="1588"/>
          </a:xfrm>
          <a:prstGeom prst="straightConnector1">
            <a:avLst/>
          </a:prstGeom>
          <a:ln w="34925" cmpd="dbl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42875" y="5000625"/>
            <a:ext cx="936625" cy="1588"/>
          </a:xfrm>
          <a:prstGeom prst="straightConnector1">
            <a:avLst/>
          </a:prstGeom>
          <a:ln w="34925" cmpd="dbl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utoShape 51"/>
          <p:cNvSpPr>
            <a:spLocks noChangeArrowheads="1"/>
          </p:cNvSpPr>
          <p:nvPr/>
        </p:nvSpPr>
        <p:spPr bwMode="auto">
          <a:xfrm>
            <a:off x="1476375" y="4149725"/>
            <a:ext cx="1357313" cy="1000125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6" name="AutoShape 51"/>
          <p:cNvSpPr>
            <a:spLocks noChangeArrowheads="1"/>
          </p:cNvSpPr>
          <p:nvPr/>
        </p:nvSpPr>
        <p:spPr bwMode="auto">
          <a:xfrm>
            <a:off x="5364163" y="4149725"/>
            <a:ext cx="1357312" cy="1000125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14313" y="5357813"/>
            <a:ext cx="857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FF0000"/>
                </a:solidFill>
              </a:rPr>
              <a:t>:7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142875" y="6000750"/>
            <a:ext cx="936625" cy="1588"/>
          </a:xfrm>
          <a:prstGeom prst="straightConnector1">
            <a:avLst/>
          </a:prstGeom>
          <a:ln w="34925" cmpd="dbl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utoShape 51"/>
          <p:cNvSpPr>
            <a:spLocks noChangeArrowheads="1"/>
          </p:cNvSpPr>
          <p:nvPr/>
        </p:nvSpPr>
        <p:spPr bwMode="auto">
          <a:xfrm>
            <a:off x="3492500" y="5157788"/>
            <a:ext cx="1357313" cy="1000125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0" name="AutoShape 51"/>
          <p:cNvSpPr>
            <a:spLocks noChangeArrowheads="1"/>
          </p:cNvSpPr>
          <p:nvPr/>
        </p:nvSpPr>
        <p:spPr bwMode="auto">
          <a:xfrm>
            <a:off x="7235825" y="5157788"/>
            <a:ext cx="1357313" cy="1000125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1" name="WordArt 13"/>
          <p:cNvSpPr>
            <a:spLocks noChangeArrowheads="1" noChangeShapeType="1" noTextEdit="1"/>
          </p:cNvSpPr>
          <p:nvPr/>
        </p:nvSpPr>
        <p:spPr bwMode="auto">
          <a:xfrm>
            <a:off x="1000125" y="857250"/>
            <a:ext cx="428625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127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500166" y="857232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</a:t>
            </a:r>
          </a:p>
        </p:txBody>
      </p:sp>
      <p:sp>
        <p:nvSpPr>
          <p:cNvPr id="41" name="WordArt 13"/>
          <p:cNvSpPr>
            <a:spLocks noChangeArrowheads="1" noChangeShapeType="1" noTextEdit="1"/>
          </p:cNvSpPr>
          <p:nvPr/>
        </p:nvSpPr>
        <p:spPr bwMode="auto">
          <a:xfrm>
            <a:off x="1785938" y="857250"/>
            <a:ext cx="500062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123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357422" y="785794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</a:t>
            </a:r>
          </a:p>
        </p:txBody>
      </p:sp>
      <p:sp>
        <p:nvSpPr>
          <p:cNvPr id="43" name="WordArt 13"/>
          <p:cNvSpPr>
            <a:spLocks noChangeArrowheads="1" noChangeShapeType="1" noTextEdit="1"/>
          </p:cNvSpPr>
          <p:nvPr/>
        </p:nvSpPr>
        <p:spPr bwMode="auto">
          <a:xfrm>
            <a:off x="2571750" y="857250"/>
            <a:ext cx="571500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229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214678" y="857232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</a:t>
            </a:r>
          </a:p>
        </p:txBody>
      </p:sp>
      <p:sp>
        <p:nvSpPr>
          <p:cNvPr id="45" name="WordArt 13"/>
          <p:cNvSpPr>
            <a:spLocks noChangeArrowheads="1" noChangeShapeType="1" noTextEdit="1"/>
          </p:cNvSpPr>
          <p:nvPr/>
        </p:nvSpPr>
        <p:spPr bwMode="auto">
          <a:xfrm>
            <a:off x="3500438" y="857250"/>
            <a:ext cx="500062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221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071934" y="857232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</a:t>
            </a:r>
          </a:p>
        </p:txBody>
      </p:sp>
      <p:sp>
        <p:nvSpPr>
          <p:cNvPr id="47" name="WordArt 13"/>
          <p:cNvSpPr>
            <a:spLocks noChangeArrowheads="1" noChangeShapeType="1" noTextEdit="1"/>
          </p:cNvSpPr>
          <p:nvPr/>
        </p:nvSpPr>
        <p:spPr bwMode="auto">
          <a:xfrm>
            <a:off x="4357688" y="857250"/>
            <a:ext cx="571500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1100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000628" y="857232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</a:t>
            </a:r>
          </a:p>
        </p:txBody>
      </p:sp>
      <p:sp>
        <p:nvSpPr>
          <p:cNvPr id="49" name="WordArt 13"/>
          <p:cNvSpPr>
            <a:spLocks noChangeArrowheads="1" noChangeShapeType="1" noTextEdit="1"/>
          </p:cNvSpPr>
          <p:nvPr/>
        </p:nvSpPr>
        <p:spPr bwMode="auto">
          <a:xfrm>
            <a:off x="5357813" y="857250"/>
            <a:ext cx="571500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200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000760" y="857232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</a:t>
            </a:r>
          </a:p>
        </p:txBody>
      </p:sp>
      <p:sp>
        <p:nvSpPr>
          <p:cNvPr id="51" name="WordArt 13"/>
          <p:cNvSpPr>
            <a:spLocks noChangeArrowheads="1" noChangeShapeType="1" noTextEdit="1"/>
          </p:cNvSpPr>
          <p:nvPr/>
        </p:nvSpPr>
        <p:spPr bwMode="auto">
          <a:xfrm>
            <a:off x="6286500" y="928688"/>
            <a:ext cx="571500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150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858016" y="928670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</a:t>
            </a:r>
          </a:p>
        </p:txBody>
      </p:sp>
      <p:sp>
        <p:nvSpPr>
          <p:cNvPr id="53" name="WordArt 13"/>
          <p:cNvSpPr>
            <a:spLocks noChangeArrowheads="1" noChangeShapeType="1" noTextEdit="1"/>
          </p:cNvSpPr>
          <p:nvPr/>
        </p:nvSpPr>
        <p:spPr bwMode="auto">
          <a:xfrm>
            <a:off x="7215188" y="928688"/>
            <a:ext cx="500062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250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786710" y="1000108"/>
            <a:ext cx="35719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8143875" y="928688"/>
            <a:ext cx="1000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FF0000"/>
                </a:solidFill>
              </a:rPr>
              <a:t>2400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6974" y="1477057"/>
            <a:ext cx="8352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b="1" dirty="0"/>
              <a:t>Суточная норма ученика </a:t>
            </a:r>
            <a:r>
              <a:rPr lang="ru-RU" altLang="ru-RU" b="1" dirty="0" smtClean="0"/>
              <a:t>9-12 </a:t>
            </a:r>
            <a:r>
              <a:rPr lang="ru-RU" altLang="ru-RU" b="1" dirty="0"/>
              <a:t>лет в килокалориях</a:t>
            </a:r>
          </a:p>
        </p:txBody>
      </p:sp>
    </p:spTree>
    <p:extLst>
      <p:ext uri="{BB962C8B-B14F-4D97-AF65-F5344CB8AC3E}">
        <p14:creationId xmlns:p14="http://schemas.microsoft.com/office/powerpoint/2010/main" val="3767000399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" grpId="0" animBg="1"/>
      <p:bldP spid="15" grpId="0" animBg="1"/>
      <p:bldP spid="16" grpId="0"/>
      <p:bldP spid="19" grpId="0"/>
      <p:bldP spid="20" grpId="0" animBg="1"/>
      <p:bldP spid="21" grpId="0" animBg="1"/>
      <p:bldP spid="22" grpId="0"/>
      <p:bldP spid="25" grpId="0" animBg="1"/>
      <p:bldP spid="26" grpId="0" animBg="1"/>
      <p:bldP spid="27" grpId="0"/>
      <p:bldP spid="29" grpId="0" animBg="1"/>
      <p:bldP spid="30" grpId="0" animBg="1"/>
      <p:bldP spid="31" grpId="0" animBg="1"/>
      <p:bldP spid="41" grpId="0" animBg="1"/>
      <p:bldP spid="43" grpId="0" animBg="1"/>
      <p:bldP spid="45" grpId="0" animBg="1"/>
      <p:bldP spid="47" grpId="0" animBg="1"/>
      <p:bldP spid="49" grpId="0" animBg="1"/>
      <p:bldP spid="51" grpId="0" animBg="1"/>
      <p:bldP spid="53" grpId="0" animBg="1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шаблоны\шаблоны презентаций школа\школа\0002-003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908720"/>
            <a:ext cx="864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</a:pPr>
            <a:r>
              <a:rPr kumimoji="0" lang="ru-RU" altLang="ru-RU" sz="8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ahoma"/>
                <a:ea typeface="+mn-ea"/>
                <a:cs typeface="+mn-cs"/>
                <a:sym typeface="Wingdings" pitchFamily="2" charset="2"/>
              </a:rPr>
              <a:t>ЗДОРОВЬЕ</a:t>
            </a:r>
          </a:p>
        </p:txBody>
      </p:sp>
      <p:pic>
        <p:nvPicPr>
          <p:cNvPr id="1028" name="Picture 4" descr="http://xn--4-etbc9b.xn--p1ai/upload/medialibrary/d75/d75705d47f30ba28ac93078c2c491ea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08920"/>
            <a:ext cx="5198923" cy="373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78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шаблоны\шаблоны презентаций школа\школа\0002-003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80" y="0"/>
            <a:ext cx="92812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548680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пятого класса в день должен получить 2400ккал. За обедом он потребляет половину килокалорий, а на полдник десятую часть. Завтрак и ужин имеет одинаковое количество килокалорий. 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02" descr="IMG3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567" y="-217572"/>
            <a:ext cx="1779989" cy="234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63444" y="3789040"/>
            <a:ext cx="4067944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1)2400:2=1200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2)2400:10=240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3)(2400-1200-240):2</a:t>
            </a:r>
            <a:r>
              <a:rPr lang="ru-RU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=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2114" y="3789040"/>
            <a:ext cx="4137814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1)2400:2=1200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2)2400:10=240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3)2400-1200-240=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90073" y="4869160"/>
            <a:ext cx="11079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960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660232" y="5445224"/>
            <a:ext cx="11079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</a:p>
        </p:txBody>
      </p:sp>
    </p:spTree>
    <p:extLst>
      <p:ext uri="{BB962C8B-B14F-4D97-AF65-F5344CB8AC3E}">
        <p14:creationId xmlns:p14="http://schemas.microsoft.com/office/powerpoint/2010/main" val="206211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шаблоны\шаблоны презентаций школа\школа\0002-003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552" y="0"/>
            <a:ext cx="92812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5596" y="586572"/>
            <a:ext cx="7772400" cy="1470025"/>
          </a:xfrm>
        </p:spPr>
        <p:txBody>
          <a:bodyPr/>
          <a:lstStyle/>
          <a:p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Самооценка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school2.mogilev.by/wp-content/uploads/2018/08/b59ac82003f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060848"/>
            <a:ext cx="2376264" cy="446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www.seekclipart.com/clipng/middle/14-142862_png-pinterest-clip-art-craft-work-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www.seekclipart.com/clipng/middle/14-142862_png-pinterest-clip-art-craft-work-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 descr="https://st.depositphotos.com/1001009/4294/v/950/depositphotos_42944521-stock-illustration-schoolgir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80687"/>
            <a:ext cx="5040560" cy="478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77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" y="0"/>
            <a:ext cx="92062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72816"/>
            <a:ext cx="8820472" cy="1462087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натуральных чисел</a:t>
            </a:r>
            <a:endParaRPr lang="ru-RU" sz="7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78344"/>
            <a:ext cx="2520280" cy="281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93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шаблоны\шаблоны презентаций школа\школа\0002-003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812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67" y="2060848"/>
            <a:ext cx="7467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8200" y="1196752"/>
            <a:ext cx="7467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Лесенка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достижений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https://omoro.ru/wp-content/uploads/2018/05/veselii-smailik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s://omoro.ru/wp-content/uploads/2018/05/veselii-smailik-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08" y="4941168"/>
            <a:ext cx="1772816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52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шаблоны\шаблоны презентаций школа\школа\0002-003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81"/>
            <a:ext cx="9144000" cy="681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71988"/>
            <a:ext cx="191452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76647"/>
            <a:ext cx="22002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484784"/>
            <a:ext cx="87849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Спасибо, дети, за урок!</a:t>
            </a:r>
          </a:p>
          <a:p>
            <a:pPr algn="ctr"/>
            <a:r>
              <a:rPr lang="ru-RU" sz="6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очень приятно работать с вами!</a:t>
            </a:r>
          </a:p>
          <a:p>
            <a:pPr algn="ctr"/>
            <a:r>
              <a:rPr lang="ru-RU" sz="6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 в учебе!</a:t>
            </a:r>
          </a:p>
        </p:txBody>
      </p:sp>
    </p:spTree>
    <p:extLst>
      <p:ext uri="{BB962C8B-B14F-4D97-AF65-F5344CB8AC3E}">
        <p14:creationId xmlns:p14="http://schemas.microsoft.com/office/powerpoint/2010/main" val="276089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2062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21297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Задачи:</a:t>
            </a:r>
            <a:b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Закрепить знания, умения и навыки по теме : «Деление натуральных чисел»:</a:t>
            </a:r>
            <a:b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вычислительные;</a:t>
            </a:r>
            <a:b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решение уравнений;</a:t>
            </a:r>
            <a:b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решение задач</a:t>
            </a:r>
            <a:b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Продолжить работу по формированию навыков самооценки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E:\УГ  Мальневой С.Л\картинки дети\unname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3661"/>
            <a:ext cx="1080120" cy="9411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378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913" y="0"/>
            <a:ext cx="92059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484784"/>
            <a:ext cx="7772400" cy="1500187"/>
          </a:xfrm>
        </p:spPr>
        <p:txBody>
          <a:bodyPr>
            <a:noAutofit/>
          </a:bodyPr>
          <a:lstStyle/>
          <a:p>
            <a:pPr algn="ctr"/>
            <a:r>
              <a:rPr lang="ru-RU" sz="1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: в = с</a:t>
            </a:r>
            <a:endParaRPr lang="ru-RU" sz="1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E:\УГ  Мальневой С.Л\картинки дети\unname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5"/>
            <a:ext cx="1187624" cy="1152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703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144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794109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Провод </a:t>
            </a:r>
            <a:r>
              <a:rPr lang="ru-RU" altLang="ru-RU" sz="4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длиной 9 м 50 см надо разрезать на куски по 50 см каждый. Сколько таких кусков получится</a:t>
            </a:r>
            <a:r>
              <a:rPr lang="ru-RU" alt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endParaRPr lang="ru-RU" sz="9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32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" y="0"/>
            <a:ext cx="92062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793037" cy="146208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B0082"/>
                </a:solidFill>
                <a:latin typeface="Arial"/>
              </a:rPr>
              <a:t/>
            </a:r>
            <a:br>
              <a:rPr lang="ru-RU" b="1" i="1" dirty="0" smtClean="0">
                <a:solidFill>
                  <a:srgbClr val="4B0082"/>
                </a:solidFill>
                <a:latin typeface="Arial"/>
              </a:rPr>
            </a:br>
            <a: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84784"/>
            <a:ext cx="878497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обеда в магазине продано 120 кг яблок, </a:t>
            </a:r>
            <a:r>
              <a:rPr lang="ru-RU" alt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 </a:t>
            </a:r>
            <a:r>
              <a:rPr lang="ru-RU" altLang="ru-RU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раза </a:t>
            </a:r>
            <a:r>
              <a:rPr lang="ru-RU" alt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меньше, чем после обеда. </a:t>
            </a:r>
            <a:r>
              <a:rPr lang="ru-RU" altLang="ru-RU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яблок продано после обеда</a:t>
            </a:r>
            <a:r>
              <a:rPr lang="ru-RU" alt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endParaRPr lang="ru-RU" sz="9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75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" y="0"/>
            <a:ext cx="92062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793037" cy="146208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B0082"/>
                </a:solidFill>
                <a:latin typeface="Arial"/>
              </a:rPr>
              <a:t/>
            </a:r>
            <a:br>
              <a:rPr lang="ru-RU" b="1" i="1" dirty="0" smtClean="0">
                <a:solidFill>
                  <a:srgbClr val="4B0082"/>
                </a:solidFill>
                <a:latin typeface="Arial"/>
              </a:rPr>
            </a:br>
            <a: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84784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детском хоре </a:t>
            </a:r>
            <a:r>
              <a:rPr lang="ru-RU" alt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 </a:t>
            </a: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девочек и </a:t>
            </a:r>
            <a:r>
              <a:rPr lang="ru-RU" alt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мальчиков. Во сколько раз меньше в хоре мальчиков, чем девочек</a:t>
            </a:r>
            <a:r>
              <a:rPr lang="ru-RU" alt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6401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" y="0"/>
            <a:ext cx="92062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793037" cy="146208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B0082"/>
                </a:solidFill>
                <a:latin typeface="Arial"/>
              </a:rPr>
              <a:t/>
            </a:r>
            <a:br>
              <a:rPr lang="ru-RU" b="1" i="1" dirty="0" smtClean="0">
                <a:solidFill>
                  <a:srgbClr val="4B0082"/>
                </a:solidFill>
                <a:latin typeface="Arial"/>
              </a:rPr>
            </a:br>
            <a: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8367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/>
                <a:ea typeface="Calibri"/>
              </a:rPr>
              <a:t>На прямой отмечено 20 точек так, что расстояние между любыми соседними точками равно 2 см. Каково расстояние между крайними точками?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50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шаблоны\шаблоны презентаций школа\школа\0002-003-.png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" y="0"/>
            <a:ext cx="92062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793037" cy="146208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B0082"/>
                </a:solidFill>
                <a:latin typeface="Arial"/>
              </a:rPr>
              <a:t/>
            </a:r>
            <a:br>
              <a:rPr lang="ru-RU" b="1" i="1" dirty="0" smtClean="0">
                <a:solidFill>
                  <a:srgbClr val="4B0082"/>
                </a:solidFill>
                <a:latin typeface="Arial"/>
              </a:rPr>
            </a:br>
            <a: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b="1" i="1" dirty="0">
                <a:solidFill>
                  <a:srgbClr val="4B00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selcdn.fedsp.com/caelum/9/3209/3e5d9e3effe36a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5004048" cy="6264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e01.alicdn.com/kf/HTB1SwcBH4WYBuNjy1zkq6xGGpXa5/Christmas-Garland-LED-Curtain-Icicle-String-Light-220V-4-5m-100Leds-Indoor-Drop-LED-Party-Garden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1783">
            <a:off x="6074762" y="533311"/>
            <a:ext cx="2550160" cy="2550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100013" y="3224823"/>
            <a:ext cx="40287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Ширина гардины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20 см.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гирлянд – 6.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каком расстоянии нужно                                 расположить гирлянды так, чтобы расстояние  между ними было одинаковое?     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28794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389</Words>
  <Application>Microsoft Office PowerPoint</Application>
  <PresentationFormat>Экран (4:3)</PresentationFormat>
  <Paragraphs>113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Деление натуральных чисел</vt:lpstr>
      <vt:lpstr> Задачи: 1. Закрепить знания, умения и навыки по теме : «Деление натуральных чисел»: - вычислительные; - решение уравнений;  - решение задач 2. Продолжить работу по формированию навыков самооценки   </vt:lpstr>
      <vt:lpstr>   </vt:lpstr>
      <vt:lpstr>Презентация PowerPoint</vt:lpstr>
      <vt:lpstr>  </vt:lpstr>
      <vt:lpstr>  </vt:lpstr>
      <vt:lpstr>  </vt:lpstr>
      <vt:lpstr>  </vt:lpstr>
      <vt:lpstr>Презентация PowerPoint</vt:lpstr>
      <vt:lpstr> Работа с учебником стр.130, №512 </vt:lpstr>
      <vt:lpstr>  </vt:lpstr>
      <vt:lpstr>  </vt:lpstr>
      <vt:lpstr>  </vt:lpstr>
      <vt:lpstr>  </vt:lpstr>
      <vt:lpstr>Математическое лото</vt:lpstr>
      <vt:lpstr>Презентация PowerPoint</vt:lpstr>
      <vt:lpstr>Презентация PowerPoint</vt:lpstr>
      <vt:lpstr>Самооценка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Математическое лото</dc:title>
  <dc:creator>Пользователь</dc:creator>
  <cp:lastModifiedBy>Пользователь</cp:lastModifiedBy>
  <cp:revision>30</cp:revision>
  <dcterms:created xsi:type="dcterms:W3CDTF">2019-12-03T12:40:41Z</dcterms:created>
  <dcterms:modified xsi:type="dcterms:W3CDTF">2019-12-14T07:49:50Z</dcterms:modified>
</cp:coreProperties>
</file>