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handoutMasterIdLst>
    <p:handoutMasterId r:id="rId21"/>
  </p:handoutMasterIdLst>
  <p:sldIdLst>
    <p:sldId id="256" r:id="rId2"/>
    <p:sldId id="259" r:id="rId3"/>
    <p:sldId id="257" r:id="rId4"/>
    <p:sldId id="258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2" r:id="rId15"/>
    <p:sldId id="273" r:id="rId16"/>
    <p:sldId id="274" r:id="rId17"/>
    <p:sldId id="277" r:id="rId18"/>
    <p:sldId id="275" r:id="rId19"/>
    <p:sldId id="276" r:id="rId20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2886" y="-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5800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4.png"/><Relationship Id="rId3" Type="http://schemas.openxmlformats.org/officeDocument/2006/relationships/oleObject" Target="../embeddings/oleObject5.bin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5" Type="http://schemas.openxmlformats.org/officeDocument/2006/relationships/image" Target="../media/image45.png"/><Relationship Id="rId10" Type="http://schemas.openxmlformats.org/officeDocument/2006/relationships/image" Target="../media/image46.png"/><Relationship Id="rId4" Type="http://schemas.openxmlformats.org/officeDocument/2006/relationships/image" Target="../media/image44.emf"/><Relationship Id="rId9" Type="http://schemas.openxmlformats.org/officeDocument/2006/relationships/image" Target="../media/image50.png"/><Relationship Id="rId14" Type="http://schemas.openxmlformats.org/officeDocument/2006/relationships/image" Target="../media/image5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openxmlformats.org/officeDocument/2006/relationships/image" Target="../media/image70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12" Type="http://schemas.openxmlformats.org/officeDocument/2006/relationships/image" Target="../media/image6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11" Type="http://schemas.openxmlformats.org/officeDocument/2006/relationships/image" Target="../media/image68.png"/><Relationship Id="rId5" Type="http://schemas.openxmlformats.org/officeDocument/2006/relationships/image" Target="../media/image62.png"/><Relationship Id="rId15" Type="http://schemas.openxmlformats.org/officeDocument/2006/relationships/image" Target="../media/image72.png"/><Relationship Id="rId10" Type="http://schemas.openxmlformats.org/officeDocument/2006/relationships/image" Target="../media/image67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Relationship Id="rId14" Type="http://schemas.openxmlformats.org/officeDocument/2006/relationships/image" Target="../media/image7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4.png"/><Relationship Id="rId7" Type="http://schemas.openxmlformats.org/officeDocument/2006/relationships/image" Target="../media/image78.png"/><Relationship Id="rId12" Type="http://schemas.openxmlformats.org/officeDocument/2006/relationships/image" Target="../media/image83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11" Type="http://schemas.openxmlformats.org/officeDocument/2006/relationships/image" Target="../media/image82.png"/><Relationship Id="rId5" Type="http://schemas.openxmlformats.org/officeDocument/2006/relationships/image" Target="../media/image76.png"/><Relationship Id="rId10" Type="http://schemas.openxmlformats.org/officeDocument/2006/relationships/image" Target="../media/image81.png"/><Relationship Id="rId4" Type="http://schemas.openxmlformats.org/officeDocument/2006/relationships/image" Target="../media/image75.png"/><Relationship Id="rId9" Type="http://schemas.openxmlformats.org/officeDocument/2006/relationships/image" Target="../media/image8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0.png"/><Relationship Id="rId4" Type="http://schemas.openxmlformats.org/officeDocument/2006/relationships/image" Target="../media/image9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0.png"/><Relationship Id="rId13" Type="http://schemas.openxmlformats.org/officeDocument/2006/relationships/image" Target="../media/image110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510.png"/><Relationship Id="rId12" Type="http://schemas.openxmlformats.org/officeDocument/2006/relationships/image" Target="../media/image10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4.png"/><Relationship Id="rId11" Type="http://schemas.openxmlformats.org/officeDocument/2006/relationships/image" Target="../media/image93.png"/><Relationship Id="rId5" Type="http://schemas.openxmlformats.org/officeDocument/2006/relationships/image" Target="../media/image18.emf"/><Relationship Id="rId10" Type="http://schemas.openxmlformats.org/officeDocument/2006/relationships/image" Target="../media/image19.png"/><Relationship Id="rId4" Type="http://schemas.openxmlformats.org/officeDocument/2006/relationships/image" Target="../media/image17.emf"/><Relationship Id="rId9" Type="http://schemas.openxmlformats.org/officeDocument/2006/relationships/image" Target="../media/image7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13" Type="http://schemas.openxmlformats.org/officeDocument/2006/relationships/image" Target="../media/image21.png"/><Relationship Id="rId3" Type="http://schemas.openxmlformats.org/officeDocument/2006/relationships/oleObject" Target="../embeddings/oleObject2.bin"/><Relationship Id="rId7" Type="http://schemas.openxmlformats.org/officeDocument/2006/relationships/image" Target="../media/image150.png"/><Relationship Id="rId12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3.png"/><Relationship Id="rId1" Type="http://schemas.openxmlformats.org/officeDocument/2006/relationships/vmlDrawing" Target="../drawings/vmlDrawing2.vml"/><Relationship Id="rId6" Type="http://schemas.openxmlformats.org/officeDocument/2006/relationships/image" Target="../media/image140.png"/><Relationship Id="rId11" Type="http://schemas.openxmlformats.org/officeDocument/2006/relationships/image" Target="../media/image190.png"/><Relationship Id="rId15" Type="http://schemas.openxmlformats.org/officeDocument/2006/relationships/image" Target="../media/image21.emf"/><Relationship Id="rId4" Type="http://schemas.openxmlformats.org/officeDocument/2006/relationships/image" Target="../media/image20.emf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png"/><Relationship Id="rId3" Type="http://schemas.openxmlformats.org/officeDocument/2006/relationships/oleObject" Target="../embeddings/oleObject3.bin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5.png"/><Relationship Id="rId11" Type="http://schemas.openxmlformats.org/officeDocument/2006/relationships/image" Target="../media/image230.png"/><Relationship Id="rId5" Type="http://schemas.openxmlformats.org/officeDocument/2006/relationships/image" Target="../media/image25.emf"/><Relationship Id="rId10" Type="http://schemas.openxmlformats.org/officeDocument/2006/relationships/image" Target="../media/image29.png"/><Relationship Id="rId4" Type="http://schemas.openxmlformats.org/officeDocument/2006/relationships/image" Target="../media/image24.emf"/><Relationship Id="rId9" Type="http://schemas.openxmlformats.org/officeDocument/2006/relationships/image" Target="../media/image28.png"/><Relationship Id="rId1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0.png"/><Relationship Id="rId3" Type="http://schemas.openxmlformats.org/officeDocument/2006/relationships/oleObject" Target="../embeddings/oleObject4.bin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4.png"/><Relationship Id="rId10" Type="http://schemas.openxmlformats.org/officeDocument/2006/relationships/image" Target="../media/image35.png"/><Relationship Id="rId4" Type="http://schemas.openxmlformats.org/officeDocument/2006/relationships/image" Target="../media/image30.emf"/><Relationship Id="rId9" Type="http://schemas.openxmlformats.org/officeDocument/2006/relationships/image" Target="../media/image39.png"/><Relationship Id="rId1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908720"/>
            <a:ext cx="7772400" cy="324036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latin typeface="Times New Roman"/>
                <a:ea typeface="Times New Roman"/>
              </a:rPr>
              <a:t>06</a:t>
            </a:r>
            <a:r>
              <a:rPr lang="ru-RU" b="1" dirty="0" smtClean="0">
                <a:latin typeface="Times New Roman"/>
                <a:ea typeface="Times New Roman"/>
              </a:rPr>
              <a:t> </a:t>
            </a:r>
            <a:r>
              <a:rPr lang="ru-RU" b="1" dirty="0" smtClean="0">
                <a:latin typeface="Times New Roman"/>
                <a:ea typeface="Times New Roman"/>
              </a:rPr>
              <a:t>дека</a:t>
            </a:r>
            <a:r>
              <a:rPr lang="ru-RU" b="1" dirty="0" smtClean="0">
                <a:latin typeface="Times New Roman"/>
                <a:ea typeface="Times New Roman"/>
              </a:rPr>
              <a:t>бря </a:t>
            </a:r>
            <a:r>
              <a:rPr lang="ru-RU" b="1" dirty="0" smtClean="0">
                <a:latin typeface="Times New Roman"/>
                <a:ea typeface="Times New Roman"/>
              </a:rPr>
              <a:t>2022г</a:t>
            </a:r>
            <a:br>
              <a:rPr lang="ru-RU" b="1" dirty="0" smtClean="0">
                <a:latin typeface="Times New Roman"/>
                <a:ea typeface="Times New Roman"/>
              </a:rPr>
            </a:br>
            <a:r>
              <a:rPr lang="ru-RU" sz="3100" dirty="0" smtClean="0">
                <a:latin typeface="Times New Roman"/>
                <a:ea typeface="Times New Roman"/>
              </a:rPr>
              <a:t>ОП02 Электротехника и электроника</a:t>
            </a:r>
            <a:r>
              <a:rPr lang="ru-RU" b="1" dirty="0" smtClean="0">
                <a:latin typeface="Times New Roman"/>
                <a:ea typeface="Times New Roman"/>
              </a:rPr>
              <a:t/>
            </a:r>
            <a:br>
              <a:rPr lang="ru-RU" b="1" dirty="0" smtClean="0">
                <a:latin typeface="Times New Roman"/>
                <a:ea typeface="Times New Roman"/>
              </a:rPr>
            </a:br>
            <a:r>
              <a:rPr lang="ru-RU" b="1" dirty="0" smtClean="0">
                <a:latin typeface="Times New Roman"/>
                <a:ea typeface="Times New Roman"/>
              </a:rPr>
              <a:t/>
            </a:r>
            <a:br>
              <a:rPr lang="ru-RU" b="1" dirty="0" smtClean="0">
                <a:latin typeface="Times New Roman"/>
                <a:ea typeface="Times New Roman"/>
              </a:rPr>
            </a:br>
            <a:r>
              <a:rPr lang="ru-RU" b="1" dirty="0" smtClean="0">
                <a:latin typeface="Times New Roman"/>
                <a:ea typeface="Times New Roman"/>
              </a:rPr>
              <a:t>ОДНОФАЗНЫЕ ЦЕПИ ПЕРЕМЕННОГО ТОКА</a:t>
            </a:r>
            <a:br>
              <a:rPr lang="ru-RU" b="1" dirty="0" smtClean="0">
                <a:latin typeface="Times New Roman"/>
                <a:ea typeface="Times New Roman"/>
              </a:rPr>
            </a:br>
            <a:r>
              <a:rPr lang="ru-RU" b="0" dirty="0" smtClean="0">
                <a:effectLst/>
                <a:latin typeface="Times New Roman"/>
                <a:ea typeface="Times New Roman"/>
              </a:rPr>
              <a:t>Практическое занятие</a:t>
            </a:r>
            <a:endParaRPr lang="ru-RU" b="0" dirty="0"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4509120"/>
            <a:ext cx="8208912" cy="1473200"/>
          </a:xfrm>
        </p:spPr>
        <p:txBody>
          <a:bodyPr/>
          <a:lstStyle/>
          <a:p>
            <a:r>
              <a:rPr lang="ru-RU" dirty="0" smtClean="0"/>
              <a:t>Преподаватель Шевченко Наталья Павловна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9159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60648"/>
            <a:ext cx="8208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solidFill>
                  <a:srgbClr val="073E8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ИНТЕРАКТИВНОЕ ЗАДАНИЕ «НАЙДИ ОШИБКУ»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215137" y="733511"/>
            <a:ext cx="4713726" cy="5799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tx2"/>
                </a:solidFill>
                <a:latin typeface="Times New Roman"/>
                <a:ea typeface="Times New Roman"/>
              </a:rPr>
              <a:t>Цепь переменного тока с R C</a:t>
            </a:r>
            <a:endParaRPr lang="ru-RU" sz="2400" b="1" dirty="0">
              <a:solidFill>
                <a:schemeClr val="tx2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4987909"/>
              </p:ext>
            </p:extLst>
          </p:nvPr>
        </p:nvGraphicFramePr>
        <p:xfrm>
          <a:off x="3440330" y="1313478"/>
          <a:ext cx="2263339" cy="16338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6" name="Visio" r:id="rId3" imgW="1231899" imgH="898563" progId="Visio.Drawing.11">
                  <p:embed/>
                </p:oleObj>
              </mc:Choice>
              <mc:Fallback>
                <p:oleObj name="Visio" r:id="rId3" imgW="1231899" imgH="898563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0330" y="1313478"/>
                        <a:ext cx="2263339" cy="163380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Рисунок 5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12776"/>
            <a:ext cx="1791272" cy="1277708"/>
          </a:xfrm>
          <a:prstGeom prst="rect">
            <a:avLst/>
          </a:prstGeom>
          <a:noFill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367504" y="2690484"/>
                <a:ext cx="2720360" cy="121969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just"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000000"/>
                        </a:solidFill>
                        <a:latin typeface="Cambria Math"/>
                        <a:ea typeface="Times New Roman"/>
                      </a:rPr>
                      <m:t>𝑈</m:t>
                    </m:r>
                    <m:r>
                      <a:rPr lang="en-US" sz="2400" i="1">
                        <a:solidFill>
                          <a:srgbClr val="000000"/>
                        </a:solidFill>
                        <a:latin typeface="Cambria Math"/>
                        <a:ea typeface="Times New Roman"/>
                      </a:rPr>
                      <m:t>=</m:t>
                    </m:r>
                    <m:rad>
                      <m:radPr>
                        <m:degHide m:val="on"/>
                        <m:ctrlPr>
                          <a:rPr lang="ru-RU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</m:ctrlPr>
                      </m:radPr>
                      <m:deg/>
                      <m:e>
                        <m:sSubSup>
                          <m:sSubSupPr>
                            <m:ctrlPr>
                              <a:rPr lang="ru-RU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sSubSupPr>
                          <m:e>
                            <m: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𝑈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𝑅</m:t>
                            </m:r>
                          </m:sub>
                          <m:sup>
                            <m: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2</m:t>
                            </m:r>
                          </m:sup>
                        </m:sSubSup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+</m:t>
                        </m:r>
                        <m:sSubSup>
                          <m:sSubSupPr>
                            <m:ctrlPr>
                              <a:rPr lang="ru-RU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sSubSupPr>
                          <m:e>
                            <m: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𝑈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𝐶</m:t>
                            </m:r>
                          </m:sub>
                          <m:sup>
                            <m: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2</m:t>
                            </m:r>
                          </m:sup>
                        </m:sSubSup>
                      </m:e>
                    </m:rad>
                  </m:oMath>
                </a14:m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  (AB)</a:t>
                </a:r>
                <a:endParaRPr lang="ru-RU" dirty="0">
                  <a:solidFill>
                    <a:srgbClr val="000000"/>
                  </a:solidFill>
                  <a:effectLst/>
                  <a:latin typeface="Times New Roman"/>
                  <a:ea typeface="Times New Roman"/>
                </a:endParaRPr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504" y="2690484"/>
                <a:ext cx="2720360" cy="1219693"/>
              </a:xfrm>
              <a:prstGeom prst="rect">
                <a:avLst/>
              </a:prstGeom>
              <a:blipFill rotWithShape="1">
                <a:blip r:embed="rId6"/>
                <a:stretch>
                  <a:fillRect r="-89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374653" y="5079368"/>
                <a:ext cx="2654958" cy="7632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just"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000000"/>
                        </a:solidFill>
                        <a:latin typeface="Cambria Math"/>
                        <a:ea typeface="Times New Roman"/>
                      </a:rPr>
                      <m:t>𝑍</m:t>
                    </m:r>
                    <m:r>
                      <a:rPr lang="en-US" sz="2400" i="1">
                        <a:solidFill>
                          <a:srgbClr val="000000"/>
                        </a:solidFill>
                        <a:latin typeface="Cambria Math"/>
                        <a:ea typeface="Times New Roman"/>
                      </a:rPr>
                      <m:t>=</m:t>
                    </m:r>
                    <m:rad>
                      <m:radPr>
                        <m:degHide m:val="on"/>
                        <m:ctrlPr>
                          <a:rPr lang="ru-RU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ru-RU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𝑅</m:t>
                            </m:r>
                          </m:e>
                          <m:sup>
                            <m: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2</m:t>
                            </m:r>
                          </m:sup>
                        </m:sSup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+</m:t>
                        </m:r>
                        <m:sSubSup>
                          <m:sSubSupPr>
                            <m:ctrlPr>
                              <a:rPr lang="ru-RU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sSubSupPr>
                          <m:e>
                            <m: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𝑋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𝐿</m:t>
                            </m:r>
                          </m:sub>
                          <m:sup>
                            <m: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2</m:t>
                            </m:r>
                          </m:sup>
                        </m:sSubSup>
                      </m:e>
                    </m:rad>
                  </m:oMath>
                </a14:m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  (O</a:t>
                </a:r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м</a:t>
                </a:r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)</a:t>
                </a:r>
                <a:endParaRPr lang="ru-RU" dirty="0">
                  <a:solidFill>
                    <a:srgbClr val="000000"/>
                  </a:solidFill>
                  <a:effectLst/>
                  <a:latin typeface="Times New Roman"/>
                  <a:ea typeface="Times New Roman"/>
                </a:endParaRPr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653" y="5079368"/>
                <a:ext cx="2654958" cy="763222"/>
              </a:xfrm>
              <a:prstGeom prst="rect">
                <a:avLst/>
              </a:prstGeom>
              <a:blipFill rotWithShape="1">
                <a:blip r:embed="rId7"/>
                <a:stretch>
                  <a:fillRect r="-137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11545" y="5946555"/>
                <a:ext cx="4561890" cy="3992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𝑄</m:t>
                        </m:r>
                      </m:e>
                      <m:sub>
                        <m:r>
                          <a:rPr lang="en-US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𝐿</m:t>
                        </m:r>
                      </m:sub>
                    </m:sSub>
                    <m:r>
                      <a:rPr lang="en-US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r>
                      <a:rPr lang="en-US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𝐼</m:t>
                    </m:r>
                    <m:r>
                      <a:rPr lang="en-US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  <m:sSub>
                      <m:sSubPr>
                        <m:ctrlPr>
                          <a:rPr lang="ru-RU" sz="2000" i="1"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𝑈</m:t>
                        </m:r>
                      </m:e>
                      <m:sub>
                        <m:r>
                          <a:rPr lang="en-US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𝐶</m:t>
                        </m:r>
                      </m:sub>
                    </m:sSub>
                    <m:r>
                      <a:rPr lang="en-US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sSup>
                      <m:sSupPr>
                        <m:ctrlPr>
                          <a:rPr lang="ru-RU" sz="2000" i="1">
                            <a:effectLst/>
                            <a:latin typeface="Cambria Math"/>
                          </a:rPr>
                        </m:ctrlPr>
                      </m:sSupPr>
                      <m:e>
                        <m:r>
                          <a:rPr lang="en-US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𝐼</m:t>
                        </m:r>
                      </m:e>
                      <m:sup>
                        <m:r>
                          <a:rPr lang="en-US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p>
                    </m:sSup>
                    <m:r>
                      <a:rPr lang="en-US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  <m:sSub>
                      <m:sSubPr>
                        <m:ctrlPr>
                          <a:rPr lang="ru-RU" sz="2000" i="1"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𝑋</m:t>
                        </m:r>
                      </m:e>
                      <m:sub>
                        <m:r>
                          <a:rPr lang="en-US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𝐶</m:t>
                        </m:r>
                      </m:sub>
                    </m:sSub>
                    <m:r>
                      <a:rPr lang="en-US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r>
                      <a:rPr lang="en-US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𝐼</m:t>
                    </m:r>
                    <m:r>
                      <a:rPr lang="en-US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  <m:r>
                      <a:rPr lang="en-US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𝑈</m:t>
                    </m:r>
                    <m:r>
                      <a:rPr lang="en-US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  <m:func>
                      <m:funcPr>
                        <m:ctrlPr>
                          <a:rPr lang="ru-RU" sz="2000" i="1">
                            <a:effectLst/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cos</m:t>
                        </m:r>
                      </m:fName>
                      <m:e>
                        <m:r>
                          <a:rPr lang="en-US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𝜑</m:t>
                        </m:r>
                      </m:e>
                    </m:func>
                  </m:oMath>
                </a14:m>
                <a:r>
                  <a:rPr lang="en-US" dirty="0">
                    <a:effectLst/>
                    <a:latin typeface="Times New Roman"/>
                    <a:ea typeface="Times New Roman"/>
                  </a:rPr>
                  <a:t> (</a:t>
                </a:r>
                <a:r>
                  <a:rPr lang="ru-RU" dirty="0">
                    <a:effectLst/>
                    <a:latin typeface="Times New Roman"/>
                    <a:ea typeface="Times New Roman"/>
                  </a:rPr>
                  <a:t>в</a:t>
                </a:r>
                <a:r>
                  <a:rPr lang="en-US" dirty="0" err="1">
                    <a:effectLst/>
                    <a:latin typeface="Times New Roman"/>
                    <a:ea typeface="Times New Roman"/>
                  </a:rPr>
                  <a:t>ap</a:t>
                </a:r>
                <a:r>
                  <a:rPr lang="en-US" dirty="0">
                    <a:effectLst/>
                    <a:latin typeface="Times New Roman"/>
                    <a:ea typeface="Times New Roman"/>
                  </a:rPr>
                  <a:t>) </a:t>
                </a:r>
                <a:endParaRPr lang="ru-RU" dirty="0"/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45" y="5946555"/>
                <a:ext cx="4561890" cy="399212"/>
              </a:xfrm>
              <a:prstGeom prst="rect">
                <a:avLst/>
              </a:prstGeom>
              <a:blipFill rotWithShape="1">
                <a:blip r:embed="rId8"/>
                <a:stretch>
                  <a:fillRect l="-401" t="-1515" r="-134" b="-2121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Умножение 10"/>
          <p:cNvSpPr/>
          <p:nvPr/>
        </p:nvSpPr>
        <p:spPr>
          <a:xfrm>
            <a:off x="1079121" y="908719"/>
            <a:ext cx="544826" cy="662761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Фигура, имеющая форму буквы L 11"/>
          <p:cNvSpPr/>
          <p:nvPr/>
        </p:nvSpPr>
        <p:spPr>
          <a:xfrm rot="18253703">
            <a:off x="7238150" y="1154730"/>
            <a:ext cx="689064" cy="194923"/>
          </a:xfrm>
          <a:prstGeom prst="corne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12"/>
              <p:cNvSpPr/>
              <p:nvPr/>
            </p:nvSpPr>
            <p:spPr>
              <a:xfrm>
                <a:off x="511946" y="3182650"/>
                <a:ext cx="2706703" cy="190340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just">
                  <a:lnSpc>
                    <a:spcPct val="150000"/>
                  </a:lnSpc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rgbClr val="000000"/>
                          </a:solidFill>
                          <a:latin typeface="Cambria Math"/>
                          <a:ea typeface="Times New Roman"/>
                        </a:rPr>
                        <m:t>𝐼</m:t>
                      </m:r>
                      <m:r>
                        <a:rPr lang="en-US" sz="2400" i="1">
                          <a:solidFill>
                            <a:srgbClr val="000000"/>
                          </a:solidFill>
                          <a:latin typeface="Cambria Math"/>
                          <a:ea typeface="Times New Roman"/>
                        </a:rPr>
                        <m:t>=</m:t>
                      </m:r>
                      <m:f>
                        <m:fPr>
                          <m:ctrlPr>
                            <a:rPr lang="ru-RU" sz="2400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Times New Roman"/>
                            </a:rPr>
                          </m:ctrlPr>
                        </m:fPr>
                        <m:num>
                          <m:sSubSup>
                            <m:sSubSupPr>
                              <m:ctrlPr>
                                <a:rPr lang="ru-RU" sz="24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Times New Roman"/>
                                </a:rPr>
                              </m:ctrlPr>
                            </m:sSubSupPr>
                            <m:e>
                              <m:r>
                                <a:rPr lang="en-US" sz="24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Times New Roman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en-US" sz="24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Times New Roman"/>
                                </a:rPr>
                                <m:t>𝐶</m:t>
                              </m:r>
                            </m:sub>
                            <m:sup>
                              <m:r>
                                <a:rPr lang="en-US" sz="24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Times New Roman"/>
                                </a:rPr>
                                <m:t>2</m:t>
                              </m:r>
                            </m:sup>
                          </m:sSubSup>
                        </m:num>
                        <m:den>
                          <m:rad>
                            <m:radPr>
                              <m:degHide m:val="on"/>
                              <m:ctrlPr>
                                <a:rPr lang="ru-RU" sz="24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Times New Roman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ru-RU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𝑅</m:t>
                                  </m:r>
                                </m:e>
                                <m:sup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4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Times New Roman"/>
                                </a:rPr>
                                <m:t>+</m:t>
                              </m:r>
                              <m:sSubSup>
                                <m:sSubSupPr>
                                  <m:ctrlPr>
                                    <a:rPr lang="ru-RU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𝑋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𝐶</m:t>
                                  </m:r>
                                </m:sub>
                                <m:sup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2</m:t>
                                  </m:r>
                                </m:sup>
                              </m:sSubSup>
                            </m:e>
                          </m:rad>
                        </m:den>
                      </m:f>
                      <m:r>
                        <a:rPr lang="en-US" sz="2400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Times New Roman"/>
                        </a:rPr>
                        <m:t>=</m:t>
                      </m:r>
                      <m:f>
                        <m:fPr>
                          <m:ctrlPr>
                            <a:rPr lang="ru-RU" sz="2400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Times New Roman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Times New Roman"/>
                            </a:rPr>
                            <m:t>𝑈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Times New Roman"/>
                            </a:rPr>
                            <m:t>𝑍</m:t>
                          </m:r>
                        </m:den>
                      </m:f>
                    </m:oMath>
                  </m:oMathPara>
                </a14:m>
                <a:endParaRPr lang="ru-RU" sz="2400" dirty="0">
                  <a:solidFill>
                    <a:srgbClr val="000000"/>
                  </a:solidFill>
                  <a:effectLst/>
                  <a:latin typeface="Times New Roman"/>
                  <a:ea typeface="Times New Roman"/>
                </a:endParaRPr>
              </a:p>
            </p:txBody>
          </p:sp>
        </mc:Choice>
        <mc:Fallback xmlns="">
          <p:sp>
            <p:nvSpPr>
              <p:cNvPr id="13" name="Прямоугольник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1946" y="3182650"/>
                <a:ext cx="2706703" cy="1903406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Рисунок 13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571480"/>
            <a:ext cx="1875518" cy="1501225"/>
          </a:xfrm>
          <a:prstGeom prst="rect">
            <a:avLst/>
          </a:prstGeom>
          <a:noFill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Прямоугольник 14"/>
              <p:cNvSpPr/>
              <p:nvPr/>
            </p:nvSpPr>
            <p:spPr>
              <a:xfrm>
                <a:off x="5685865" y="2690484"/>
                <a:ext cx="2715808" cy="112575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400" b="1" i="1">
                        <a:solidFill>
                          <a:srgbClr val="000000"/>
                        </a:solidFill>
                        <a:latin typeface="Cambria Math"/>
                      </a:rPr>
                      <m:t>𝑼</m:t>
                    </m:r>
                    <m:r>
                      <a:rPr lang="en-US" sz="2400" b="1" i="1">
                        <a:solidFill>
                          <a:srgbClr val="000000"/>
                        </a:solidFill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ru-RU" sz="2400" b="1" i="1">
                            <a:effectLst/>
                            <a:latin typeface="Cambria Math"/>
                          </a:rPr>
                        </m:ctrlPr>
                      </m:radPr>
                      <m:deg/>
                      <m:e>
                        <m:sSubSup>
                          <m:sSubSupPr>
                            <m:ctrlPr>
                              <a:rPr lang="ru-RU" sz="2400" b="1" i="1">
                                <a:effectLst/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sz="24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</a:rPr>
                              <m:t>𝑼</m:t>
                            </m:r>
                          </m:e>
                          <m:sub>
                            <m:r>
                              <a:rPr lang="en-US" sz="24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</a:rPr>
                              <m:t>𝑹</m:t>
                            </m:r>
                          </m:sub>
                          <m:sup>
                            <m:r>
                              <a:rPr lang="en-US" sz="24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</a:rPr>
                              <m:t>𝟐</m:t>
                            </m:r>
                          </m:sup>
                        </m:sSubSup>
                        <m:r>
                          <a:rPr lang="en-US" sz="24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</a:rPr>
                          <m:t>+</m:t>
                        </m:r>
                        <m:sSubSup>
                          <m:sSubSupPr>
                            <m:ctrlPr>
                              <a:rPr lang="ru-RU" sz="2400" b="1" i="1">
                                <a:effectLst/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sz="24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</a:rPr>
                              <m:t>𝑼</m:t>
                            </m:r>
                          </m:e>
                          <m:sub>
                            <m:r>
                              <a:rPr lang="en-US" sz="24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</a:rPr>
                              <m:t>𝑪</m:t>
                            </m:r>
                          </m:sub>
                          <m:sup>
                            <m:r>
                              <a:rPr lang="en-US" sz="24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</a:rPr>
                              <m:t>𝟐</m:t>
                            </m:r>
                          </m:sup>
                        </m:sSubSup>
                      </m:e>
                    </m:rad>
                  </m:oMath>
                </a14:m>
                <a:r>
                  <a:rPr lang="en-US" sz="2400" b="1" dirty="0">
                    <a:solidFill>
                      <a:srgbClr val="000000"/>
                    </a:solidFill>
                    <a:effectLst/>
                    <a:ea typeface="Times New Roman"/>
                  </a:rPr>
                  <a:t>  (</a:t>
                </a:r>
                <a:r>
                  <a:rPr lang="en-US" sz="2400" b="1" dirty="0">
                    <a:solidFill>
                      <a:srgbClr val="FF0000"/>
                    </a:solidFill>
                    <a:effectLst/>
                    <a:ea typeface="Times New Roman"/>
                  </a:rPr>
                  <a:t>B</a:t>
                </a:r>
                <a:r>
                  <a:rPr lang="en-US" sz="2400" b="1" dirty="0">
                    <a:solidFill>
                      <a:srgbClr val="000000"/>
                    </a:solidFill>
                    <a:effectLst/>
                    <a:ea typeface="Times New Roman"/>
                  </a:rPr>
                  <a:t>)</a:t>
                </a:r>
                <a:endParaRPr lang="ru-RU" sz="2400" b="1" dirty="0">
                  <a:effectLst/>
                </a:endParaRPr>
              </a:p>
            </p:txBody>
          </p:sp>
        </mc:Choice>
        <mc:Fallback xmlns="">
          <p:sp>
            <p:nvSpPr>
              <p:cNvPr id="15" name="Прямоугольник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5865" y="2690484"/>
                <a:ext cx="2715808" cy="1125757"/>
              </a:xfrm>
              <a:prstGeom prst="rect">
                <a:avLst/>
              </a:prstGeom>
              <a:blipFill rotWithShape="1">
                <a:blip r:embed="rId11"/>
                <a:stretch>
                  <a:fillRect r="-269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15"/>
              <p:cNvSpPr/>
              <p:nvPr/>
            </p:nvSpPr>
            <p:spPr>
              <a:xfrm>
                <a:off x="5671117" y="3645024"/>
                <a:ext cx="2719142" cy="13418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400" b="1" i="1">
                        <a:solidFill>
                          <a:srgbClr val="000000"/>
                        </a:solidFill>
                        <a:latin typeface="Cambria Math"/>
                      </a:rPr>
                      <m:t>𝑰</m:t>
                    </m:r>
                    <m:r>
                      <a:rPr lang="en-US" sz="2400" b="1" i="1">
                        <a:solidFill>
                          <a:srgbClr val="00000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2400" b="1" i="1">
                            <a:effectLst/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</a:rPr>
                          <m:t>𝑼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ru-RU" sz="2400" b="1" i="1">
                                <a:effectLst/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ru-RU" sz="2400" b="1" i="1">
                                    <a:effectLst/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sz="24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</a:rPr>
                                  <m:t>𝑹</m:t>
                                </m:r>
                              </m:e>
                              <m:sup>
                                <m:r>
                                  <a:rPr lang="en-US" sz="24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lang="en-US" sz="24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</a:rPr>
                              <m:t>+</m:t>
                            </m:r>
                            <m:sSubSup>
                              <m:sSubSupPr>
                                <m:ctrlPr>
                                  <a:rPr lang="ru-RU" sz="2400" b="1" i="1">
                                    <a:effectLst/>
                                    <a:latin typeface="Cambria Math"/>
                                  </a:rPr>
                                </m:ctrlPr>
                              </m:sSubSupPr>
                              <m:e>
                                <m:r>
                                  <a:rPr lang="en-US" sz="24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</a:rPr>
                                  <m:t>𝑿</m:t>
                                </m:r>
                              </m:e>
                              <m:sub>
                                <m:r>
                                  <a:rPr lang="en-US" sz="24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</a:rPr>
                                  <m:t>𝑪</m:t>
                                </m:r>
                              </m:sub>
                              <m:sup>
                                <m:r>
                                  <a:rPr lang="en-US" sz="24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</m:sup>
                            </m:sSubSup>
                          </m:e>
                        </m:rad>
                      </m:den>
                    </m:f>
                    <m:r>
                      <a:rPr lang="en-US" sz="2400" b="1" i="1">
                        <a:solidFill>
                          <a:srgbClr val="000000"/>
                        </a:solidFill>
                        <a:effectLst/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2400" b="1" i="1">
                            <a:effectLst/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</a:rPr>
                          <m:t>𝑼</m:t>
                        </m:r>
                      </m:num>
                      <m:den>
                        <m:r>
                          <a:rPr lang="en-US" sz="24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</a:rPr>
                          <m:t>𝒁</m:t>
                        </m:r>
                      </m:den>
                    </m:f>
                  </m:oMath>
                </a14:m>
                <a:r>
                  <a:rPr lang="ru-RU" sz="2400" b="1" dirty="0" smtClean="0">
                    <a:effectLst/>
                  </a:rPr>
                  <a:t>  </a:t>
                </a:r>
                <a:r>
                  <a:rPr lang="ru-RU" sz="2400" dirty="0" smtClean="0">
                    <a:solidFill>
                      <a:srgbClr val="FF0000"/>
                    </a:solidFill>
                    <a:effectLst/>
                  </a:rPr>
                  <a:t>(А)</a:t>
                </a:r>
                <a:endParaRPr lang="ru-RU" sz="2400" dirty="0">
                  <a:solidFill>
                    <a:srgbClr val="FF0000"/>
                  </a:solidFill>
                  <a:effectLst/>
                </a:endParaRPr>
              </a:p>
            </p:txBody>
          </p:sp>
        </mc:Choice>
        <mc:Fallback xmlns="">
          <p:sp>
            <p:nvSpPr>
              <p:cNvPr id="16" name="Прямоугольник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1117" y="3645024"/>
                <a:ext cx="2719142" cy="1341842"/>
              </a:xfrm>
              <a:prstGeom prst="rect">
                <a:avLst/>
              </a:prstGeom>
              <a:blipFill rotWithShape="1">
                <a:blip r:embed="rId12"/>
                <a:stretch>
                  <a:fillRect r="-269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Прямоугольник 16"/>
              <p:cNvSpPr/>
              <p:nvPr/>
            </p:nvSpPr>
            <p:spPr>
              <a:xfrm>
                <a:off x="5671117" y="4769578"/>
                <a:ext cx="2720617" cy="121969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400" b="1" i="1">
                        <a:solidFill>
                          <a:srgbClr val="000000"/>
                        </a:solidFill>
                        <a:latin typeface="Cambria Math"/>
                      </a:rPr>
                      <m:t>𝒁</m:t>
                    </m:r>
                    <m:r>
                      <a:rPr lang="en-US" sz="2400" b="1" i="1">
                        <a:solidFill>
                          <a:srgbClr val="000000"/>
                        </a:solidFill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ru-RU" sz="2400" b="1" i="1">
                            <a:effectLst/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ru-RU" sz="2400" b="1" i="1">
                                <a:effectLst/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4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</a:rPr>
                              <m:t>𝑹</m:t>
                            </m:r>
                          </m:e>
                          <m:sup>
                            <m:r>
                              <a:rPr lang="en-US" sz="24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  <m:r>
                          <a:rPr lang="en-US" sz="24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</a:rPr>
                          <m:t>+</m:t>
                        </m:r>
                        <m:sSubSup>
                          <m:sSubSupPr>
                            <m:ctrlPr>
                              <a:rPr lang="ru-RU" sz="2400" b="1" i="1">
                                <a:effectLst/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sz="24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</a:rPr>
                              <m:t>𝑿</m:t>
                            </m:r>
                          </m:e>
                          <m:sub>
                            <m:r>
                              <a:rPr lang="en-US" sz="24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/>
                              </a:rPr>
                              <m:t>𝑪</m:t>
                            </m:r>
                          </m:sub>
                          <m:sup>
                            <m:r>
                              <a:rPr lang="en-US" sz="24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</a:rPr>
                              <m:t>𝟐</m:t>
                            </m:r>
                          </m:sup>
                        </m:sSubSup>
                      </m:e>
                    </m:rad>
                  </m:oMath>
                </a14:m>
                <a:r>
                  <a:rPr lang="en-US" sz="2400" b="1" dirty="0">
                    <a:solidFill>
                      <a:srgbClr val="000000"/>
                    </a:solidFill>
                    <a:effectLst/>
                    <a:ea typeface="Times New Roman"/>
                  </a:rPr>
                  <a:t>  </a:t>
                </a:r>
                <a:r>
                  <a:rPr lang="en-US" dirty="0">
                    <a:solidFill>
                      <a:srgbClr val="000000"/>
                    </a:solidFill>
                    <a:effectLst/>
                    <a:ea typeface="Times New Roman"/>
                  </a:rPr>
                  <a:t>(O</a:t>
                </a:r>
                <a:r>
                  <a:rPr lang="ru-RU" dirty="0">
                    <a:solidFill>
                      <a:srgbClr val="000000"/>
                    </a:solidFill>
                    <a:effectLst/>
                    <a:ea typeface="Times New Roman"/>
                  </a:rPr>
                  <a:t>м</a:t>
                </a:r>
                <a:r>
                  <a:rPr lang="en-US" dirty="0">
                    <a:solidFill>
                      <a:srgbClr val="000000"/>
                    </a:solidFill>
                    <a:effectLst/>
                    <a:ea typeface="Times New Roman"/>
                  </a:rPr>
                  <a:t>)</a:t>
                </a:r>
                <a:endParaRPr lang="ru-RU" dirty="0">
                  <a:effectLst/>
                </a:endParaRPr>
              </a:p>
            </p:txBody>
          </p:sp>
        </mc:Choice>
        <mc:Fallback xmlns="">
          <p:sp>
            <p:nvSpPr>
              <p:cNvPr id="17" name="Прямоугольник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1117" y="4769578"/>
                <a:ext cx="2720617" cy="1219693"/>
              </a:xfrm>
              <a:prstGeom prst="rect">
                <a:avLst/>
              </a:prstGeom>
              <a:blipFill rotWithShape="1">
                <a:blip r:embed="rId13"/>
                <a:stretch>
                  <a:fillRect r="-89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Прямоугольник 17"/>
              <p:cNvSpPr/>
              <p:nvPr/>
            </p:nvSpPr>
            <p:spPr>
              <a:xfrm>
                <a:off x="5497441" y="5583281"/>
                <a:ext cx="2904232" cy="121969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/>
                        <a:ea typeface="Times New Roman"/>
                      </a:rPr>
                      <m:t>𝑺</m:t>
                    </m:r>
                    <m:r>
                      <a:rPr lang="en-US" sz="2400" b="1" i="1">
                        <a:solidFill>
                          <a:srgbClr val="000000"/>
                        </a:solidFill>
                        <a:latin typeface="Cambria Math"/>
                        <a:ea typeface="Times New Roman"/>
                      </a:rPr>
                      <m:t>=</m:t>
                    </m:r>
                    <m:rad>
                      <m:radPr>
                        <m:degHide m:val="on"/>
                        <m:ctrlPr>
                          <a:rPr lang="ru-RU" sz="2400" b="1" i="1">
                            <a:solidFill>
                              <a:srgbClr val="000000"/>
                            </a:solidFill>
                            <a:latin typeface="Cambria Math"/>
                            <a:ea typeface="Times New Roman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ru-RU" sz="2400" b="1" i="1">
                                <a:solidFill>
                                  <a:srgbClr val="FF0000"/>
                                </a:solidFill>
                                <a:latin typeface="Cambria Math"/>
                                <a:ea typeface="Times New Roman"/>
                              </a:rPr>
                            </m:ctrlPr>
                          </m:sSupPr>
                          <m:e>
                            <m:r>
                              <a:rPr lang="en-US" sz="24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Times New Roman"/>
                              </a:rPr>
                              <m:t>𝑷</m:t>
                            </m:r>
                          </m:e>
                          <m:sup>
                            <m:r>
                              <a:rPr lang="en-US" sz="2400" b="1" i="1">
                                <a:solidFill>
                                  <a:srgbClr val="FF0000"/>
                                </a:solidFill>
                                <a:latin typeface="Cambria Math"/>
                                <a:ea typeface="Times New Roman"/>
                              </a:rPr>
                              <m:t>𝟐</m:t>
                            </m:r>
                          </m:sup>
                        </m:sSup>
                        <m:r>
                          <a:rPr lang="en-US" sz="2400" b="1" i="1">
                            <a:solidFill>
                              <a:srgbClr val="000000"/>
                            </a:solidFill>
                            <a:latin typeface="Cambria Math"/>
                            <a:ea typeface="Times New Roman"/>
                          </a:rPr>
                          <m:t>+</m:t>
                        </m:r>
                        <m:sSubSup>
                          <m:sSubSupPr>
                            <m:ctrlPr>
                              <a:rPr lang="ru-RU" sz="24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Times New Roman"/>
                              </a:rPr>
                            </m:ctrlPr>
                          </m:sSubSupPr>
                          <m:e>
                            <m:r>
                              <a:rPr lang="en-US" sz="24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Times New Roman"/>
                              </a:rPr>
                              <m:t>𝑸</m:t>
                            </m:r>
                          </m:e>
                          <m:sub>
                            <m:r>
                              <a:rPr lang="en-US" sz="24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Times New Roman"/>
                              </a:rPr>
                              <m:t>𝑪</m:t>
                            </m:r>
                          </m:sub>
                          <m:sup>
                            <m:r>
                              <a:rPr lang="en-US" sz="2400" b="1" i="1">
                                <a:solidFill>
                                  <a:srgbClr val="FF0000"/>
                                </a:solidFill>
                                <a:latin typeface="Cambria Math"/>
                                <a:ea typeface="Times New Roman"/>
                              </a:rPr>
                              <m:t>𝟐</m:t>
                            </m:r>
                          </m:sup>
                        </m:sSubSup>
                      </m:e>
                    </m:rad>
                  </m:oMath>
                </a14:m>
                <a:r>
                  <a:rPr lang="en-US" sz="1600" dirty="0" smtClean="0">
                    <a:effectLst/>
                    <a:latin typeface="Times New Roman"/>
                    <a:ea typeface="Times New Roman"/>
                  </a:rPr>
                  <a:t> </a:t>
                </a:r>
                <a:r>
                  <a:rPr lang="ru-RU" sz="1600" dirty="0">
                    <a:effectLst/>
                    <a:latin typeface="Times New Roman"/>
                    <a:ea typeface="Times New Roman"/>
                  </a:rPr>
                  <a:t>(</a:t>
                </a:r>
                <a:r>
                  <a:rPr lang="ru-RU" sz="1600" dirty="0" smtClean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</a:rPr>
                  <a:t>ВА</a:t>
                </a:r>
                <a:r>
                  <a:rPr lang="ru-RU" sz="1600" dirty="0" smtClean="0">
                    <a:effectLst/>
                    <a:latin typeface="Times New Roman"/>
                    <a:ea typeface="Times New Roman"/>
                  </a:rPr>
                  <a:t>) </a:t>
                </a:r>
                <a:endParaRPr lang="ru-RU" dirty="0"/>
              </a:p>
            </p:txBody>
          </p:sp>
        </mc:Choice>
        <mc:Fallback>
          <p:sp>
            <p:nvSpPr>
              <p:cNvPr id="18" name="Прямоугольник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97441" y="5583281"/>
                <a:ext cx="2904232" cy="1219693"/>
              </a:xfrm>
              <a:prstGeom prst="rect">
                <a:avLst/>
              </a:prstGeom>
              <a:blipFill rotWithShape="1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026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 animBg="1"/>
      <p:bldP spid="12" grpId="0" animBg="1"/>
      <p:bldP spid="13" grpId="0"/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15064"/>
            <a:ext cx="8712968" cy="579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tx2"/>
                </a:solidFill>
                <a:latin typeface="Times New Roman"/>
                <a:ea typeface="Times New Roman"/>
              </a:rPr>
              <a:t>Тема «Расчет однофазной цепи переменного тока с R L C»</a:t>
            </a:r>
            <a:endParaRPr lang="ru-RU" sz="2000" b="1" dirty="0">
              <a:solidFill>
                <a:schemeClr val="tx2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861395"/>
            <a:ext cx="87129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000" b="1" dirty="0">
                <a:solidFill>
                  <a:schemeClr val="tx2"/>
                </a:solidFill>
                <a:latin typeface="Times New Roman"/>
                <a:ea typeface="Times New Roman"/>
              </a:rPr>
              <a:t>Цель работы</a:t>
            </a:r>
            <a:r>
              <a:rPr lang="ru-RU" sz="2000" dirty="0">
                <a:latin typeface="Times New Roman"/>
                <a:ea typeface="Times New Roman"/>
              </a:rPr>
              <a:t>: </a:t>
            </a:r>
            <a:r>
              <a:rPr lang="ru-RU" sz="2000" dirty="0">
                <a:solidFill>
                  <a:schemeClr val="tx2"/>
                </a:solidFill>
                <a:latin typeface="Times New Roman"/>
                <a:ea typeface="Times New Roman"/>
              </a:rPr>
              <a:t>на практике закрепить теоретические знания по расчету цепей переменного тока с R L C, научиться строить векторные диаграммы в масштабе.</a:t>
            </a:r>
            <a:endParaRPr lang="ru-RU" dirty="0">
              <a:solidFill>
                <a:schemeClr val="tx2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720840"/>
            <a:ext cx="87129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000" dirty="0">
                <a:solidFill>
                  <a:schemeClr val="tx2"/>
                </a:solidFill>
                <a:latin typeface="Constantia"/>
              </a:rPr>
              <a:t>Такая цепь получится, если в сеть переменного тока подключить последовательно соединенные между собой реальную катушку индуктивности, обладающую активным сопротивлением R и индуктивностью L, и конденсатор с </a:t>
            </a:r>
            <a:r>
              <a:rPr lang="ru-RU" dirty="0">
                <a:solidFill>
                  <a:schemeClr val="tx2"/>
                </a:solidFill>
                <a:latin typeface="Constantia"/>
              </a:rPr>
              <a:t>ёмк</a:t>
            </a:r>
            <a:r>
              <a:rPr lang="ru-RU" sz="2000" dirty="0">
                <a:solidFill>
                  <a:schemeClr val="tx2"/>
                </a:solidFill>
                <a:latin typeface="Constantia"/>
              </a:rPr>
              <a:t>остью С.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72" y="2919720"/>
            <a:ext cx="1507671" cy="3820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750932" y="306213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nstantia"/>
              </a:rPr>
              <a:t>R</a:t>
            </a:r>
            <a:endParaRPr lang="ru-RU" sz="3200" dirty="0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40152" y="4045117"/>
            <a:ext cx="86433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9600" dirty="0">
                <a:solidFill>
                  <a:prstClr val="black"/>
                </a:solidFill>
                <a:latin typeface="Constantia"/>
              </a:rPr>
              <a:t>+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232154" y="3861048"/>
            <a:ext cx="86433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9600" dirty="0">
                <a:solidFill>
                  <a:prstClr val="black"/>
                </a:solidFill>
                <a:latin typeface="Constantia"/>
              </a:rPr>
              <a:t>+</a:t>
            </a: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5"/>
          <a:stretch/>
        </p:blipFill>
        <p:spPr bwMode="auto">
          <a:xfrm>
            <a:off x="2916826" y="2960941"/>
            <a:ext cx="3023326" cy="3699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940152" y="3154469"/>
            <a:ext cx="4283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nstantia"/>
              </a:rPr>
              <a:t>L</a:t>
            </a:r>
            <a:endParaRPr lang="ru-RU" sz="3200" dirty="0">
              <a:solidFill>
                <a:prstClr val="black"/>
              </a:solidFill>
              <a:latin typeface="Constantia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23"/>
          <a:stretch/>
        </p:blipFill>
        <p:spPr bwMode="auto">
          <a:xfrm>
            <a:off x="6634233" y="2825579"/>
            <a:ext cx="2258247" cy="397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8244408" y="3063662"/>
            <a:ext cx="4619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nstantia"/>
              </a:rPr>
              <a:t>C</a:t>
            </a:r>
            <a:endParaRPr lang="ru-RU" sz="3200" dirty="0">
              <a:solidFill>
                <a:prstClr val="black"/>
              </a:solidFill>
              <a:latin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3000726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775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775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775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775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775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4775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775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8775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871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tx2"/>
                </a:solidFill>
                <a:latin typeface="Times New Roman"/>
                <a:ea typeface="Times New Roman"/>
              </a:rPr>
              <a:t>Проведение практической </a:t>
            </a:r>
            <a:r>
              <a:rPr lang="ru-RU" sz="2400" b="1" dirty="0" smtClean="0">
                <a:solidFill>
                  <a:schemeClr val="tx2"/>
                </a:solidFill>
                <a:latin typeface="Times New Roman"/>
                <a:ea typeface="Times New Roman"/>
              </a:rPr>
              <a:t>работы</a:t>
            </a:r>
          </a:p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tx2"/>
                </a:solidFill>
                <a:latin typeface="Times New Roman"/>
                <a:ea typeface="Times New Roman"/>
              </a:rPr>
              <a:t>Ход работы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07504" y="3861048"/>
            <a:ext cx="17281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835696" y="1556792"/>
            <a:ext cx="0" cy="27363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243203" y="1268760"/>
            <a:ext cx="1952533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ru-RU" sz="2400" b="1" i="1" dirty="0">
                <a:solidFill>
                  <a:srgbClr val="073E87"/>
                </a:solidFill>
                <a:latin typeface="Times New Roman"/>
                <a:ea typeface="Times New Roman"/>
              </a:rPr>
              <a:t>Дано :</a:t>
            </a:r>
          </a:p>
          <a:p>
            <a:pPr lvl="0" algn="just"/>
            <a:r>
              <a:rPr lang="ru-RU" sz="2400" i="1" dirty="0">
                <a:solidFill>
                  <a:srgbClr val="073E87"/>
                </a:solidFill>
                <a:latin typeface="Times New Roman"/>
                <a:ea typeface="Times New Roman"/>
              </a:rPr>
              <a:t> </a:t>
            </a:r>
            <a:r>
              <a:rPr lang="en-US" sz="2400" i="1" dirty="0">
                <a:solidFill>
                  <a:srgbClr val="073E87"/>
                </a:solidFill>
                <a:latin typeface="Times New Roman"/>
                <a:ea typeface="Times New Roman"/>
              </a:rPr>
              <a:t>R </a:t>
            </a:r>
            <a:r>
              <a:rPr lang="ru-RU" sz="2400" i="1" baseline="-25000" dirty="0" smtClean="0">
                <a:solidFill>
                  <a:srgbClr val="073E87"/>
                </a:solidFill>
                <a:latin typeface="Times New Roman"/>
                <a:ea typeface="Times New Roman"/>
              </a:rPr>
              <a:t>1</a:t>
            </a:r>
            <a:r>
              <a:rPr lang="ru-RU" sz="2400" i="1" dirty="0" smtClean="0">
                <a:solidFill>
                  <a:srgbClr val="073E87"/>
                </a:solidFill>
                <a:latin typeface="Times New Roman"/>
                <a:ea typeface="Times New Roman"/>
              </a:rPr>
              <a:t>=5 </a:t>
            </a:r>
            <a:r>
              <a:rPr lang="ru-RU" sz="2400" i="1" dirty="0">
                <a:solidFill>
                  <a:srgbClr val="073E87"/>
                </a:solidFill>
                <a:latin typeface="Times New Roman"/>
                <a:ea typeface="Times New Roman"/>
              </a:rPr>
              <a:t>Ом;</a:t>
            </a:r>
          </a:p>
          <a:p>
            <a:pPr lvl="0" algn="just"/>
            <a:r>
              <a:rPr lang="ru-RU" sz="2400" i="1" dirty="0">
                <a:solidFill>
                  <a:srgbClr val="073E87"/>
                </a:solidFill>
                <a:latin typeface="Times New Roman"/>
                <a:ea typeface="Times New Roman"/>
              </a:rPr>
              <a:t> </a:t>
            </a:r>
            <a:r>
              <a:rPr lang="en-US" sz="2400" i="1" dirty="0">
                <a:solidFill>
                  <a:srgbClr val="073E87"/>
                </a:solidFill>
                <a:latin typeface="Times New Roman"/>
                <a:ea typeface="Times New Roman"/>
              </a:rPr>
              <a:t>R </a:t>
            </a:r>
            <a:r>
              <a:rPr lang="ru-RU" sz="2400" i="1" baseline="-25000" dirty="0" smtClean="0">
                <a:solidFill>
                  <a:srgbClr val="073E87"/>
                </a:solidFill>
                <a:latin typeface="Times New Roman"/>
                <a:ea typeface="Times New Roman"/>
              </a:rPr>
              <a:t>2</a:t>
            </a:r>
            <a:r>
              <a:rPr lang="ru-RU" sz="2400" i="1" dirty="0" smtClean="0">
                <a:solidFill>
                  <a:srgbClr val="073E87"/>
                </a:solidFill>
                <a:latin typeface="Times New Roman"/>
                <a:ea typeface="Times New Roman"/>
              </a:rPr>
              <a:t>=3Ом </a:t>
            </a:r>
            <a:endParaRPr lang="ru-RU" sz="2400" i="1" dirty="0">
              <a:solidFill>
                <a:srgbClr val="073E87"/>
              </a:solidFill>
              <a:latin typeface="Times New Roman"/>
              <a:ea typeface="Times New Roman"/>
            </a:endParaRPr>
          </a:p>
          <a:p>
            <a:pPr lvl="0" algn="just"/>
            <a:r>
              <a:rPr lang="ru-RU" sz="2400" i="1" dirty="0">
                <a:solidFill>
                  <a:srgbClr val="073E87"/>
                </a:solidFill>
                <a:latin typeface="Times New Roman"/>
                <a:ea typeface="Times New Roman"/>
              </a:rPr>
              <a:t> </a:t>
            </a:r>
            <a:r>
              <a:rPr lang="en-US" sz="2400" i="1" dirty="0">
                <a:solidFill>
                  <a:srgbClr val="073E87"/>
                </a:solidFill>
                <a:latin typeface="Times New Roman"/>
                <a:ea typeface="Times New Roman"/>
              </a:rPr>
              <a:t>X</a:t>
            </a:r>
            <a:r>
              <a:rPr lang="en-US" sz="2400" i="1" baseline="-25000" dirty="0">
                <a:solidFill>
                  <a:srgbClr val="073E87"/>
                </a:solidFill>
                <a:latin typeface="Times New Roman"/>
                <a:ea typeface="Times New Roman"/>
              </a:rPr>
              <a:t>L</a:t>
            </a:r>
            <a:r>
              <a:rPr lang="ru-RU" sz="2400" i="1" dirty="0">
                <a:solidFill>
                  <a:srgbClr val="073E87"/>
                </a:solidFill>
                <a:latin typeface="Times New Roman"/>
                <a:ea typeface="Times New Roman"/>
              </a:rPr>
              <a:t>=</a:t>
            </a:r>
            <a:r>
              <a:rPr lang="en-US" sz="2400" i="1" dirty="0" smtClean="0">
                <a:solidFill>
                  <a:srgbClr val="073E87"/>
                </a:solidFill>
                <a:latin typeface="Times New Roman"/>
                <a:ea typeface="Times New Roman"/>
              </a:rPr>
              <a:t>1</a:t>
            </a:r>
            <a:r>
              <a:rPr lang="ru-RU" sz="2400" i="1" dirty="0" smtClean="0">
                <a:solidFill>
                  <a:srgbClr val="073E87"/>
                </a:solidFill>
                <a:latin typeface="Times New Roman"/>
                <a:ea typeface="Times New Roman"/>
              </a:rPr>
              <a:t>4Ом </a:t>
            </a:r>
            <a:endParaRPr lang="ru-RU" sz="2400" i="1" dirty="0">
              <a:solidFill>
                <a:srgbClr val="073E87"/>
              </a:solidFill>
              <a:latin typeface="Times New Roman"/>
              <a:ea typeface="Times New Roman"/>
            </a:endParaRPr>
          </a:p>
          <a:p>
            <a:pPr lvl="0" algn="just"/>
            <a:r>
              <a:rPr lang="ru-RU" sz="2400" i="1" dirty="0">
                <a:solidFill>
                  <a:srgbClr val="073E87"/>
                </a:solidFill>
                <a:latin typeface="Times New Roman"/>
                <a:ea typeface="Times New Roman"/>
              </a:rPr>
              <a:t> </a:t>
            </a:r>
            <a:r>
              <a:rPr lang="en-US" sz="2400" i="1" dirty="0">
                <a:solidFill>
                  <a:srgbClr val="073E87"/>
                </a:solidFill>
                <a:latin typeface="Times New Roman"/>
                <a:ea typeface="Times New Roman"/>
              </a:rPr>
              <a:t>X</a:t>
            </a:r>
            <a:r>
              <a:rPr lang="en-US" sz="2400" i="1" baseline="-25000" dirty="0">
                <a:solidFill>
                  <a:srgbClr val="073E87"/>
                </a:solidFill>
                <a:latin typeface="Times New Roman"/>
                <a:ea typeface="Times New Roman"/>
              </a:rPr>
              <a:t>C</a:t>
            </a:r>
            <a:r>
              <a:rPr lang="ru-RU" sz="2400" i="1" dirty="0" smtClean="0">
                <a:solidFill>
                  <a:srgbClr val="073E87"/>
                </a:solidFill>
                <a:latin typeface="Times New Roman"/>
                <a:ea typeface="Times New Roman"/>
              </a:rPr>
              <a:t>=8Ом</a:t>
            </a:r>
            <a:endParaRPr lang="ru-RU" sz="2400" i="1" dirty="0">
              <a:solidFill>
                <a:srgbClr val="073E87"/>
              </a:solidFill>
              <a:latin typeface="Times New Roman"/>
              <a:ea typeface="Times New Roman"/>
            </a:endParaRPr>
          </a:p>
          <a:p>
            <a:pPr lvl="0" algn="just"/>
            <a:r>
              <a:rPr lang="en-US" sz="2400" i="1" dirty="0">
                <a:solidFill>
                  <a:srgbClr val="073E87"/>
                </a:solidFill>
                <a:latin typeface="Times New Roman"/>
                <a:ea typeface="Times New Roman"/>
              </a:rPr>
              <a:t>U=150B</a:t>
            </a:r>
            <a:endParaRPr lang="ru-RU" sz="2400" i="1" dirty="0">
              <a:solidFill>
                <a:srgbClr val="073E87"/>
              </a:solidFill>
              <a:latin typeface="Times New Roman"/>
              <a:ea typeface="Times New Roman"/>
            </a:endParaRPr>
          </a:p>
          <a:p>
            <a:pPr lvl="0" algn="just"/>
            <a:r>
              <a:rPr lang="en-US" sz="2400" i="1" dirty="0">
                <a:solidFill>
                  <a:srgbClr val="073E87"/>
                </a:solidFill>
                <a:latin typeface="Times New Roman"/>
                <a:ea typeface="Times New Roman"/>
              </a:rPr>
              <a:t>I-</a:t>
            </a:r>
            <a:r>
              <a:rPr lang="ru-RU" sz="2400" i="1" dirty="0">
                <a:solidFill>
                  <a:srgbClr val="073E87"/>
                </a:solidFill>
                <a:latin typeface="Times New Roman"/>
                <a:ea typeface="Times New Roman"/>
              </a:rPr>
              <a:t>?</a:t>
            </a:r>
            <a:endParaRPr lang="en-US" sz="2400" i="1" dirty="0">
              <a:solidFill>
                <a:srgbClr val="073E87"/>
              </a:solidFill>
              <a:latin typeface="Times New Roman"/>
              <a:ea typeface="Times New Roman"/>
            </a:endParaRPr>
          </a:p>
          <a:p>
            <a:pPr lvl="0" algn="just"/>
            <a:r>
              <a:rPr lang="en-US" sz="2400" i="1" dirty="0">
                <a:solidFill>
                  <a:srgbClr val="073E87"/>
                </a:solidFill>
                <a:latin typeface="Times New Roman"/>
                <a:ea typeface="Times New Roman"/>
              </a:rPr>
              <a:t>Z-</a:t>
            </a:r>
            <a:r>
              <a:rPr lang="ru-RU" sz="2400" i="1" dirty="0">
                <a:solidFill>
                  <a:srgbClr val="073E87"/>
                </a:solidFill>
                <a:latin typeface="Times New Roman"/>
                <a:ea typeface="Times New Roman"/>
              </a:rPr>
              <a:t>?</a:t>
            </a:r>
            <a:endParaRPr lang="en-US" sz="2400" i="1" dirty="0">
              <a:solidFill>
                <a:srgbClr val="073E87"/>
              </a:solidFill>
              <a:latin typeface="Times New Roman"/>
              <a:ea typeface="Times New Roman"/>
            </a:endParaRPr>
          </a:p>
          <a:p>
            <a:pPr lvl="0" algn="just"/>
            <a:r>
              <a:rPr lang="en-US" sz="2400" i="1" dirty="0">
                <a:solidFill>
                  <a:srgbClr val="073E87"/>
                </a:solidFill>
                <a:latin typeface="Times New Roman"/>
                <a:ea typeface="Times New Roman"/>
              </a:rPr>
              <a:t>P</a:t>
            </a:r>
            <a:r>
              <a:rPr lang="ru-RU" sz="2400" i="1" dirty="0">
                <a:solidFill>
                  <a:srgbClr val="073E87"/>
                </a:solidFill>
                <a:latin typeface="Times New Roman"/>
                <a:ea typeface="Times New Roman"/>
              </a:rPr>
              <a:t>-?</a:t>
            </a:r>
            <a:endParaRPr lang="en-US" sz="2400" i="1" dirty="0">
              <a:solidFill>
                <a:srgbClr val="073E87"/>
              </a:solidFill>
              <a:latin typeface="Times New Roman"/>
              <a:ea typeface="Times New Roman"/>
            </a:endParaRPr>
          </a:p>
          <a:p>
            <a:pPr lvl="0" algn="just"/>
            <a:r>
              <a:rPr lang="en-US" sz="2400" i="1" dirty="0">
                <a:solidFill>
                  <a:srgbClr val="073E87"/>
                </a:solidFill>
                <a:latin typeface="Times New Roman"/>
                <a:ea typeface="Times New Roman"/>
              </a:rPr>
              <a:t>Q-</a:t>
            </a:r>
            <a:r>
              <a:rPr lang="ru-RU" sz="2400" i="1" dirty="0">
                <a:solidFill>
                  <a:srgbClr val="073E87"/>
                </a:solidFill>
                <a:latin typeface="Times New Roman"/>
                <a:ea typeface="Times New Roman"/>
              </a:rPr>
              <a:t>?</a:t>
            </a:r>
            <a:endParaRPr lang="en-US" sz="2400" i="1" dirty="0">
              <a:solidFill>
                <a:srgbClr val="073E87"/>
              </a:solidFill>
              <a:latin typeface="Times New Roman"/>
              <a:ea typeface="Times New Roman"/>
            </a:endParaRPr>
          </a:p>
          <a:p>
            <a:pPr lvl="0" algn="just"/>
            <a:r>
              <a:rPr lang="en-US" sz="2400" i="1" dirty="0">
                <a:solidFill>
                  <a:srgbClr val="073E87"/>
                </a:solidFill>
                <a:latin typeface="Times New Roman"/>
                <a:ea typeface="Times New Roman"/>
              </a:rPr>
              <a:t>S</a:t>
            </a:r>
            <a:r>
              <a:rPr lang="ru-RU" sz="2400" i="1" dirty="0">
                <a:solidFill>
                  <a:srgbClr val="073E87"/>
                </a:solidFill>
                <a:latin typeface="Times New Roman"/>
                <a:ea typeface="Times New Roman"/>
              </a:rPr>
              <a:t>-?</a:t>
            </a:r>
          </a:p>
          <a:p>
            <a:pPr lvl="0" algn="just"/>
            <a:r>
              <a:rPr lang="ru-RU" sz="1400" i="1" dirty="0">
                <a:solidFill>
                  <a:srgbClr val="073E87"/>
                </a:solidFill>
                <a:latin typeface="Times New Roman"/>
                <a:ea typeface="Times New Roman"/>
              </a:rPr>
              <a:t>Построить векторную </a:t>
            </a:r>
          </a:p>
          <a:p>
            <a:pPr lvl="0"/>
            <a:r>
              <a:rPr lang="ru-RU" sz="1400" i="1" dirty="0">
                <a:solidFill>
                  <a:srgbClr val="073E87"/>
                </a:solidFill>
                <a:latin typeface="Times New Roman"/>
                <a:ea typeface="Times New Roman"/>
              </a:rPr>
              <a:t>диаграмму в масштабе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818162" y="1806203"/>
            <a:ext cx="26371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endParaRPr lang="ru-RU" sz="2400" b="1" i="1" dirty="0">
              <a:solidFill>
                <a:srgbClr val="073E87"/>
              </a:solidFill>
              <a:latin typeface="Times New Roman"/>
              <a:ea typeface="Times New Roman"/>
            </a:endParaRPr>
          </a:p>
          <a:p>
            <a:pPr lvl="0" algn="just"/>
            <a:r>
              <a:rPr lang="ru-RU" sz="2400" i="1" dirty="0">
                <a:solidFill>
                  <a:srgbClr val="073E87"/>
                </a:solidFill>
                <a:latin typeface="Times New Roman"/>
                <a:ea typeface="Times New Roman"/>
              </a:rPr>
              <a:t> </a:t>
            </a:r>
            <a:endParaRPr lang="ru-RU" sz="1400" i="1" dirty="0">
              <a:solidFill>
                <a:srgbClr val="073E87"/>
              </a:solidFill>
              <a:latin typeface="Times New Roman"/>
              <a:ea typeface="Times New Roman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562370"/>
            <a:ext cx="2838450" cy="156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10"/>
              <p:cNvSpPr/>
              <p:nvPr/>
            </p:nvSpPr>
            <p:spPr>
              <a:xfrm>
                <a:off x="5292080" y="1806203"/>
                <a:ext cx="109658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i="1" smtClean="0">
                          <a:solidFill>
                            <a:srgbClr val="000000"/>
                          </a:solidFill>
                          <a:latin typeface="Cambria Math"/>
                          <a:ea typeface="Times New Roman"/>
                          <a:cs typeface="Times New Roman"/>
                        </a:rPr>
                        <m:t>𝑈</m:t>
                      </m:r>
                      <m:r>
                        <a:rPr lang="uk-UA" i="1" smtClean="0">
                          <a:solidFill>
                            <a:srgbClr val="000000"/>
                          </a:solidFill>
                          <a:latin typeface="Cambria Math"/>
                          <a:ea typeface="Times New Roman"/>
                          <a:cs typeface="Times New Roman"/>
                        </a:rPr>
                        <m:t>=</m:t>
                      </m:r>
                      <m:r>
                        <a:rPr lang="uk-UA" i="1" smtClean="0">
                          <a:solidFill>
                            <a:srgbClr val="000000"/>
                          </a:solidFill>
                          <a:latin typeface="Cambria Math"/>
                          <a:ea typeface="Times New Roman"/>
                          <a:cs typeface="Times New Roman"/>
                        </a:rPr>
                        <m:t>𝐼</m:t>
                      </m:r>
                      <m:r>
                        <a:rPr lang="uk-UA" i="1" smtClean="0">
                          <a:solidFill>
                            <a:srgbClr val="000000"/>
                          </a:solidFill>
                          <a:latin typeface="Cambria Math"/>
                          <a:ea typeface="Times New Roman"/>
                          <a:cs typeface="Times New Roman"/>
                        </a:rPr>
                        <m:t>∙</m:t>
                      </m:r>
                      <m:r>
                        <a:rPr lang="uk-UA" i="1" smtClean="0">
                          <a:solidFill>
                            <a:srgbClr val="000000"/>
                          </a:solidFill>
                          <a:latin typeface="Cambria Math"/>
                          <a:ea typeface="Times New Roman"/>
                          <a:cs typeface="Times New Roman"/>
                        </a:rPr>
                        <m:t>𝑍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2080" y="1806203"/>
                <a:ext cx="1096582" cy="36933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11"/>
              <p:cNvSpPr/>
              <p:nvPr/>
            </p:nvSpPr>
            <p:spPr>
              <a:xfrm>
                <a:off x="4921954" y="2924944"/>
                <a:ext cx="3600400" cy="4481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450215">
                  <a:lnSpc>
                    <a:spcPct val="150000"/>
                  </a:lnSpc>
                  <a:spcAft>
                    <a:spcPts val="0"/>
                  </a:spcAft>
                  <a:tabLst>
                    <a:tab pos="1638300" algn="l"/>
                  </a:tabLst>
                </a:pPr>
                <a14:m>
                  <m:oMath xmlns:m="http://schemas.openxmlformats.org/officeDocument/2006/math">
                    <m:r>
                      <a:rPr lang="ru-RU" i="1">
                        <a:solidFill>
                          <a:srgbClr val="000000"/>
                        </a:solidFill>
                        <a:latin typeface="Cambria Math"/>
                        <a:ea typeface="Times New Roman"/>
                      </a:rPr>
                      <m:t>𝑅</m:t>
                    </m:r>
                    <m:r>
                      <a:rPr lang="ru-RU" i="1">
                        <a:solidFill>
                          <a:srgbClr val="000000"/>
                        </a:solidFill>
                        <a:latin typeface="Cambria Math"/>
                        <a:ea typeface="Times New Roman"/>
                      </a:rPr>
                      <m:t>=</m:t>
                    </m:r>
                    <m:sSub>
                      <m:sSubPr>
                        <m:ctrlPr>
                          <a:rPr lang="ru-RU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</m:ctrlPr>
                      </m:sSubPr>
                      <m:e>
                        <m:r>
                          <a:rPr lang="ru-RU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𝑅</m:t>
                        </m:r>
                      </m:e>
                      <m:sub>
                        <m:r>
                          <a:rPr lang="ru-RU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1</m:t>
                        </m:r>
                      </m:sub>
                    </m:sSub>
                    <m:r>
                      <a:rPr lang="ru-RU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+</m:t>
                    </m:r>
                    <m:sSub>
                      <m:sSubPr>
                        <m:ctrlPr>
                          <a:rPr lang="ru-RU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</m:ctrlPr>
                      </m:sSubPr>
                      <m:e>
                        <m:r>
                          <a:rPr lang="ru-RU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𝑅</m:t>
                        </m:r>
                      </m:e>
                      <m:sub>
                        <m:r>
                          <a:rPr lang="ru-RU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sz="1600" dirty="0" smtClean="0">
                    <a:effectLst/>
                    <a:latin typeface="Times New Roman"/>
                    <a:ea typeface="Times New Roman"/>
                  </a:rPr>
                  <a:t> = 5+3=8 Ом </a:t>
                </a:r>
                <a:endParaRPr lang="ru-RU" sz="1600" dirty="0">
                  <a:effectLst/>
                  <a:latin typeface="Times New Roman"/>
                  <a:ea typeface="Times New Roman"/>
                </a:endParaRPr>
              </a:p>
            </p:txBody>
          </p:sp>
        </mc:Choice>
        <mc:Fallback xmlns="">
          <p:sp>
            <p:nvSpPr>
              <p:cNvPr id="12" name="Прямоугольник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1954" y="2924944"/>
                <a:ext cx="3600400" cy="448136"/>
              </a:xfrm>
              <a:prstGeom prst="rect">
                <a:avLst/>
              </a:prstGeom>
              <a:blipFill rotWithShape="1">
                <a:blip r:embed="rId4"/>
                <a:stretch>
                  <a:fillRect b="-1643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12"/>
              <p:cNvSpPr/>
              <p:nvPr/>
            </p:nvSpPr>
            <p:spPr>
              <a:xfrm>
                <a:off x="1754640" y="3390181"/>
                <a:ext cx="3288593" cy="53957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indent="450215" algn="ctr">
                  <a:lnSpc>
                    <a:spcPct val="150000"/>
                  </a:lnSpc>
                  <a:spcAft>
                    <a:spcPts val="0"/>
                  </a:spcAft>
                  <a:tabLst>
                    <a:tab pos="1638300" algn="l"/>
                  </a:tabLst>
                </a:pPr>
                <a14:m>
                  <m:oMath xmlns:m="http://schemas.openxmlformats.org/officeDocument/2006/math">
                    <m:r>
                      <a:rPr lang="ru-RU" sz="1600" i="1" smtClean="0">
                        <a:solidFill>
                          <a:srgbClr val="000000"/>
                        </a:solidFill>
                        <a:latin typeface="Cambria Math"/>
                        <a:ea typeface="Times New Roman"/>
                      </a:rPr>
                      <m:t>𝑍</m:t>
                    </m:r>
                    <m:r>
                      <a:rPr lang="ru-RU" sz="1600" i="1" smtClean="0">
                        <a:solidFill>
                          <a:srgbClr val="000000"/>
                        </a:solidFill>
                        <a:latin typeface="Cambria Math"/>
                        <a:ea typeface="Times New Roman"/>
                      </a:rPr>
                      <m:t>= </m:t>
                    </m:r>
                    <m:rad>
                      <m:radPr>
                        <m:degHide m:val="on"/>
                        <m:ctrlPr>
                          <a:rPr lang="ru-RU" sz="16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ru-RU" sz="1600" i="1">
                                <a:solidFill>
                                  <a:srgbClr val="000000"/>
                                </a:solidFill>
                                <a:latin typeface="Cambria Math"/>
                                <a:ea typeface="Times New Roman"/>
                              </a:rPr>
                            </m:ctrlPr>
                          </m:sSupPr>
                          <m:e>
                            <m:r>
                              <a:rPr lang="ru-RU" sz="1600" b="0" i="1" smtClean="0">
                                <a:solidFill>
                                  <a:srgbClr val="000000"/>
                                </a:solidFill>
                                <a:latin typeface="Cambria Math"/>
                                <a:ea typeface="Times New Roman"/>
                              </a:rPr>
                              <m:t>8</m:t>
                            </m:r>
                          </m:e>
                          <m:sup>
                            <m:r>
                              <a:rPr lang="ru-RU" sz="1600" i="1">
                                <a:solidFill>
                                  <a:srgbClr val="000000"/>
                                </a:solidFill>
                                <a:latin typeface="Cambria Math"/>
                                <a:ea typeface="Times New Roman"/>
                              </a:rPr>
                              <m:t>2</m:t>
                            </m:r>
                          </m:sup>
                        </m:sSup>
                        <m:r>
                          <a:rPr lang="ru-RU" sz="1600" i="1">
                            <a:solidFill>
                              <a:srgbClr val="000000"/>
                            </a:solidFill>
                            <a:latin typeface="Cambria Math"/>
                            <a:ea typeface="Times New Roman"/>
                          </a:rPr>
                          <m:t>+</m:t>
                        </m:r>
                        <m:r>
                          <a:rPr lang="ru-RU" sz="1600" b="0" i="1" smtClean="0">
                            <a:solidFill>
                              <a:srgbClr val="000000"/>
                            </a:solidFill>
                            <a:latin typeface="Cambria Math"/>
                            <a:ea typeface="Times New Roman"/>
                          </a:rPr>
                          <m:t>(</m:t>
                        </m:r>
                        <m:r>
                          <a:rPr lang="ru-RU" sz="1600" i="1">
                            <a:solidFill>
                              <a:srgbClr val="000000"/>
                            </a:solidFill>
                            <a:latin typeface="Cambria Math"/>
                            <a:ea typeface="Times New Roman"/>
                          </a:rPr>
                          <m:t> </m:t>
                        </m:r>
                        <m:sSup>
                          <m:sSupPr>
                            <m:ctrlPr>
                              <a:rPr lang="ru-RU" sz="1600" i="1" smtClean="0">
                                <a:solidFill>
                                  <a:srgbClr val="00000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ru-RU" sz="1600" i="1">
                                <a:solidFill>
                                  <a:srgbClr val="000000"/>
                                </a:solidFill>
                                <a:latin typeface="Cambria Math"/>
                                <a:ea typeface="Times New Roman"/>
                              </a:rPr>
                              <m:t>14−8</m:t>
                            </m:r>
                            <m:r>
                              <a:rPr lang="ru-RU" sz="1600" b="0" i="1" smtClean="0">
                                <a:solidFill>
                                  <a:srgbClr val="000000"/>
                                </a:solidFill>
                                <a:latin typeface="Cambria Math"/>
                                <a:ea typeface="Times New Roman"/>
                              </a:rPr>
                              <m:t>)</m:t>
                            </m:r>
                          </m:e>
                          <m:sup>
                            <m:r>
                              <a:rPr lang="ru-RU" sz="1600" b="0" i="1" smtClean="0">
                                <a:solidFill>
                                  <a:srgbClr val="000000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ru-RU" sz="1600" dirty="0" smtClean="0">
                    <a:effectLst/>
                    <a:latin typeface="Times New Roman"/>
                    <a:ea typeface="Times New Roman"/>
                  </a:rPr>
                  <a:t>=10 Ом;</a:t>
                </a:r>
                <a:endParaRPr lang="ru-RU" sz="1600" dirty="0">
                  <a:effectLst/>
                  <a:latin typeface="Times New Roman"/>
                  <a:ea typeface="Times New Roman"/>
                </a:endParaRPr>
              </a:p>
            </p:txBody>
          </p:sp>
        </mc:Choice>
        <mc:Fallback xmlns="">
          <p:sp>
            <p:nvSpPr>
              <p:cNvPr id="13" name="Прямоугольник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4640" y="3390181"/>
                <a:ext cx="3288593" cy="539571"/>
              </a:xfrm>
              <a:prstGeom prst="rect">
                <a:avLst/>
              </a:prstGeom>
              <a:blipFill rotWithShape="1">
                <a:blip r:embed="rId5"/>
                <a:stretch>
                  <a:fillRect r="-371" b="-22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13"/>
              <p:cNvSpPr/>
              <p:nvPr/>
            </p:nvSpPr>
            <p:spPr>
              <a:xfrm>
                <a:off x="5392264" y="2310775"/>
                <a:ext cx="2574423" cy="5954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indent="450215" algn="ctr">
                  <a:lnSpc>
                    <a:spcPct val="150000"/>
                  </a:lnSpc>
                  <a:spcAft>
                    <a:spcPts val="0"/>
                  </a:spcAft>
                  <a:tabLst>
                    <a:tab pos="16383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smtClean="0">
                          <a:solidFill>
                            <a:srgbClr val="000000"/>
                          </a:solidFill>
                          <a:latin typeface="Cambria Math"/>
                          <a:ea typeface="Times New Roman"/>
                        </a:rPr>
                        <m:t>𝑍</m:t>
                      </m:r>
                      <m:r>
                        <a:rPr lang="ru-RU" i="1" smtClean="0">
                          <a:solidFill>
                            <a:srgbClr val="000000"/>
                          </a:solidFill>
                          <a:latin typeface="Cambria Math"/>
                          <a:ea typeface="Times New Roman"/>
                        </a:rPr>
                        <m:t>= </m:t>
                      </m:r>
                      <m:rad>
                        <m:radPr>
                          <m:degHide m:val="on"/>
                          <m:ctrlPr>
                            <a:rPr lang="ru-RU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Times New Roman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ru-RU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Times New Roman"/>
                                </a:rPr>
                              </m:ctrlPr>
                            </m:sSupPr>
                            <m:e>
                              <m:sSup>
                                <m:sSupPr>
                                  <m:ctrlPr>
                                    <a:rPr lang="ru-RU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ru-RU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𝑅</m:t>
                                  </m:r>
                                </m:e>
                                <m:sup>
                                  <m:r>
                                    <a:rPr lang="ru-RU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ru-RU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Times New Roman"/>
                                </a:rPr>
                                <m:t>+ </m:t>
                              </m:r>
                              <m:d>
                                <m:dPr>
                                  <m:ctrlPr>
                                    <a:rPr lang="ru-RU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ru-RU" i="1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/>
                                          <a:ea typeface="Times New Roman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ru-RU" i="1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/>
                                          <a:ea typeface="Times New Roman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ru-RU" i="1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/>
                                          <a:ea typeface="Times New Roman"/>
                                        </a:rPr>
                                        <m:t>𝐿</m:t>
                                      </m:r>
                                    </m:sub>
                                  </m:sSub>
                                  <m:r>
                                    <a:rPr lang="ru-RU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ru-RU" i="1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/>
                                          <a:ea typeface="Times New Roman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ru-RU" i="1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/>
                                          <a:ea typeface="Times New Roman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ru-RU" i="1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/>
                                          <a:ea typeface="Times New Roman"/>
                                        </a:rPr>
                                        <m:t>𝐶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ru-RU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Times New Roman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ru-RU" sz="1600" dirty="0">
                  <a:effectLst/>
                  <a:latin typeface="Times New Roman"/>
                  <a:ea typeface="Times New Roman"/>
                </a:endParaRPr>
              </a:p>
            </p:txBody>
          </p:sp>
        </mc:Choice>
        <mc:Fallback xmlns="">
          <p:sp>
            <p:nvSpPr>
              <p:cNvPr id="14" name="Прямоугольник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2264" y="2310775"/>
                <a:ext cx="2574423" cy="595484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Стрелка вправо 15"/>
          <p:cNvSpPr/>
          <p:nvPr/>
        </p:nvSpPr>
        <p:spPr>
          <a:xfrm>
            <a:off x="6518898" y="1912535"/>
            <a:ext cx="406512" cy="156668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Прямоугольник 16"/>
              <p:cNvSpPr/>
              <p:nvPr/>
            </p:nvSpPr>
            <p:spPr>
              <a:xfrm>
                <a:off x="7164288" y="1474037"/>
                <a:ext cx="802399" cy="8674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indent="450215" algn="ctr">
                  <a:lnSpc>
                    <a:spcPct val="150000"/>
                  </a:lnSpc>
                  <a:spcAft>
                    <a:spcPts val="0"/>
                  </a:spcAft>
                  <a:tabLst>
                    <a:tab pos="16383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solidFill>
                            <a:srgbClr val="000000"/>
                          </a:solidFill>
                          <a:latin typeface="Cambria Math"/>
                          <a:ea typeface="Times New Roman"/>
                        </a:rPr>
                        <m:t>𝐼</m:t>
                      </m:r>
                      <m:r>
                        <a:rPr lang="ru-RU" i="1" smtClean="0">
                          <a:solidFill>
                            <a:srgbClr val="000000"/>
                          </a:solidFill>
                          <a:latin typeface="Cambria Math"/>
                          <a:ea typeface="Times New Roman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Times New Roman"/>
                            </a:rPr>
                          </m:ctrlPr>
                        </m:fPr>
                        <m:num>
                          <m:r>
                            <a:rPr lang="ru-RU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Times New Roman"/>
                            </a:rPr>
                            <m:t>𝑈</m:t>
                          </m:r>
                        </m:num>
                        <m:den>
                          <m:r>
                            <a:rPr lang="ru-RU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Times New Roman"/>
                            </a:rPr>
                            <m:t>𝑍</m:t>
                          </m:r>
                        </m:den>
                      </m:f>
                    </m:oMath>
                  </m:oMathPara>
                </a14:m>
                <a:endParaRPr lang="ru-RU" sz="1600" dirty="0">
                  <a:effectLst/>
                  <a:latin typeface="Times New Roman"/>
                  <a:ea typeface="Times New Roman"/>
                </a:endParaRPr>
              </a:p>
            </p:txBody>
          </p:sp>
        </mc:Choice>
        <mc:Fallback xmlns="">
          <p:sp>
            <p:nvSpPr>
              <p:cNvPr id="17" name="Прямоугольник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4288" y="1474037"/>
                <a:ext cx="802399" cy="867482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Прямоугольник 17"/>
              <p:cNvSpPr/>
              <p:nvPr/>
            </p:nvSpPr>
            <p:spPr>
              <a:xfrm>
                <a:off x="5599768" y="3215268"/>
                <a:ext cx="1838260" cy="881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indent="450215" algn="ctr">
                  <a:lnSpc>
                    <a:spcPct val="150000"/>
                  </a:lnSpc>
                  <a:spcAft>
                    <a:spcPts val="0"/>
                  </a:spcAft>
                  <a:tabLst>
                    <a:tab pos="16383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smtClean="0">
                          <a:solidFill>
                            <a:srgbClr val="000000"/>
                          </a:solidFill>
                          <a:latin typeface="Cambria Math"/>
                          <a:ea typeface="Times New Roman"/>
                        </a:rPr>
                        <m:t>𝐼</m:t>
                      </m:r>
                      <m:r>
                        <a:rPr lang="ru-RU" i="1" smtClean="0">
                          <a:solidFill>
                            <a:srgbClr val="000000"/>
                          </a:solidFill>
                          <a:latin typeface="Cambria Math"/>
                          <a:ea typeface="Times New Roman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Times New Roman"/>
                            </a:rPr>
                          </m:ctrlPr>
                        </m:fPr>
                        <m:num>
                          <m:r>
                            <a:rPr lang="ru-RU" b="0" i="1" smtClean="0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Times New Roman"/>
                            </a:rPr>
                            <m:t>150</m:t>
                          </m:r>
                        </m:num>
                        <m:den>
                          <m:r>
                            <a:rPr lang="ru-RU" b="0" i="1" smtClean="0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Times New Roman"/>
                            </a:rPr>
                            <m:t>10</m:t>
                          </m:r>
                        </m:den>
                      </m:f>
                      <m:r>
                        <a:rPr lang="ru-RU" b="0" i="1" smtClean="0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Times New Roman"/>
                        </a:rPr>
                        <m:t>=15 А;</m:t>
                      </m:r>
                    </m:oMath>
                  </m:oMathPara>
                </a14:m>
                <a:endParaRPr lang="ru-RU" sz="1600" i="1" dirty="0">
                  <a:effectLst/>
                  <a:latin typeface="Times New Roman"/>
                  <a:ea typeface="Times New Roman"/>
                </a:endParaRPr>
              </a:p>
            </p:txBody>
          </p:sp>
        </mc:Choice>
        <mc:Fallback xmlns="">
          <p:sp>
            <p:nvSpPr>
              <p:cNvPr id="18" name="Прямоугольник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9768" y="3215268"/>
                <a:ext cx="1838260" cy="881332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Прямоугольник 18"/>
              <p:cNvSpPr/>
              <p:nvPr/>
            </p:nvSpPr>
            <p:spPr>
              <a:xfrm>
                <a:off x="3155485" y="3755352"/>
                <a:ext cx="2590261" cy="682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indent="450215">
                  <a:lnSpc>
                    <a:spcPct val="150000"/>
                  </a:lnSpc>
                  <a:spcAft>
                    <a:spcPts val="0"/>
                  </a:spcAft>
                  <a:tabLst>
                    <a:tab pos="1638300" algn="l"/>
                  </a:tabLst>
                </a:pPr>
                <a:r>
                  <a:rPr lang="ru-RU" dirty="0" smtClean="0">
                    <a:solidFill>
                      <a:srgbClr val="000000"/>
                    </a:solidFill>
                    <a:ea typeface="Times New Roman"/>
                  </a:rPr>
                  <a:t>;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ru-RU" i="1" smtClean="0">
                            <a:solidFill>
                              <a:srgbClr val="000000"/>
                            </a:solidFill>
                            <a:latin typeface="Cambria Math"/>
                            <a:ea typeface="Times New Roman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ru-RU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sin</m:t>
                        </m:r>
                      </m:fName>
                      <m:e>
                        <m:r>
                          <a:rPr lang="ru-RU" i="1" smtClean="0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𝜑</m:t>
                        </m:r>
                        <m:r>
                          <a:rPr lang="ru-RU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= </m:t>
                        </m:r>
                        <m:f>
                          <m:fPr>
                            <m:ctrlPr>
                              <a:rPr lang="ru-RU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fPr>
                          <m:num>
                            <m:r>
                              <a:rPr lang="ru-RU" b="0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14−8</m:t>
                            </m:r>
                          </m:num>
                          <m:den>
                            <m:r>
                              <a:rPr lang="ru-RU" b="0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10</m:t>
                            </m:r>
                          </m:den>
                        </m:f>
                      </m:e>
                    </m:func>
                  </m:oMath>
                </a14:m>
                <a:r>
                  <a:rPr lang="ru-RU" sz="1600" dirty="0" smtClean="0">
                    <a:effectLst/>
                    <a:latin typeface="Times New Roman"/>
                    <a:ea typeface="Times New Roman"/>
                  </a:rPr>
                  <a:t> = 0,6; </a:t>
                </a:r>
                <a:endParaRPr lang="ru-RU" sz="1600" dirty="0">
                  <a:effectLst/>
                  <a:latin typeface="Times New Roman"/>
                  <a:ea typeface="Times New Roman"/>
                </a:endParaRPr>
              </a:p>
            </p:txBody>
          </p:sp>
        </mc:Choice>
        <mc:Fallback xmlns="">
          <p:sp>
            <p:nvSpPr>
              <p:cNvPr id="19" name="Прямоугольник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5485" y="3755352"/>
                <a:ext cx="2590261" cy="682495"/>
              </a:xfrm>
              <a:prstGeom prst="rect">
                <a:avLst/>
              </a:prstGeom>
              <a:blipFill rotWithShape="1">
                <a:blip r:embed="rId9"/>
                <a:stretch>
                  <a:fillRect r="-23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Прямоугольник 19"/>
              <p:cNvSpPr/>
              <p:nvPr/>
            </p:nvSpPr>
            <p:spPr>
              <a:xfrm>
                <a:off x="1403648" y="3655934"/>
                <a:ext cx="2211576" cy="8674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450215">
                  <a:lnSpc>
                    <a:spcPct val="150000"/>
                  </a:lnSpc>
                  <a:spcAft>
                    <a:spcPts val="0"/>
                  </a:spcAft>
                  <a:tabLst>
                    <a:tab pos="16383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i="1" smtClean="0">
                              <a:solidFill>
                                <a:srgbClr val="000000"/>
                              </a:solidFill>
                              <a:latin typeface="Cambria Math"/>
                              <a:ea typeface="Times New Roman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ru-RU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Times New Roman"/>
                            </a:rPr>
                            <m:t>sin</m:t>
                          </m:r>
                        </m:fName>
                        <m:e>
                          <m:r>
                            <a:rPr lang="ru-RU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Times New Roman"/>
                            </a:rPr>
                            <m:t>𝜑</m:t>
                          </m:r>
                          <m:r>
                            <a:rPr lang="ru-RU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Times New Roman"/>
                            </a:rPr>
                            <m:t>= </m:t>
                          </m:r>
                          <m:f>
                            <m:fPr>
                              <m:ctrlPr>
                                <a:rPr lang="ru-RU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Times New Roman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ru-RU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ru-RU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𝑋</m:t>
                                  </m:r>
                                </m:e>
                                <m:sub>
                                  <m:r>
                                    <a:rPr lang="ru-RU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𝐿</m:t>
                                  </m:r>
                                </m:sub>
                              </m:sSub>
                              <m:r>
                                <a:rPr lang="ru-RU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Times New Roman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ru-RU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ru-RU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𝑋</m:t>
                                  </m:r>
                                </m:e>
                                <m:sub>
                                  <m:r>
                                    <a:rPr lang="ru-RU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𝐶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ru-RU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Times New Roman"/>
                                </a:rPr>
                                <m:t>𝑍</m:t>
                              </m:r>
                            </m:den>
                          </m:f>
                        </m:e>
                      </m:func>
                    </m:oMath>
                  </m:oMathPara>
                </a14:m>
                <a:endParaRPr lang="ru-RU" sz="1600" dirty="0">
                  <a:effectLst/>
                  <a:latin typeface="Times New Roman"/>
                  <a:ea typeface="Times New Roman"/>
                </a:endParaRPr>
              </a:p>
            </p:txBody>
          </p:sp>
        </mc:Choice>
        <mc:Fallback xmlns="">
          <p:sp>
            <p:nvSpPr>
              <p:cNvPr id="20" name="Прямоугольник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3648" y="3655934"/>
                <a:ext cx="2211576" cy="867482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Прямоугольник 20"/>
              <p:cNvSpPr/>
              <p:nvPr/>
            </p:nvSpPr>
            <p:spPr>
              <a:xfrm>
                <a:off x="1835696" y="4293096"/>
                <a:ext cx="2294090" cy="8674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indent="450215" algn="ctr">
                  <a:lnSpc>
                    <a:spcPct val="150000"/>
                  </a:lnSpc>
                  <a:spcAft>
                    <a:spcPts val="0"/>
                  </a:spcAft>
                  <a:tabLst>
                    <a:tab pos="16383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i="1">
                              <a:solidFill>
                                <a:srgbClr val="000000"/>
                              </a:solidFill>
                              <a:latin typeface="Cambria Math"/>
                              <a:ea typeface="Times New Roman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ru-RU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Times New Roman"/>
                            </a:rPr>
                            <m:t>cos</m:t>
                          </m:r>
                        </m:fName>
                        <m:e>
                          <m:r>
                            <a:rPr lang="ru-RU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Times New Roman"/>
                            </a:rPr>
                            <m:t>𝜑</m:t>
                          </m:r>
                        </m:e>
                      </m:func>
                      <m:r>
                        <a:rPr lang="ru-RU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Times New Roman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Times New Roman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Times New Roman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Times New Roman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ru-RU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Times New Roman"/>
                                </a:rPr>
                                <m:t>1</m:t>
                              </m:r>
                            </m:sub>
                          </m:sSub>
                          <m:r>
                            <a:rPr lang="ru-RU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Times New Roman"/>
                            </a:rPr>
                            <m:t>+</m:t>
                          </m:r>
                          <m:sSub>
                            <m:sSubPr>
                              <m:ctrlPr>
                                <a:rPr lang="ru-RU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Times New Roman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Times New Roman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ru-RU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Times New Roman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r>
                            <a:rPr lang="ru-RU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Times New Roman"/>
                            </a:rPr>
                            <m:t>𝑍</m:t>
                          </m:r>
                        </m:den>
                      </m:f>
                      <m:r>
                        <a:rPr lang="ru-RU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Times New Roman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Times New Roman"/>
                            </a:rPr>
                          </m:ctrlPr>
                        </m:fPr>
                        <m:num>
                          <m:r>
                            <a:rPr lang="ru-RU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Times New Roman"/>
                            </a:rPr>
                            <m:t>𝑅</m:t>
                          </m:r>
                        </m:num>
                        <m:den>
                          <m:r>
                            <a:rPr lang="ru-RU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Times New Roman"/>
                            </a:rPr>
                            <m:t>𝑍</m:t>
                          </m:r>
                        </m:den>
                      </m:f>
                    </m:oMath>
                  </m:oMathPara>
                </a14:m>
                <a:endParaRPr lang="ru-RU" sz="1600" dirty="0">
                  <a:effectLst/>
                  <a:latin typeface="Times New Roman"/>
                  <a:ea typeface="Times New Roman"/>
                </a:endParaRPr>
              </a:p>
            </p:txBody>
          </p:sp>
        </mc:Choice>
        <mc:Fallback xmlns="">
          <p:sp>
            <p:nvSpPr>
              <p:cNvPr id="21" name="Прямоугольник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5696" y="4293096"/>
                <a:ext cx="2294090" cy="867482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Прямоугольник 21"/>
              <p:cNvSpPr/>
              <p:nvPr/>
            </p:nvSpPr>
            <p:spPr>
              <a:xfrm>
                <a:off x="3702157" y="4302628"/>
                <a:ext cx="2138214" cy="682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indent="450215" algn="ctr">
                  <a:lnSpc>
                    <a:spcPct val="150000"/>
                  </a:lnSpc>
                  <a:spcAft>
                    <a:spcPts val="0"/>
                  </a:spcAft>
                  <a:tabLst>
                    <a:tab pos="1638300" algn="l"/>
                  </a:tabLst>
                </a:pPr>
                <a:r>
                  <a:rPr lang="ru-RU" dirty="0" smtClean="0">
                    <a:solidFill>
                      <a:srgbClr val="000000"/>
                    </a:solidFill>
                    <a:ea typeface="Times New Roman"/>
                  </a:rPr>
                  <a:t>;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ru-RU" i="1" smtClean="0">
                            <a:solidFill>
                              <a:srgbClr val="000000"/>
                            </a:solidFill>
                            <a:latin typeface="Cambria Math"/>
                            <a:ea typeface="Times New Roman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ru-RU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cos</m:t>
                        </m:r>
                      </m:fName>
                      <m:e>
                        <m:r>
                          <a:rPr lang="ru-RU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𝜑</m:t>
                        </m:r>
                      </m:e>
                    </m:func>
                    <m:r>
                      <a:rPr lang="ru-RU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=</m:t>
                    </m:r>
                    <m:f>
                      <m:fPr>
                        <m:ctrlPr>
                          <a:rPr lang="ru-RU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b="0" i="1" smtClean="0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8</m:t>
                        </m:r>
                      </m:num>
                      <m:den>
                        <m:r>
                          <a:rPr lang="ru-RU" b="0" i="1" smtClean="0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ru-RU" sz="1600" dirty="0" smtClean="0">
                    <a:effectLst/>
                    <a:latin typeface="Times New Roman"/>
                    <a:ea typeface="Times New Roman"/>
                  </a:rPr>
                  <a:t>=0,8</a:t>
                </a:r>
                <a:endParaRPr lang="ru-RU" sz="1600" dirty="0">
                  <a:effectLst/>
                  <a:latin typeface="Times New Roman"/>
                  <a:ea typeface="Times New Roman"/>
                </a:endParaRPr>
              </a:p>
            </p:txBody>
          </p:sp>
        </mc:Choice>
        <mc:Fallback xmlns="">
          <p:sp>
            <p:nvSpPr>
              <p:cNvPr id="22" name="Прямоугольник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2157" y="4302628"/>
                <a:ext cx="2138214" cy="682495"/>
              </a:xfrm>
              <a:prstGeom prst="rect">
                <a:avLst/>
              </a:prstGeom>
              <a:blipFill rotWithShape="1">
                <a:blip r:embed="rId12"/>
                <a:stretch>
                  <a:fillRect r="-114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Прямоугольник 22"/>
              <p:cNvSpPr/>
              <p:nvPr/>
            </p:nvSpPr>
            <p:spPr>
              <a:xfrm>
                <a:off x="1797857" y="5051187"/>
                <a:ext cx="4313938" cy="5078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50000"/>
                  </a:lnSpc>
                  <a:spcAft>
                    <a:spcPts val="0"/>
                  </a:spcAft>
                  <a:tabLst>
                    <a:tab pos="16383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smtClean="0">
                          <a:solidFill>
                            <a:srgbClr val="000000"/>
                          </a:solidFill>
                          <a:latin typeface="Cambria Math"/>
                          <a:ea typeface="Times New Roman"/>
                        </a:rPr>
                        <m:t>𝑃</m:t>
                      </m:r>
                      <m:r>
                        <a:rPr lang="ru-RU" i="1" smtClean="0">
                          <a:solidFill>
                            <a:srgbClr val="000000"/>
                          </a:solidFill>
                          <a:latin typeface="Cambria Math"/>
                          <a:ea typeface="Times New Roman"/>
                        </a:rPr>
                        <m:t>=</m:t>
                      </m:r>
                      <m:r>
                        <a:rPr lang="ru-RU" i="1" smtClean="0">
                          <a:solidFill>
                            <a:srgbClr val="000000"/>
                          </a:solidFill>
                          <a:latin typeface="Cambria Math"/>
                          <a:ea typeface="Times New Roman"/>
                        </a:rPr>
                        <m:t>𝑈</m:t>
                      </m:r>
                      <m:r>
                        <a:rPr lang="ru-RU" i="1" smtClean="0">
                          <a:solidFill>
                            <a:srgbClr val="000000"/>
                          </a:solidFill>
                          <a:latin typeface="Cambria Math"/>
                          <a:ea typeface="Times New Roman"/>
                        </a:rPr>
                        <m:t>∙</m:t>
                      </m:r>
                      <m:r>
                        <a:rPr lang="ru-RU" i="1" smtClean="0">
                          <a:solidFill>
                            <a:srgbClr val="000000"/>
                          </a:solidFill>
                          <a:latin typeface="Cambria Math"/>
                          <a:ea typeface="Times New Roman"/>
                        </a:rPr>
                        <m:t>𝐼</m:t>
                      </m:r>
                      <m:func>
                        <m:funcPr>
                          <m:ctrlPr>
                            <a:rPr lang="ru-RU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Times New Roman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ru-RU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Times New Roman"/>
                            </a:rPr>
                            <m:t>cos</m:t>
                          </m:r>
                        </m:fName>
                        <m:e>
                          <m:r>
                            <a:rPr lang="ru-RU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Times New Roman"/>
                            </a:rPr>
                            <m:t>𝜑</m:t>
                          </m:r>
                          <m:r>
                            <a:rPr lang="ru-RU" b="0" i="1" smtClean="0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Times New Roman"/>
                            </a:rPr>
                            <m:t>=150</m:t>
                          </m:r>
                          <m:r>
                            <a:rPr lang="ru-RU" b="0" i="1" smtClean="0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Cambria Math"/>
                            </a:rPr>
                            <m:t>∙15∙0,8=1800Вт</m:t>
                          </m:r>
                        </m:e>
                      </m:func>
                    </m:oMath>
                  </m:oMathPara>
                </a14:m>
                <a:endParaRPr lang="ru-RU" sz="1600" dirty="0">
                  <a:effectLst/>
                  <a:latin typeface="Times New Roman"/>
                  <a:ea typeface="Times New Roman"/>
                </a:endParaRPr>
              </a:p>
            </p:txBody>
          </p:sp>
        </mc:Choice>
        <mc:Fallback xmlns="">
          <p:sp>
            <p:nvSpPr>
              <p:cNvPr id="23" name="Прямоугольник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7857" y="5051187"/>
                <a:ext cx="4313938" cy="507831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Прямоугольник 23"/>
              <p:cNvSpPr/>
              <p:nvPr/>
            </p:nvSpPr>
            <p:spPr>
              <a:xfrm>
                <a:off x="1526893" y="5559018"/>
                <a:ext cx="4609852" cy="4983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228600" algn="just">
                  <a:lnSpc>
                    <a:spcPct val="150000"/>
                  </a:lnSpc>
                  <a:spcAft>
                    <a:spcPts val="0"/>
                  </a:spcAft>
                  <a:tabLst>
                    <a:tab pos="1638300" algn="l"/>
                  </a:tabLst>
                </a:pPr>
                <a14:m>
                  <m:oMath xmlns:m="http://schemas.openxmlformats.org/officeDocument/2006/math">
                    <m:r>
                      <a:rPr lang="ru-RU" i="1" smtClean="0">
                        <a:solidFill>
                          <a:srgbClr val="000000"/>
                        </a:solidFill>
                        <a:latin typeface="Cambria Math"/>
                        <a:ea typeface="Times New Roman"/>
                      </a:rPr>
                      <m:t>𝑄</m:t>
                    </m:r>
                    <m:r>
                      <a:rPr lang="ru-RU" i="1" smtClean="0">
                        <a:solidFill>
                          <a:srgbClr val="000000"/>
                        </a:solidFill>
                        <a:latin typeface="Cambria Math"/>
                        <a:ea typeface="Times New Roman"/>
                      </a:rPr>
                      <m:t>=</m:t>
                    </m:r>
                    <m:r>
                      <a:rPr lang="ru-RU" i="1" smtClean="0">
                        <a:solidFill>
                          <a:srgbClr val="000000"/>
                        </a:solidFill>
                        <a:latin typeface="Cambria Math"/>
                        <a:ea typeface="Times New Roman"/>
                      </a:rPr>
                      <m:t>𝑈</m:t>
                    </m:r>
                    <m:r>
                      <a:rPr lang="ru-RU" i="1" smtClean="0">
                        <a:solidFill>
                          <a:srgbClr val="000000"/>
                        </a:solidFill>
                        <a:latin typeface="Cambria Math"/>
                        <a:ea typeface="Times New Roman"/>
                      </a:rPr>
                      <m:t>∙</m:t>
                    </m:r>
                    <m:r>
                      <a:rPr lang="ru-RU" i="1" smtClean="0">
                        <a:solidFill>
                          <a:srgbClr val="000000"/>
                        </a:solidFill>
                        <a:latin typeface="Cambria Math"/>
                        <a:ea typeface="Times New Roman"/>
                      </a:rPr>
                      <m:t>𝐼</m:t>
                    </m:r>
                    <m:func>
                      <m:funcPr>
                        <m:ctrlPr>
                          <a:rPr lang="ru-RU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ru-RU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sin</m:t>
                        </m:r>
                      </m:fName>
                      <m:e>
                        <m:r>
                          <a:rPr lang="ru-RU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𝜑</m:t>
                        </m:r>
                        <m:r>
                          <a:rPr lang="ru-RU" i="1" smtClean="0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/>
                          </a:rPr>
                          <m:t>=</m:t>
                        </m:r>
                        <m:r>
                          <a:rPr lang="ru-RU" b="0" i="1" smtClean="0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/>
                          </a:rPr>
                          <m:t>150∙15∙0,6=</m:t>
                        </m:r>
                      </m:e>
                    </m:func>
                    <m:r>
                      <a:rPr lang="ru-RU" b="0" i="1" smtClean="0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1350</m:t>
                    </m:r>
                  </m:oMath>
                </a14:m>
                <a:r>
                  <a:rPr lang="ru-RU" sz="1600" dirty="0" smtClean="0">
                    <a:effectLst/>
                    <a:latin typeface="Times New Roman"/>
                    <a:ea typeface="Times New Roman"/>
                  </a:rPr>
                  <a:t> ВАр</a:t>
                </a:r>
                <a:endParaRPr lang="ru-RU" sz="1600" dirty="0">
                  <a:effectLst/>
                  <a:latin typeface="Times New Roman"/>
                  <a:ea typeface="Times New Roman"/>
                </a:endParaRPr>
              </a:p>
            </p:txBody>
          </p:sp>
        </mc:Choice>
        <mc:Fallback xmlns="">
          <p:sp>
            <p:nvSpPr>
              <p:cNvPr id="24" name="Прямоугольник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6893" y="5559018"/>
                <a:ext cx="4609852" cy="498342"/>
              </a:xfrm>
              <a:prstGeom prst="rect">
                <a:avLst/>
              </a:prstGeom>
              <a:blipFill rotWithShape="1">
                <a:blip r:embed="rId14"/>
                <a:stretch>
                  <a:fillRect b="-365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Прямоугольник 24"/>
              <p:cNvSpPr/>
              <p:nvPr/>
            </p:nvSpPr>
            <p:spPr>
              <a:xfrm>
                <a:off x="1812869" y="6057360"/>
                <a:ext cx="333482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smtClean="0">
                          <a:solidFill>
                            <a:srgbClr val="000000"/>
                          </a:solidFill>
                          <a:latin typeface="Cambria Math"/>
                          <a:ea typeface="Times New Roman"/>
                          <a:cs typeface="Times New Roman"/>
                        </a:rPr>
                        <m:t>𝑆</m:t>
                      </m:r>
                      <m:r>
                        <a:rPr lang="ru-RU" i="1" smtClean="0">
                          <a:solidFill>
                            <a:srgbClr val="000000"/>
                          </a:solidFill>
                          <a:latin typeface="Cambria Math"/>
                          <a:ea typeface="Times New Roman"/>
                          <a:cs typeface="Times New Roman"/>
                        </a:rPr>
                        <m:t>=</m:t>
                      </m:r>
                      <m:r>
                        <a:rPr lang="ru-RU" i="1" smtClean="0">
                          <a:solidFill>
                            <a:srgbClr val="000000"/>
                          </a:solidFill>
                          <a:latin typeface="Cambria Math"/>
                          <a:ea typeface="Times New Roman"/>
                          <a:cs typeface="Times New Roman"/>
                        </a:rPr>
                        <m:t>𝑈</m:t>
                      </m:r>
                      <m:r>
                        <a:rPr lang="ru-RU" i="1" smtClean="0">
                          <a:solidFill>
                            <a:srgbClr val="000000"/>
                          </a:solidFill>
                          <a:latin typeface="Cambria Math"/>
                          <a:ea typeface="Times New Roman"/>
                          <a:cs typeface="Times New Roman"/>
                        </a:rPr>
                        <m:t>∙</m:t>
                      </m:r>
                      <m:r>
                        <a:rPr lang="ru-RU" i="1" smtClean="0">
                          <a:solidFill>
                            <a:srgbClr val="000000"/>
                          </a:solidFill>
                          <a:latin typeface="Cambria Math"/>
                          <a:ea typeface="Times New Roman"/>
                          <a:cs typeface="Times New Roman"/>
                        </a:rPr>
                        <m:t>𝐼</m:t>
                      </m:r>
                      <m:r>
                        <a:rPr lang="ru-RU" i="1" smtClean="0">
                          <a:solidFill>
                            <a:srgbClr val="000000"/>
                          </a:solidFill>
                          <a:latin typeface="Cambria Math"/>
                          <a:ea typeface="Cambria Math"/>
                          <a:cs typeface="Times New Roman"/>
                        </a:rPr>
                        <m:t>=</m:t>
                      </m:r>
                      <m:r>
                        <a:rPr lang="ru-RU" b="0" i="1" smtClean="0">
                          <a:solidFill>
                            <a:srgbClr val="000000"/>
                          </a:solidFill>
                          <a:latin typeface="Cambria Math"/>
                          <a:ea typeface="Cambria Math"/>
                          <a:cs typeface="Times New Roman"/>
                        </a:rPr>
                        <m:t>150∙15=2250 ВА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5" name="Прямоугольник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2869" y="6057360"/>
                <a:ext cx="3334824" cy="369332"/>
              </a:xfrm>
              <a:prstGeom prst="rect">
                <a:avLst/>
              </a:prstGeom>
              <a:blipFill rotWithShape="1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59973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30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1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6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1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88640"/>
            <a:ext cx="8568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2400" b="1" dirty="0">
                <a:solidFill>
                  <a:srgbClr val="073E87"/>
                </a:solidFill>
                <a:latin typeface="Times New Roman"/>
                <a:ea typeface="Times New Roman"/>
              </a:rPr>
              <a:t>Проведение практической работы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3447" y="1052736"/>
            <a:ext cx="85689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000" dirty="0">
                <a:solidFill>
                  <a:schemeClr val="tx2"/>
                </a:solidFill>
                <a:latin typeface="Times New Roman"/>
                <a:ea typeface="Times New Roman"/>
              </a:rPr>
              <a:t>Для определения общего напряжения необходимо </a:t>
            </a:r>
            <a:r>
              <a:rPr lang="ru-RU" sz="2000" b="1" dirty="0">
                <a:solidFill>
                  <a:schemeClr val="tx2"/>
                </a:solidFill>
                <a:latin typeface="Times New Roman"/>
                <a:ea typeface="Times New Roman"/>
              </a:rPr>
              <a:t>построить векторную диаграмму.</a:t>
            </a:r>
            <a:endParaRPr lang="ru-RU" b="1" dirty="0">
              <a:solidFill>
                <a:schemeClr val="tx2"/>
              </a:solidFill>
              <a:latin typeface="Times New Roman"/>
              <a:ea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2000" dirty="0">
                <a:solidFill>
                  <a:schemeClr val="tx2"/>
                </a:solidFill>
                <a:latin typeface="Times New Roman"/>
                <a:ea typeface="Times New Roman"/>
              </a:rPr>
              <a:t>При подаче напряжения в цепи возникнет ток, который на каждом из элементов цепи будет создавать падения напряжений:</a:t>
            </a:r>
            <a:endParaRPr lang="ru-RU" dirty="0">
              <a:solidFill>
                <a:schemeClr val="tx2"/>
              </a:solidFill>
              <a:effectLst/>
              <a:latin typeface="Times New Roman"/>
              <a:ea typeface="Times New Roman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849272" y="2376175"/>
                <a:ext cx="294458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ru-RU" i="1" smtClean="0">
                        <a:solidFill>
                          <a:schemeClr val="tx2"/>
                        </a:solidFill>
                        <a:latin typeface="Cambria Math"/>
                        <a:ea typeface="Times New Roman"/>
                        <a:cs typeface="Times New Roman"/>
                      </a:rPr>
                      <m:t>𝑈</m:t>
                    </m:r>
                    <m:r>
                      <a:rPr lang="ru-RU" i="1" smtClean="0">
                        <a:solidFill>
                          <a:schemeClr val="tx2"/>
                        </a:solidFill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sSub>
                      <m:sSubPr>
                        <m:ctrlPr>
                          <a:rPr lang="ru-RU" i="1">
                            <a:solidFill>
                              <a:schemeClr val="tx2"/>
                            </a:solidFill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ru-RU" i="1">
                            <a:solidFill>
                              <a:schemeClr val="tx2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𝑈</m:t>
                        </m:r>
                      </m:e>
                      <m:sub>
                        <m:r>
                          <a:rPr lang="ru-RU" i="1">
                            <a:solidFill>
                              <a:schemeClr val="tx2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𝑅</m:t>
                        </m:r>
                        <m:r>
                          <a:rPr lang="ru-RU" i="1">
                            <a:solidFill>
                              <a:schemeClr val="tx2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</m:t>
                        </m:r>
                      </m:sub>
                    </m:sSub>
                    <m:r>
                      <a:rPr lang="ru-RU" i="1">
                        <a:solidFill>
                          <a:schemeClr val="tx2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+</m:t>
                    </m:r>
                    <m:sSub>
                      <m:sSubPr>
                        <m:ctrlPr>
                          <a:rPr lang="ru-RU" i="1">
                            <a:solidFill>
                              <a:schemeClr val="tx2"/>
                            </a:solidFill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ru-RU" i="1">
                            <a:solidFill>
                              <a:schemeClr val="tx2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𝑈</m:t>
                        </m:r>
                      </m:e>
                      <m:sub>
                        <m:r>
                          <a:rPr lang="ru-RU" i="1">
                            <a:solidFill>
                              <a:schemeClr val="tx2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𝑋𝐿</m:t>
                        </m:r>
                      </m:sub>
                    </m:sSub>
                    <m:sSub>
                      <m:sSubPr>
                        <m:ctrlPr>
                          <a:rPr lang="ru-RU" i="1">
                            <a:solidFill>
                              <a:schemeClr val="tx2"/>
                            </a:solidFill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ru-RU" i="1">
                            <a:solidFill>
                              <a:schemeClr val="tx2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+ </m:t>
                        </m:r>
                        <m:r>
                          <a:rPr lang="ru-RU" i="1">
                            <a:solidFill>
                              <a:schemeClr val="tx2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𝑈</m:t>
                        </m:r>
                      </m:e>
                      <m:sub>
                        <m:r>
                          <a:rPr lang="ru-RU" i="1">
                            <a:solidFill>
                              <a:schemeClr val="tx2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𝑅</m:t>
                        </m:r>
                        <m:r>
                          <a:rPr lang="ru-RU" i="1">
                            <a:solidFill>
                              <a:schemeClr val="tx2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b>
                    </m:sSub>
                    <m:r>
                      <a:rPr lang="ru-RU" i="1">
                        <a:solidFill>
                          <a:schemeClr val="tx2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+</m:t>
                    </m:r>
                    <m:sSub>
                      <m:sSubPr>
                        <m:ctrlPr>
                          <a:rPr lang="ru-RU" i="1">
                            <a:solidFill>
                              <a:schemeClr val="tx2"/>
                            </a:solidFill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ru-RU" i="1">
                            <a:solidFill>
                              <a:schemeClr val="tx2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𝑈</m:t>
                        </m:r>
                      </m:e>
                      <m:sub>
                        <m:r>
                          <a:rPr lang="ru-RU" i="1">
                            <a:solidFill>
                              <a:schemeClr val="tx2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𝑋𝐶</m:t>
                        </m:r>
                      </m:sub>
                    </m:sSub>
                  </m:oMath>
                </a14:m>
                <a:r>
                  <a:rPr lang="ru-RU" dirty="0">
                    <a:solidFill>
                      <a:schemeClr val="tx2"/>
                    </a:solidFill>
                    <a:effectLst/>
                    <a:latin typeface="Times New Roman"/>
                    <a:ea typeface="Times New Roman"/>
                  </a:rPr>
                  <a:t> </a:t>
                </a:r>
                <a:endParaRPr lang="ru-RU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272" y="2376175"/>
                <a:ext cx="2944589" cy="36933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1030754" y="3131864"/>
                <a:ext cx="2443105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i="1">
                            <a:solidFill>
                              <a:schemeClr val="tx2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𝑈</m:t>
                        </m:r>
                      </m:e>
                      <m:sub>
                        <m:r>
                          <a:rPr lang="ru-RU" i="1">
                            <a:solidFill>
                              <a:schemeClr val="tx2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𝑅</m:t>
                        </m:r>
                        <m:r>
                          <a:rPr lang="ru-RU" i="1">
                            <a:solidFill>
                              <a:schemeClr val="tx2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</m:t>
                        </m:r>
                      </m:sub>
                    </m:sSub>
                    <m:r>
                      <a:rPr lang="ru-RU" i="1">
                        <a:solidFill>
                          <a:schemeClr val="tx2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r>
                      <a:rPr lang="ru-RU" i="1">
                        <a:solidFill>
                          <a:schemeClr val="tx2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𝐼</m:t>
                    </m:r>
                    <m:r>
                      <a:rPr lang="ru-RU" i="1">
                        <a:solidFill>
                          <a:schemeClr val="tx2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  <m:sSub>
                      <m:sSubPr>
                        <m:ctrlPr>
                          <a:rPr lang="ru-RU" i="1">
                            <a:solidFill>
                              <a:schemeClr val="tx2"/>
                            </a:solidFill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ru-RU" i="1">
                            <a:solidFill>
                              <a:schemeClr val="tx2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𝑅</m:t>
                        </m:r>
                      </m:e>
                      <m:sub>
                        <m:r>
                          <a:rPr lang="ru-RU" i="1">
                            <a:solidFill>
                              <a:schemeClr val="tx2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</m:t>
                        </m:r>
                        <m:r>
                          <a:rPr lang="ru-RU" b="0" i="1" smtClean="0">
                            <a:solidFill>
                              <a:schemeClr val="tx2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 </m:t>
                        </m:r>
                      </m:sub>
                    </m:sSub>
                  </m:oMath>
                </a14:m>
                <a:r>
                  <a:rPr lang="ru-RU" dirty="0" smtClean="0">
                    <a:solidFill>
                      <a:schemeClr val="tx2"/>
                    </a:solidFill>
                  </a:rPr>
                  <a:t>=15</a:t>
                </a:r>
                <a:r>
                  <a:rPr lang="ru-RU" dirty="0">
                    <a:solidFill>
                      <a:srgbClr val="073E87"/>
                    </a:solidFill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ru-RU" i="1">
                        <a:solidFill>
                          <a:srgbClr val="073E87"/>
                        </a:solidFill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</m:oMath>
                </a14:m>
                <a:r>
                  <a:rPr lang="ru-RU" dirty="0" smtClean="0">
                    <a:solidFill>
                      <a:schemeClr val="tx2"/>
                    </a:solidFill>
                  </a:rPr>
                  <a:t>5=75 В</a:t>
                </a:r>
                <a:endParaRPr lang="ru-RU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0754" y="3131864"/>
                <a:ext cx="2443105" cy="369332"/>
              </a:xfrm>
              <a:prstGeom prst="rect">
                <a:avLst/>
              </a:prstGeom>
              <a:blipFill rotWithShape="1">
                <a:blip r:embed="rId3"/>
                <a:stretch>
                  <a:fillRect t="-8333" r="-998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961357" y="3904944"/>
                <a:ext cx="237468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i="1">
                            <a:solidFill>
                              <a:schemeClr val="tx2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𝑈</m:t>
                        </m:r>
                      </m:e>
                      <m:sub>
                        <m:r>
                          <a:rPr lang="ru-RU" i="1">
                            <a:solidFill>
                              <a:schemeClr val="tx2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𝑅</m:t>
                        </m:r>
                        <m:r>
                          <a:rPr lang="ru-RU" i="1">
                            <a:solidFill>
                              <a:schemeClr val="tx2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b>
                    </m:sSub>
                    <m:r>
                      <a:rPr lang="ru-RU" i="1">
                        <a:solidFill>
                          <a:schemeClr val="tx2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r>
                      <a:rPr lang="ru-RU" i="1">
                        <a:solidFill>
                          <a:schemeClr val="tx2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𝐼</m:t>
                    </m:r>
                    <m:r>
                      <a:rPr lang="ru-RU" i="1">
                        <a:solidFill>
                          <a:schemeClr val="tx2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  <m:sSub>
                      <m:sSubPr>
                        <m:ctrlPr>
                          <a:rPr lang="ru-RU" i="1" smtClean="0">
                            <a:solidFill>
                              <a:schemeClr val="tx2"/>
                            </a:solidFill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ru-RU" i="1">
                            <a:solidFill>
                              <a:schemeClr val="tx2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𝑅</m:t>
                        </m:r>
                      </m:e>
                      <m:sub>
                        <m:r>
                          <a:rPr lang="ru-RU" i="1">
                            <a:solidFill>
                              <a:schemeClr val="tx2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dirty="0" smtClean="0">
                    <a:solidFill>
                      <a:schemeClr val="tx2"/>
                    </a:solidFill>
                  </a:rPr>
                  <a:t>=15</a:t>
                </a:r>
                <a:r>
                  <a:rPr lang="ru-RU" dirty="0">
                    <a:solidFill>
                      <a:schemeClr val="tx2"/>
                    </a:solidFill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ru-RU" i="1">
                        <a:solidFill>
                          <a:schemeClr val="tx2"/>
                        </a:solidFill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</m:oMath>
                </a14:m>
                <a:r>
                  <a:rPr lang="ru-RU" dirty="0" smtClean="0">
                    <a:solidFill>
                      <a:schemeClr val="tx2"/>
                    </a:solidFill>
                  </a:rPr>
                  <a:t>3=45В</a:t>
                </a:r>
                <a:endParaRPr lang="ru-RU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1357" y="3904944"/>
                <a:ext cx="2374689" cy="369332"/>
              </a:xfrm>
              <a:prstGeom prst="rect">
                <a:avLst/>
              </a:prstGeom>
              <a:blipFill rotWithShape="1">
                <a:blip r:embed="rId4"/>
                <a:stretch>
                  <a:fillRect t="-8333" r="-1285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1003376" y="3535612"/>
                <a:ext cx="242399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i="1">
                            <a:solidFill>
                              <a:schemeClr val="tx2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𝑈</m:t>
                        </m:r>
                      </m:e>
                      <m:sub>
                        <m:r>
                          <a:rPr lang="ru-RU" i="1">
                            <a:solidFill>
                              <a:schemeClr val="tx2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𝐿</m:t>
                        </m:r>
                      </m:sub>
                    </m:sSub>
                    <m:r>
                      <a:rPr lang="ru-RU" i="1">
                        <a:solidFill>
                          <a:schemeClr val="tx2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r>
                      <a:rPr lang="ru-RU" i="1">
                        <a:solidFill>
                          <a:schemeClr val="tx2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𝐼</m:t>
                    </m:r>
                    <m:r>
                      <a:rPr lang="ru-RU" i="1">
                        <a:solidFill>
                          <a:schemeClr val="tx2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  <m:sSub>
                      <m:sSubPr>
                        <m:ctrlPr>
                          <a:rPr lang="ru-RU" i="1">
                            <a:solidFill>
                              <a:schemeClr val="tx2"/>
                            </a:solidFill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ru-RU" i="1">
                            <a:solidFill>
                              <a:schemeClr val="tx2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𝑋</m:t>
                        </m:r>
                      </m:e>
                      <m:sub>
                        <m:r>
                          <a:rPr lang="ru-RU" i="1">
                            <a:solidFill>
                              <a:schemeClr val="tx2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𝐿</m:t>
                        </m:r>
                      </m:sub>
                    </m:sSub>
                  </m:oMath>
                </a14:m>
                <a:r>
                  <a:rPr lang="ru-RU" dirty="0" smtClean="0">
                    <a:solidFill>
                      <a:schemeClr val="tx2"/>
                    </a:solidFill>
                  </a:rPr>
                  <a:t>=15</a:t>
                </a:r>
                <a:r>
                  <a:rPr lang="ru-RU" dirty="0">
                    <a:solidFill>
                      <a:schemeClr val="tx2"/>
                    </a:solidFill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ru-RU" i="1">
                        <a:solidFill>
                          <a:schemeClr val="tx2"/>
                        </a:solidFill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</m:oMath>
                </a14:m>
                <a:r>
                  <a:rPr lang="ru-RU" dirty="0" smtClean="0">
                    <a:solidFill>
                      <a:schemeClr val="tx2"/>
                    </a:solidFill>
                  </a:rPr>
                  <a:t>14=210В</a:t>
                </a:r>
                <a:endParaRPr lang="ru-RU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3376" y="3535612"/>
                <a:ext cx="2423997" cy="369332"/>
              </a:xfrm>
              <a:prstGeom prst="rect">
                <a:avLst/>
              </a:prstGeom>
              <a:blipFill rotWithShape="1">
                <a:blip r:embed="rId5"/>
                <a:stretch>
                  <a:fillRect t="-8197" r="-1511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966636" y="4254214"/>
                <a:ext cx="232364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i="1">
                            <a:solidFill>
                              <a:schemeClr val="tx2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𝑈</m:t>
                        </m:r>
                      </m:e>
                      <m:sub>
                        <m:r>
                          <a:rPr lang="ru-RU" i="1">
                            <a:solidFill>
                              <a:schemeClr val="tx2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С</m:t>
                        </m:r>
                      </m:sub>
                    </m:sSub>
                    <m:r>
                      <a:rPr lang="ru-RU" i="1">
                        <a:solidFill>
                          <a:schemeClr val="tx2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r>
                      <a:rPr lang="ru-RU" i="1">
                        <a:solidFill>
                          <a:schemeClr val="tx2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𝐼</m:t>
                    </m:r>
                    <m:r>
                      <a:rPr lang="ru-RU" i="1">
                        <a:solidFill>
                          <a:schemeClr val="tx2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  <m:sSub>
                      <m:sSubPr>
                        <m:ctrlPr>
                          <a:rPr lang="ru-RU" i="1">
                            <a:solidFill>
                              <a:schemeClr val="tx2"/>
                            </a:solidFill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ru-RU" i="1">
                            <a:solidFill>
                              <a:schemeClr val="tx2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𝑋</m:t>
                        </m:r>
                      </m:e>
                      <m:sub>
                        <m:r>
                          <a:rPr lang="ru-RU" i="1">
                            <a:solidFill>
                              <a:schemeClr val="tx2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с</m:t>
                        </m:r>
                      </m:sub>
                    </m:sSub>
                  </m:oMath>
                </a14:m>
                <a:r>
                  <a:rPr lang="ru-RU" dirty="0" smtClean="0"/>
                  <a:t>=</a:t>
                </a:r>
                <a:r>
                  <a:rPr lang="ru-RU" dirty="0" smtClean="0">
                    <a:solidFill>
                      <a:schemeClr val="tx2"/>
                    </a:solidFill>
                  </a:rPr>
                  <a:t>15</a:t>
                </a:r>
                <a:r>
                  <a:rPr lang="ru-RU" dirty="0">
                    <a:solidFill>
                      <a:schemeClr val="tx2"/>
                    </a:solidFill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ru-RU" i="1">
                        <a:solidFill>
                          <a:schemeClr val="tx2"/>
                        </a:solidFill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</m:oMath>
                </a14:m>
                <a:r>
                  <a:rPr lang="ru-RU" dirty="0" smtClean="0">
                    <a:solidFill>
                      <a:schemeClr val="tx2"/>
                    </a:solidFill>
                  </a:rPr>
                  <a:t>8=120В</a:t>
                </a:r>
                <a:endParaRPr lang="ru-RU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6636" y="4254214"/>
                <a:ext cx="2323649" cy="369332"/>
              </a:xfrm>
              <a:prstGeom prst="rect">
                <a:avLst/>
              </a:prstGeom>
              <a:blipFill rotWithShape="1">
                <a:blip r:embed="rId6"/>
                <a:stretch>
                  <a:fillRect t="-8333" r="-1575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10"/>
              <p:cNvSpPr/>
              <p:nvPr/>
            </p:nvSpPr>
            <p:spPr>
              <a:xfrm>
                <a:off x="1189451" y="5790191"/>
                <a:ext cx="1062855" cy="6580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solidFill>
                                <a:schemeClr val="tx2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i="1">
                              <a:solidFill>
                                <a:schemeClr val="tx2"/>
                              </a:solidFill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𝑙</m:t>
                          </m:r>
                        </m:e>
                        <m:sub>
                          <m:r>
                            <a:rPr lang="ru-RU" i="1">
                              <a:solidFill>
                                <a:schemeClr val="tx2"/>
                              </a:solidFill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𝑈</m:t>
                          </m:r>
                        </m:sub>
                      </m:sSub>
                      <m:r>
                        <a:rPr lang="ru-RU" i="1">
                          <a:solidFill>
                            <a:schemeClr val="tx2"/>
                          </a:solidFill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chemeClr val="tx2"/>
                              </a:solidFill>
                              <a:effectLst/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i="1">
                              <a:solidFill>
                                <a:schemeClr val="tx2"/>
                              </a:solidFill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𝑈</m:t>
                          </m:r>
                        </m:num>
                        <m:den>
                          <m:sSub>
                            <m:sSubPr>
                              <m:ctrlPr>
                                <a:rPr lang="ru-RU" i="1">
                                  <a:solidFill>
                                    <a:schemeClr val="tx2"/>
                                  </a:solidFill>
                                  <a:effectLst/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solidFill>
                                    <a:schemeClr val="tx2"/>
                                  </a:solidFill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𝑀</m:t>
                              </m:r>
                            </m:e>
                            <m:sub>
                              <m:r>
                                <a:rPr lang="ru-RU" i="1">
                                  <a:solidFill>
                                    <a:schemeClr val="tx2"/>
                                  </a:solidFill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𝑈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9451" y="5790191"/>
                <a:ext cx="1062855" cy="658065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11"/>
              <p:cNvSpPr/>
              <p:nvPr/>
            </p:nvSpPr>
            <p:spPr>
              <a:xfrm>
                <a:off x="3568031" y="5650152"/>
                <a:ext cx="960712" cy="9381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solidFill>
                                <a:schemeClr val="tx2"/>
                              </a:solidFill>
                              <a:latin typeface="Cambria Math"/>
                              <a:ea typeface="Times New Roman"/>
                            </a:rPr>
                          </m:ctrlPr>
                        </m:sSubPr>
                        <m:e>
                          <m:r>
                            <a:rPr lang="ru-RU" i="1">
                              <a:solidFill>
                                <a:schemeClr val="tx2"/>
                              </a:solidFill>
                              <a:effectLst/>
                              <a:latin typeface="Cambria Math"/>
                              <a:ea typeface="Times New Roman"/>
                            </a:rPr>
                            <m:t>𝑙</m:t>
                          </m:r>
                        </m:e>
                        <m:sub>
                          <m:r>
                            <a:rPr lang="ru-RU" i="1">
                              <a:solidFill>
                                <a:schemeClr val="tx2"/>
                              </a:solidFill>
                              <a:effectLst/>
                              <a:latin typeface="Cambria Math"/>
                              <a:ea typeface="Times New Roman"/>
                            </a:rPr>
                            <m:t>𝐼</m:t>
                          </m:r>
                        </m:sub>
                      </m:sSub>
                      <m:r>
                        <a:rPr lang="ru-RU" i="1">
                          <a:solidFill>
                            <a:schemeClr val="tx2"/>
                          </a:solidFill>
                          <a:effectLst/>
                          <a:latin typeface="Cambria Math"/>
                          <a:ea typeface="Times New Roman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chemeClr val="tx2"/>
                              </a:solidFill>
                              <a:effectLst/>
                              <a:latin typeface="Cambria Math"/>
                              <a:ea typeface="Times New Roman"/>
                            </a:rPr>
                          </m:ctrlPr>
                        </m:fPr>
                        <m:num>
                          <m:r>
                            <a:rPr lang="ru-RU" i="1">
                              <a:solidFill>
                                <a:schemeClr val="tx2"/>
                              </a:solidFill>
                              <a:effectLst/>
                              <a:latin typeface="Cambria Math"/>
                              <a:ea typeface="Times New Roman"/>
                            </a:rPr>
                            <m:t>𝐼</m:t>
                          </m:r>
                        </m:num>
                        <m:den>
                          <m:sSub>
                            <m:sSubPr>
                              <m:ctrlPr>
                                <a:rPr lang="ru-RU" i="1">
                                  <a:solidFill>
                                    <a:schemeClr val="tx2"/>
                                  </a:solidFill>
                                  <a:effectLst/>
                                  <a:latin typeface="Cambria Math"/>
                                  <a:ea typeface="Times New Roman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solidFill>
                                    <a:schemeClr val="tx2"/>
                                  </a:solidFill>
                                  <a:effectLst/>
                                  <a:latin typeface="Cambria Math"/>
                                  <a:ea typeface="Times New Roman"/>
                                </a:rPr>
                                <m:t>𝑀</m:t>
                              </m:r>
                            </m:e>
                            <m:sub>
                              <m:r>
                                <a:rPr lang="ru-RU" i="1">
                                  <a:solidFill>
                                    <a:schemeClr val="tx2"/>
                                  </a:solidFill>
                                  <a:effectLst/>
                                  <a:latin typeface="Cambria Math"/>
                                  <a:ea typeface="Times New Roman"/>
                                </a:rPr>
                                <m:t>𝐼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ru-RU" sz="1600" dirty="0">
                  <a:solidFill>
                    <a:schemeClr val="tx2"/>
                  </a:solidFill>
                  <a:effectLst/>
                  <a:latin typeface="Times New Roman"/>
                  <a:ea typeface="Times New Roman"/>
                </a:endParaRPr>
              </a:p>
            </p:txBody>
          </p:sp>
        </mc:Choice>
        <mc:Fallback xmlns="">
          <p:sp>
            <p:nvSpPr>
              <p:cNvPr id="12" name="Прямоугольник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8031" y="5650152"/>
                <a:ext cx="960712" cy="938142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Прямоугольник 12"/>
          <p:cNvSpPr/>
          <p:nvPr/>
        </p:nvSpPr>
        <p:spPr>
          <a:xfrm>
            <a:off x="3320356" y="4611491"/>
            <a:ext cx="16466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tx2"/>
                </a:solidFill>
                <a:latin typeface="Times New Roman"/>
                <a:ea typeface="Times New Roman"/>
              </a:rPr>
              <a:t>М</a:t>
            </a:r>
            <a:r>
              <a:rPr lang="ru-RU" i="1" dirty="0">
                <a:solidFill>
                  <a:schemeClr val="tx2"/>
                </a:solidFill>
                <a:latin typeface="Times New Roman"/>
                <a:ea typeface="Times New Roman"/>
              </a:rPr>
              <a:t>и = </a:t>
            </a:r>
            <a:r>
              <a:rPr lang="ru-RU" dirty="0" smtClean="0">
                <a:solidFill>
                  <a:schemeClr val="tx2"/>
                </a:solidFill>
                <a:latin typeface="Times New Roman"/>
                <a:ea typeface="Times New Roman"/>
              </a:rPr>
              <a:t>15В</a:t>
            </a:r>
            <a:r>
              <a:rPr lang="ru-RU" dirty="0">
                <a:solidFill>
                  <a:schemeClr val="tx2"/>
                </a:solidFill>
                <a:latin typeface="Times New Roman"/>
                <a:ea typeface="Times New Roman"/>
              </a:rPr>
              <a:t>/ 1см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22521" y="4997152"/>
            <a:ext cx="15071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Times New Roman"/>
                <a:ea typeface="Times New Roman"/>
              </a:rPr>
              <a:t>l</a:t>
            </a:r>
            <a:r>
              <a:rPr lang="en-US" sz="1200" i="1" dirty="0" smtClean="0">
                <a:solidFill>
                  <a:schemeClr val="tx2"/>
                </a:solidFill>
                <a:latin typeface="Times New Roman"/>
                <a:ea typeface="Times New Roman"/>
              </a:rPr>
              <a:t>I</a:t>
            </a:r>
            <a:r>
              <a:rPr lang="ru-RU" i="1" dirty="0" smtClean="0">
                <a:solidFill>
                  <a:schemeClr val="tx2"/>
                </a:solidFill>
                <a:latin typeface="Times New Roman"/>
                <a:ea typeface="Times New Roman"/>
              </a:rPr>
              <a:t> </a:t>
            </a:r>
            <a:r>
              <a:rPr lang="ru-RU" dirty="0" smtClean="0">
                <a:solidFill>
                  <a:schemeClr val="tx2"/>
                </a:solidFill>
                <a:latin typeface="Times New Roman"/>
                <a:ea typeface="Times New Roman"/>
              </a:rPr>
              <a:t>=</a:t>
            </a:r>
            <a:r>
              <a:rPr lang="en-US" dirty="0" smtClean="0">
                <a:solidFill>
                  <a:schemeClr val="tx2"/>
                </a:solidFill>
                <a:latin typeface="Times New Roman"/>
                <a:ea typeface="Times New Roman"/>
              </a:rPr>
              <a:t>15</a:t>
            </a:r>
            <a:r>
              <a:rPr lang="ru-RU" dirty="0" smtClean="0">
                <a:solidFill>
                  <a:schemeClr val="tx2"/>
                </a:solidFill>
                <a:latin typeface="Times New Roman"/>
                <a:ea typeface="Times New Roman"/>
              </a:rPr>
              <a:t>/1</a:t>
            </a:r>
            <a:r>
              <a:rPr lang="en-US" dirty="0" smtClean="0">
                <a:solidFill>
                  <a:schemeClr val="tx2"/>
                </a:solidFill>
                <a:latin typeface="Times New Roman"/>
                <a:ea typeface="Times New Roman"/>
              </a:rPr>
              <a:t>5</a:t>
            </a:r>
            <a:r>
              <a:rPr lang="ru-RU" dirty="0" smtClean="0">
                <a:solidFill>
                  <a:schemeClr val="tx2"/>
                </a:solidFill>
                <a:latin typeface="Times New Roman"/>
                <a:ea typeface="Times New Roman"/>
              </a:rPr>
              <a:t>=</a:t>
            </a:r>
            <a:r>
              <a:rPr lang="en-US" dirty="0" smtClean="0">
                <a:solidFill>
                  <a:schemeClr val="tx2"/>
                </a:solidFill>
                <a:latin typeface="Times New Roman"/>
                <a:ea typeface="Times New Roman"/>
              </a:rPr>
              <a:t>1</a:t>
            </a:r>
            <a:r>
              <a:rPr lang="ru-RU" dirty="0" smtClean="0">
                <a:solidFill>
                  <a:schemeClr val="tx2"/>
                </a:solidFill>
                <a:latin typeface="Times New Roman"/>
                <a:ea typeface="Times New Roman"/>
              </a:rPr>
              <a:t>см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61357" y="5407275"/>
            <a:ext cx="53501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Times New Roman"/>
                <a:ea typeface="Times New Roman"/>
              </a:rPr>
              <a:t>С </a:t>
            </a:r>
            <a:r>
              <a:rPr lang="ru-RU" i="1" dirty="0">
                <a:solidFill>
                  <a:schemeClr val="tx2"/>
                </a:solidFill>
                <a:latin typeface="Times New Roman"/>
                <a:ea typeface="Times New Roman"/>
              </a:rPr>
              <a:t>помощью масштаба находятся длины векторов</a:t>
            </a:r>
            <a:endParaRPr lang="ru-RU" i="1" dirty="0">
              <a:solidFill>
                <a:schemeClr val="tx2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930502" y="4643844"/>
            <a:ext cx="22365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chemeClr val="tx2"/>
                </a:solidFill>
                <a:latin typeface="Times New Roman"/>
                <a:ea typeface="Times New Roman"/>
              </a:rPr>
              <a:t>Выбираю </a:t>
            </a:r>
            <a:r>
              <a:rPr lang="ru-RU" b="1" i="1" dirty="0">
                <a:solidFill>
                  <a:schemeClr val="tx2"/>
                </a:solidFill>
                <a:latin typeface="Times New Roman"/>
                <a:ea typeface="Times New Roman"/>
              </a:rPr>
              <a:t>масштаб </a:t>
            </a:r>
            <a:endParaRPr lang="ru-RU" b="1" i="1" dirty="0">
              <a:solidFill>
                <a:schemeClr val="tx2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638155" y="4594502"/>
            <a:ext cx="15953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 smtClean="0">
                <a:solidFill>
                  <a:srgbClr val="073E87"/>
                </a:solidFill>
                <a:latin typeface="Times New Roman"/>
                <a:ea typeface="Times New Roman"/>
              </a:rPr>
              <a:t>М</a:t>
            </a:r>
            <a:r>
              <a:rPr lang="en-US" sz="1200" i="1" dirty="0" smtClean="0">
                <a:solidFill>
                  <a:srgbClr val="073E87"/>
                </a:solidFill>
                <a:latin typeface="Times New Roman"/>
                <a:ea typeface="Times New Roman"/>
              </a:rPr>
              <a:t>I</a:t>
            </a:r>
            <a:r>
              <a:rPr lang="ru-RU" i="1" dirty="0" smtClean="0">
                <a:solidFill>
                  <a:srgbClr val="073E87"/>
                </a:solidFill>
                <a:latin typeface="Times New Roman"/>
                <a:ea typeface="Times New Roman"/>
              </a:rPr>
              <a:t> </a:t>
            </a:r>
            <a:r>
              <a:rPr lang="ru-RU" i="1" dirty="0">
                <a:solidFill>
                  <a:srgbClr val="073E87"/>
                </a:solidFill>
                <a:latin typeface="Times New Roman"/>
                <a:ea typeface="Times New Roman"/>
              </a:rPr>
              <a:t>= </a:t>
            </a:r>
            <a:r>
              <a:rPr lang="ru-RU" dirty="0" smtClean="0">
                <a:solidFill>
                  <a:srgbClr val="073E87"/>
                </a:solidFill>
                <a:latin typeface="Times New Roman"/>
                <a:ea typeface="Times New Roman"/>
              </a:rPr>
              <a:t>15</a:t>
            </a:r>
            <a:r>
              <a:rPr lang="en-US" dirty="0">
                <a:solidFill>
                  <a:srgbClr val="073E87"/>
                </a:solidFill>
                <a:latin typeface="Times New Roman"/>
                <a:ea typeface="Times New Roman"/>
              </a:rPr>
              <a:t>A</a:t>
            </a:r>
            <a:r>
              <a:rPr lang="ru-RU" dirty="0" smtClean="0">
                <a:solidFill>
                  <a:srgbClr val="073E87"/>
                </a:solidFill>
                <a:latin typeface="Times New Roman"/>
                <a:ea typeface="Times New Roman"/>
              </a:rPr>
              <a:t>/ </a:t>
            </a:r>
            <a:r>
              <a:rPr lang="ru-RU" dirty="0">
                <a:solidFill>
                  <a:srgbClr val="073E87"/>
                </a:solidFill>
                <a:latin typeface="Times New Roman"/>
                <a:ea typeface="Times New Roman"/>
              </a:rPr>
              <a:t>1см</a:t>
            </a:r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370255" y="5024453"/>
            <a:ext cx="19431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i="1" dirty="0" smtClean="0">
                <a:solidFill>
                  <a:srgbClr val="073E87"/>
                </a:solidFill>
                <a:latin typeface="Times New Roman"/>
                <a:ea typeface="Times New Roman"/>
              </a:rPr>
              <a:t>l</a:t>
            </a:r>
            <a:r>
              <a:rPr lang="ru-RU" i="1" dirty="0" smtClean="0">
                <a:solidFill>
                  <a:srgbClr val="073E87"/>
                </a:solidFill>
                <a:latin typeface="Times New Roman"/>
                <a:ea typeface="Times New Roman"/>
              </a:rPr>
              <a:t>и </a:t>
            </a:r>
            <a:r>
              <a:rPr lang="ru-RU" i="1" dirty="0">
                <a:solidFill>
                  <a:srgbClr val="073E87"/>
                </a:solidFill>
                <a:latin typeface="Times New Roman"/>
                <a:ea typeface="Times New Roman"/>
              </a:rPr>
              <a:t>= </a:t>
            </a:r>
            <a:r>
              <a:rPr lang="ru-RU" dirty="0" smtClean="0">
                <a:solidFill>
                  <a:srgbClr val="073E87"/>
                </a:solidFill>
                <a:latin typeface="Times New Roman"/>
                <a:ea typeface="Times New Roman"/>
              </a:rPr>
              <a:t>15</a:t>
            </a:r>
            <a:r>
              <a:rPr lang="en-US" dirty="0" smtClean="0">
                <a:solidFill>
                  <a:srgbClr val="073E87"/>
                </a:solidFill>
                <a:latin typeface="Times New Roman"/>
                <a:ea typeface="Times New Roman"/>
              </a:rPr>
              <a:t>0</a:t>
            </a:r>
            <a:r>
              <a:rPr lang="ru-RU" dirty="0" smtClean="0">
                <a:solidFill>
                  <a:srgbClr val="073E87"/>
                </a:solidFill>
                <a:latin typeface="Times New Roman"/>
                <a:ea typeface="Times New Roman"/>
              </a:rPr>
              <a:t>/</a:t>
            </a:r>
            <a:r>
              <a:rPr lang="en-US" dirty="0" smtClean="0">
                <a:solidFill>
                  <a:srgbClr val="073E87"/>
                </a:solidFill>
                <a:latin typeface="Times New Roman"/>
                <a:ea typeface="Times New Roman"/>
              </a:rPr>
              <a:t>15=</a:t>
            </a:r>
            <a:r>
              <a:rPr lang="ru-RU" dirty="0" smtClean="0">
                <a:solidFill>
                  <a:srgbClr val="073E87"/>
                </a:solidFill>
                <a:latin typeface="Times New Roman"/>
                <a:ea typeface="Times New Roman"/>
              </a:rPr>
              <a:t> 1</a:t>
            </a:r>
            <a:r>
              <a:rPr lang="en-US" dirty="0" smtClean="0">
                <a:solidFill>
                  <a:srgbClr val="073E87"/>
                </a:solidFill>
                <a:latin typeface="Times New Roman"/>
                <a:ea typeface="Times New Roman"/>
              </a:rPr>
              <a:t>0</a:t>
            </a:r>
            <a:r>
              <a:rPr lang="ru-RU" dirty="0" smtClean="0">
                <a:solidFill>
                  <a:srgbClr val="073E87"/>
                </a:solidFill>
                <a:latin typeface="Times New Roman"/>
                <a:ea typeface="Times New Roman"/>
              </a:rPr>
              <a:t>см</a:t>
            </a:r>
            <a:endParaRPr lang="ru-RU" dirty="0">
              <a:solidFill>
                <a:srgbClr val="073E8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Прямоугольник 18"/>
              <p:cNvSpPr/>
              <p:nvPr/>
            </p:nvSpPr>
            <p:spPr>
              <a:xfrm>
                <a:off x="4793467" y="3131864"/>
                <a:ext cx="209217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dirty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𝑙</m:t>
                        </m:r>
                      </m:e>
                      <m:sub>
                        <m:r>
                          <a:rPr lang="en-US" b="0" i="1" dirty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𝑈𝑅</m:t>
                        </m:r>
                        <m:r>
                          <a:rPr lang="en-US" b="0" i="1" dirty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ru-RU" i="1" dirty="0" smtClean="0">
                        <a:solidFill>
                          <a:srgbClr val="073E87"/>
                        </a:solidFill>
                        <a:latin typeface="Cambria Math"/>
                        <a:ea typeface="Times New Roman"/>
                      </a:rPr>
                      <m:t> </m:t>
                    </m:r>
                  </m:oMath>
                </a14:m>
                <a:r>
                  <a:rPr lang="ru-RU" i="1" dirty="0">
                    <a:solidFill>
                      <a:srgbClr val="073E87"/>
                    </a:solidFill>
                    <a:latin typeface="Times New Roman"/>
                    <a:ea typeface="Times New Roman"/>
                  </a:rPr>
                  <a:t>= </a:t>
                </a:r>
                <a:r>
                  <a:rPr lang="en-US" dirty="0" smtClean="0">
                    <a:solidFill>
                      <a:srgbClr val="073E87"/>
                    </a:solidFill>
                    <a:latin typeface="Times New Roman"/>
                    <a:ea typeface="Times New Roman"/>
                  </a:rPr>
                  <a:t>7</a:t>
                </a:r>
                <a:r>
                  <a:rPr lang="ru-RU" dirty="0" smtClean="0">
                    <a:solidFill>
                      <a:srgbClr val="073E87"/>
                    </a:solidFill>
                    <a:latin typeface="Times New Roman"/>
                    <a:ea typeface="Times New Roman"/>
                  </a:rPr>
                  <a:t>5В/</a:t>
                </a:r>
                <a:r>
                  <a:rPr lang="en-US" dirty="0" smtClean="0">
                    <a:solidFill>
                      <a:srgbClr val="073E87"/>
                    </a:solidFill>
                    <a:latin typeface="Times New Roman"/>
                    <a:ea typeface="Times New Roman"/>
                  </a:rPr>
                  <a:t>15=</a:t>
                </a:r>
                <a:r>
                  <a:rPr lang="ru-RU" dirty="0" smtClean="0">
                    <a:solidFill>
                      <a:srgbClr val="073E87"/>
                    </a:solidFill>
                    <a:latin typeface="Times New Roman"/>
                    <a:ea typeface="Times New Roman"/>
                  </a:rPr>
                  <a:t> </a:t>
                </a:r>
                <a:r>
                  <a:rPr lang="en-US" dirty="0" smtClean="0">
                    <a:solidFill>
                      <a:srgbClr val="073E87"/>
                    </a:solidFill>
                    <a:latin typeface="Times New Roman"/>
                    <a:ea typeface="Times New Roman"/>
                  </a:rPr>
                  <a:t>5</a:t>
                </a:r>
                <a:r>
                  <a:rPr lang="ru-RU" dirty="0" smtClean="0">
                    <a:solidFill>
                      <a:srgbClr val="073E87"/>
                    </a:solidFill>
                    <a:latin typeface="Times New Roman"/>
                    <a:ea typeface="Times New Roman"/>
                  </a:rPr>
                  <a:t>см</a:t>
                </a:r>
                <a:endParaRPr lang="ru-RU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19" name="Прямоугольник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467" y="3131864"/>
                <a:ext cx="2092176" cy="369332"/>
              </a:xfrm>
              <a:prstGeom prst="rect">
                <a:avLst/>
              </a:prstGeom>
              <a:blipFill rotWithShape="1">
                <a:blip r:embed="rId9"/>
                <a:stretch>
                  <a:fillRect t="-10000" r="-1453" b="-25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Прямоугольник 19"/>
              <p:cNvSpPr/>
              <p:nvPr/>
            </p:nvSpPr>
            <p:spPr>
              <a:xfrm>
                <a:off x="4845678" y="3870528"/>
                <a:ext cx="209217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solidFill>
                              <a:srgbClr val="073E87"/>
                            </a:solidFill>
                            <a:latin typeface="Cambria Math"/>
                          </a:rPr>
                          <m:t>𝑙</m:t>
                        </m:r>
                      </m:e>
                      <m:sub>
                        <m:r>
                          <a:rPr lang="en-US" i="1" dirty="0">
                            <a:solidFill>
                              <a:srgbClr val="073E87"/>
                            </a:solidFill>
                            <a:latin typeface="Cambria Math"/>
                          </a:rPr>
                          <m:t>𝑈𝑅</m:t>
                        </m:r>
                        <m:r>
                          <a:rPr lang="en-US" b="0" i="1" dirty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ru-RU" i="1" dirty="0">
                        <a:solidFill>
                          <a:srgbClr val="073E87"/>
                        </a:solidFill>
                        <a:latin typeface="Cambria Math"/>
                        <a:ea typeface="Times New Roman"/>
                      </a:rPr>
                      <m:t> </m:t>
                    </m:r>
                  </m:oMath>
                </a14:m>
                <a:r>
                  <a:rPr lang="ru-RU" i="1" dirty="0">
                    <a:solidFill>
                      <a:srgbClr val="073E87"/>
                    </a:solidFill>
                    <a:latin typeface="Times New Roman"/>
                    <a:ea typeface="Times New Roman"/>
                  </a:rPr>
                  <a:t>= </a:t>
                </a:r>
                <a:r>
                  <a:rPr lang="en-US" dirty="0" smtClean="0">
                    <a:solidFill>
                      <a:srgbClr val="073E87"/>
                    </a:solidFill>
                    <a:latin typeface="Times New Roman"/>
                    <a:ea typeface="Times New Roman"/>
                  </a:rPr>
                  <a:t>4</a:t>
                </a:r>
                <a:r>
                  <a:rPr lang="ru-RU" dirty="0" smtClean="0">
                    <a:solidFill>
                      <a:srgbClr val="073E87"/>
                    </a:solidFill>
                    <a:latin typeface="Times New Roman"/>
                    <a:ea typeface="Times New Roman"/>
                  </a:rPr>
                  <a:t>5В/</a:t>
                </a:r>
                <a:r>
                  <a:rPr lang="en-US" dirty="0">
                    <a:solidFill>
                      <a:srgbClr val="073E87"/>
                    </a:solidFill>
                    <a:latin typeface="Times New Roman"/>
                    <a:ea typeface="Times New Roman"/>
                  </a:rPr>
                  <a:t>15=</a:t>
                </a:r>
                <a:r>
                  <a:rPr lang="ru-RU" dirty="0">
                    <a:solidFill>
                      <a:srgbClr val="073E87"/>
                    </a:solidFill>
                    <a:latin typeface="Times New Roman"/>
                    <a:ea typeface="Times New Roman"/>
                  </a:rPr>
                  <a:t> </a:t>
                </a:r>
                <a:r>
                  <a:rPr lang="en-US" dirty="0" smtClean="0">
                    <a:solidFill>
                      <a:srgbClr val="073E87"/>
                    </a:solidFill>
                    <a:latin typeface="Times New Roman"/>
                    <a:ea typeface="Times New Roman"/>
                  </a:rPr>
                  <a:t>3</a:t>
                </a:r>
                <a:r>
                  <a:rPr lang="ru-RU" dirty="0" smtClean="0">
                    <a:solidFill>
                      <a:srgbClr val="073E87"/>
                    </a:solidFill>
                    <a:latin typeface="Times New Roman"/>
                    <a:ea typeface="Times New Roman"/>
                  </a:rPr>
                  <a:t>см</a:t>
                </a:r>
                <a:endParaRPr lang="ru-RU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20" name="Прямоугольник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5678" y="3870528"/>
                <a:ext cx="2092176" cy="369332"/>
              </a:xfrm>
              <a:prstGeom prst="rect">
                <a:avLst/>
              </a:prstGeom>
              <a:blipFill rotWithShape="1">
                <a:blip r:embed="rId10"/>
                <a:stretch>
                  <a:fillRect t="-9836" r="-1458" b="-2295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Прямоугольник 20"/>
              <p:cNvSpPr/>
              <p:nvPr/>
            </p:nvSpPr>
            <p:spPr>
              <a:xfrm>
                <a:off x="4831853" y="3501196"/>
                <a:ext cx="221047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solidFill>
                              <a:srgbClr val="073E87"/>
                            </a:solidFill>
                            <a:latin typeface="Cambria Math"/>
                          </a:rPr>
                          <m:t>𝑙</m:t>
                        </m:r>
                      </m:e>
                      <m:sub>
                        <m:r>
                          <a:rPr lang="en-US" i="1" dirty="0">
                            <a:solidFill>
                              <a:srgbClr val="073E87"/>
                            </a:solidFill>
                            <a:latin typeface="Cambria Math"/>
                          </a:rPr>
                          <m:t>𝑈</m:t>
                        </m:r>
                        <m:r>
                          <a:rPr lang="en-US" b="0" i="1" dirty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𝐿</m:t>
                        </m:r>
                      </m:sub>
                    </m:sSub>
                    <m:r>
                      <a:rPr lang="ru-RU" i="1" dirty="0">
                        <a:solidFill>
                          <a:srgbClr val="073E87"/>
                        </a:solidFill>
                        <a:latin typeface="Cambria Math"/>
                        <a:ea typeface="Times New Roman"/>
                      </a:rPr>
                      <m:t> </m:t>
                    </m:r>
                  </m:oMath>
                </a14:m>
                <a:r>
                  <a:rPr lang="ru-RU" i="1" dirty="0">
                    <a:solidFill>
                      <a:srgbClr val="073E87"/>
                    </a:solidFill>
                    <a:latin typeface="Times New Roman"/>
                    <a:ea typeface="Times New Roman"/>
                  </a:rPr>
                  <a:t>= </a:t>
                </a:r>
                <a:r>
                  <a:rPr lang="en-US" dirty="0" smtClean="0">
                    <a:solidFill>
                      <a:srgbClr val="073E87"/>
                    </a:solidFill>
                    <a:latin typeface="Times New Roman"/>
                    <a:ea typeface="Times New Roman"/>
                  </a:rPr>
                  <a:t>210</a:t>
                </a:r>
                <a:r>
                  <a:rPr lang="ru-RU" dirty="0" smtClean="0">
                    <a:solidFill>
                      <a:srgbClr val="073E87"/>
                    </a:solidFill>
                    <a:latin typeface="Times New Roman"/>
                    <a:ea typeface="Times New Roman"/>
                  </a:rPr>
                  <a:t>В/</a:t>
                </a:r>
                <a:r>
                  <a:rPr lang="en-US" dirty="0">
                    <a:solidFill>
                      <a:srgbClr val="073E87"/>
                    </a:solidFill>
                    <a:latin typeface="Times New Roman"/>
                    <a:ea typeface="Times New Roman"/>
                  </a:rPr>
                  <a:t>15=</a:t>
                </a:r>
                <a:r>
                  <a:rPr lang="ru-RU" dirty="0">
                    <a:solidFill>
                      <a:srgbClr val="073E87"/>
                    </a:solidFill>
                    <a:latin typeface="Times New Roman"/>
                    <a:ea typeface="Times New Roman"/>
                  </a:rPr>
                  <a:t> </a:t>
                </a:r>
                <a:r>
                  <a:rPr lang="en-US" dirty="0" smtClean="0">
                    <a:solidFill>
                      <a:srgbClr val="073E87"/>
                    </a:solidFill>
                    <a:latin typeface="Times New Roman"/>
                    <a:ea typeface="Times New Roman"/>
                  </a:rPr>
                  <a:t>14</a:t>
                </a:r>
                <a:r>
                  <a:rPr lang="ru-RU" dirty="0" smtClean="0">
                    <a:solidFill>
                      <a:srgbClr val="073E87"/>
                    </a:solidFill>
                    <a:latin typeface="Times New Roman"/>
                    <a:ea typeface="Times New Roman"/>
                  </a:rPr>
                  <a:t>см</a:t>
                </a:r>
                <a:endParaRPr lang="ru-RU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21" name="Прямоугольник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1853" y="3501196"/>
                <a:ext cx="2210477" cy="369332"/>
              </a:xfrm>
              <a:prstGeom prst="rect">
                <a:avLst/>
              </a:prstGeom>
              <a:blipFill rotWithShape="1">
                <a:blip r:embed="rId11"/>
                <a:stretch>
                  <a:fillRect t="-9836" r="-1381" b="-2295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Прямоугольник 21"/>
              <p:cNvSpPr/>
              <p:nvPr/>
            </p:nvSpPr>
            <p:spPr>
              <a:xfrm>
                <a:off x="4793467" y="4274276"/>
                <a:ext cx="210916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solidFill>
                              <a:srgbClr val="073E87"/>
                            </a:solidFill>
                            <a:latin typeface="Cambria Math"/>
                          </a:rPr>
                          <m:t>𝑙</m:t>
                        </m:r>
                      </m:e>
                      <m:sub>
                        <m:r>
                          <a:rPr lang="en-US" i="1" dirty="0">
                            <a:solidFill>
                              <a:srgbClr val="073E87"/>
                            </a:solidFill>
                            <a:latin typeface="Cambria Math"/>
                          </a:rPr>
                          <m:t>𝑈</m:t>
                        </m:r>
                        <m:r>
                          <a:rPr lang="en-US" b="0" i="1" dirty="0" smtClean="0">
                            <a:solidFill>
                              <a:srgbClr val="073E87"/>
                            </a:solidFill>
                            <a:latin typeface="Cambria Math"/>
                          </a:rPr>
                          <m:t>𝐶</m:t>
                        </m:r>
                      </m:sub>
                    </m:sSub>
                    <m:r>
                      <a:rPr lang="ru-RU" i="1" dirty="0">
                        <a:solidFill>
                          <a:srgbClr val="073E87"/>
                        </a:solidFill>
                        <a:latin typeface="Cambria Math"/>
                        <a:ea typeface="Times New Roman"/>
                      </a:rPr>
                      <m:t> </m:t>
                    </m:r>
                  </m:oMath>
                </a14:m>
                <a:r>
                  <a:rPr lang="ru-RU" i="1" dirty="0">
                    <a:solidFill>
                      <a:srgbClr val="073E87"/>
                    </a:solidFill>
                    <a:latin typeface="Times New Roman"/>
                    <a:ea typeface="Times New Roman"/>
                  </a:rPr>
                  <a:t>= </a:t>
                </a:r>
                <a:r>
                  <a:rPr lang="en-US" dirty="0" smtClean="0">
                    <a:solidFill>
                      <a:srgbClr val="073E87"/>
                    </a:solidFill>
                    <a:latin typeface="Times New Roman"/>
                    <a:ea typeface="Times New Roman"/>
                  </a:rPr>
                  <a:t>120</a:t>
                </a:r>
                <a:r>
                  <a:rPr lang="ru-RU" dirty="0" smtClean="0">
                    <a:solidFill>
                      <a:srgbClr val="073E87"/>
                    </a:solidFill>
                    <a:latin typeface="Times New Roman"/>
                    <a:ea typeface="Times New Roman"/>
                  </a:rPr>
                  <a:t>В/</a:t>
                </a:r>
                <a:r>
                  <a:rPr lang="en-US" dirty="0">
                    <a:solidFill>
                      <a:srgbClr val="073E87"/>
                    </a:solidFill>
                    <a:latin typeface="Times New Roman"/>
                    <a:ea typeface="Times New Roman"/>
                  </a:rPr>
                  <a:t>15=</a:t>
                </a:r>
                <a:r>
                  <a:rPr lang="ru-RU" dirty="0">
                    <a:solidFill>
                      <a:srgbClr val="073E87"/>
                    </a:solidFill>
                    <a:latin typeface="Times New Roman"/>
                    <a:ea typeface="Times New Roman"/>
                  </a:rPr>
                  <a:t> </a:t>
                </a:r>
                <a:r>
                  <a:rPr lang="en-US" dirty="0" smtClean="0">
                    <a:solidFill>
                      <a:srgbClr val="073E87"/>
                    </a:solidFill>
                    <a:latin typeface="Times New Roman"/>
                    <a:ea typeface="Times New Roman"/>
                  </a:rPr>
                  <a:t>8</a:t>
                </a:r>
                <a:r>
                  <a:rPr lang="ru-RU" dirty="0" smtClean="0">
                    <a:solidFill>
                      <a:srgbClr val="073E87"/>
                    </a:solidFill>
                    <a:latin typeface="Times New Roman"/>
                    <a:ea typeface="Times New Roman"/>
                  </a:rPr>
                  <a:t>см</a:t>
                </a:r>
                <a:endParaRPr lang="ru-RU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22" name="Прямоугольник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467" y="4274276"/>
                <a:ext cx="2109167" cy="369332"/>
              </a:xfrm>
              <a:prstGeom prst="rect">
                <a:avLst/>
              </a:prstGeom>
              <a:blipFill rotWithShape="1">
                <a:blip r:embed="rId12"/>
                <a:stretch>
                  <a:fillRect t="-9836" r="-1445" b="-2295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861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5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 стрелкой 2"/>
          <p:cNvCxnSpPr/>
          <p:nvPr/>
        </p:nvCxnSpPr>
        <p:spPr>
          <a:xfrm>
            <a:off x="395536" y="3717032"/>
            <a:ext cx="378042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 flipV="1">
            <a:off x="827584" y="980728"/>
            <a:ext cx="0" cy="53285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067944" y="3842823"/>
            <a:ext cx="429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ox</a:t>
            </a:r>
            <a:endParaRPr lang="ru-RU" i="1" dirty="0"/>
          </a:p>
        </p:txBody>
      </p:sp>
      <p:sp>
        <p:nvSpPr>
          <p:cNvPr id="7" name="TextBox 6"/>
          <p:cNvSpPr txBox="1"/>
          <p:nvPr/>
        </p:nvSpPr>
        <p:spPr>
          <a:xfrm>
            <a:off x="102948" y="3347545"/>
            <a:ext cx="360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/>
              <a:t>w</a:t>
            </a:r>
            <a:endParaRPr lang="ru-RU" b="1" i="1" dirty="0"/>
          </a:p>
        </p:txBody>
      </p:sp>
      <p:sp>
        <p:nvSpPr>
          <p:cNvPr id="8" name="Выгнутая влево стрелка 7"/>
          <p:cNvSpPr/>
          <p:nvPr/>
        </p:nvSpPr>
        <p:spPr>
          <a:xfrm>
            <a:off x="463944" y="3477505"/>
            <a:ext cx="216024" cy="36933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V="1">
            <a:off x="5436096" y="980728"/>
            <a:ext cx="0" cy="53285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220072" y="3721046"/>
            <a:ext cx="378042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Выгнутая влево стрелка 11"/>
          <p:cNvSpPr/>
          <p:nvPr/>
        </p:nvSpPr>
        <p:spPr>
          <a:xfrm>
            <a:off x="5112060" y="3536753"/>
            <a:ext cx="216024" cy="36933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78578" y="3460358"/>
            <a:ext cx="360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b="1" i="1" dirty="0">
                <a:solidFill>
                  <a:prstClr val="black"/>
                </a:solidFill>
              </a:rPr>
              <a:t>w</a:t>
            </a:r>
            <a:endParaRPr lang="ru-RU" b="1" i="1" dirty="0">
              <a:solidFill>
                <a:prstClr val="black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580184" y="3859048"/>
            <a:ext cx="4203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i="1" dirty="0">
                <a:solidFill>
                  <a:prstClr val="black"/>
                </a:solidFill>
              </a:rPr>
              <a:t>ox</a:t>
            </a:r>
            <a:endParaRPr lang="ru-RU" i="1" dirty="0">
              <a:solidFill>
                <a:prstClr val="black"/>
              </a:solidFill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flipV="1">
            <a:off x="827584" y="3717032"/>
            <a:ext cx="936104" cy="9501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5436096" y="3686037"/>
            <a:ext cx="936104" cy="9501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101603" y="3304036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/>
              <a:t>I</a:t>
            </a:r>
            <a:endParaRPr lang="ru-RU" b="1" i="1" dirty="0"/>
          </a:p>
        </p:txBody>
      </p:sp>
      <p:sp>
        <p:nvSpPr>
          <p:cNvPr id="21" name="TextBox 20"/>
          <p:cNvSpPr txBox="1"/>
          <p:nvPr/>
        </p:nvSpPr>
        <p:spPr>
          <a:xfrm>
            <a:off x="5707212" y="3385956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/>
              <a:t>I</a:t>
            </a:r>
            <a:endParaRPr lang="ru-RU" b="1" i="1" dirty="0"/>
          </a:p>
        </p:txBody>
      </p:sp>
      <p:cxnSp>
        <p:nvCxnSpPr>
          <p:cNvPr id="23" name="Прямая со стрелкой 22"/>
          <p:cNvCxnSpPr/>
          <p:nvPr/>
        </p:nvCxnSpPr>
        <p:spPr>
          <a:xfrm flipV="1">
            <a:off x="827584" y="1268760"/>
            <a:ext cx="0" cy="2448272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5436096" y="2348880"/>
            <a:ext cx="0" cy="1377653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827584" y="3717032"/>
            <a:ext cx="0" cy="1224136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5436096" y="3717032"/>
            <a:ext cx="0" cy="2592288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789458" y="3738977"/>
            <a:ext cx="1872208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5436096" y="3731493"/>
            <a:ext cx="1872208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834241" y="3775102"/>
            <a:ext cx="1080120" cy="0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5436096" y="3757945"/>
            <a:ext cx="1080120" cy="0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384382" y="1613293"/>
            <a:ext cx="429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</a:t>
            </a:r>
            <a:r>
              <a:rPr lang="en-US" sz="1400" dirty="0" smtClean="0"/>
              <a:t>L</a:t>
            </a:r>
            <a:endParaRPr lang="ru-RU" sz="14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4897097" y="2492896"/>
            <a:ext cx="4299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dirty="0">
                <a:solidFill>
                  <a:prstClr val="black"/>
                </a:solidFill>
              </a:rPr>
              <a:t>U</a:t>
            </a:r>
            <a:r>
              <a:rPr lang="en-US" sz="1400" dirty="0">
                <a:solidFill>
                  <a:prstClr val="black"/>
                </a:solidFill>
              </a:rPr>
              <a:t>L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897097" y="5793963"/>
            <a:ext cx="4411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dirty="0" smtClean="0">
                <a:solidFill>
                  <a:prstClr val="black"/>
                </a:solidFill>
              </a:rPr>
              <a:t>U</a:t>
            </a:r>
            <a:r>
              <a:rPr lang="en-US" sz="1400" dirty="0" smtClean="0">
                <a:solidFill>
                  <a:prstClr val="black"/>
                </a:solidFill>
              </a:rPr>
              <a:t>C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005423" y="4560352"/>
            <a:ext cx="4411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dirty="0" smtClean="0">
                <a:solidFill>
                  <a:prstClr val="black"/>
                </a:solidFill>
              </a:rPr>
              <a:t>U</a:t>
            </a:r>
            <a:r>
              <a:rPr lang="en-US" sz="1400" dirty="0" smtClean="0">
                <a:solidFill>
                  <a:prstClr val="black"/>
                </a:solidFill>
              </a:rPr>
              <a:t>C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732459" y="3775102"/>
            <a:ext cx="5132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dirty="0" smtClean="0">
                <a:solidFill>
                  <a:prstClr val="black"/>
                </a:solidFill>
              </a:rPr>
              <a:t>U</a:t>
            </a:r>
            <a:r>
              <a:rPr lang="en-US" sz="1400" dirty="0" smtClean="0">
                <a:solidFill>
                  <a:prstClr val="black"/>
                </a:solidFill>
              </a:rPr>
              <a:t>R1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148384" y="3744812"/>
            <a:ext cx="5132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dirty="0">
                <a:solidFill>
                  <a:prstClr val="black"/>
                </a:solidFill>
              </a:rPr>
              <a:t>U</a:t>
            </a:r>
            <a:r>
              <a:rPr lang="en-US" sz="1400" dirty="0">
                <a:solidFill>
                  <a:prstClr val="black"/>
                </a:solidFill>
              </a:rPr>
              <a:t>R1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06609" y="3830350"/>
            <a:ext cx="5341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U</a:t>
            </a:r>
            <a:r>
              <a:rPr lang="en-US" sz="1400" dirty="0" smtClean="0">
                <a:solidFill>
                  <a:prstClr val="black"/>
                </a:solidFill>
              </a:rPr>
              <a:t>R2</a:t>
            </a:r>
            <a:endParaRPr lang="ru-RU" dirty="0"/>
          </a:p>
        </p:txBody>
      </p:sp>
      <p:cxnSp>
        <p:nvCxnSpPr>
          <p:cNvPr id="45" name="Прямая со стрелкой 44"/>
          <p:cNvCxnSpPr/>
          <p:nvPr/>
        </p:nvCxnSpPr>
        <p:spPr>
          <a:xfrm>
            <a:off x="8381125" y="2402865"/>
            <a:ext cx="0" cy="2592288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>
            <a:off x="3707904" y="1283683"/>
            <a:ext cx="0" cy="1224136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7359" y="1093789"/>
            <a:ext cx="328613" cy="261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0282" y="2168863"/>
            <a:ext cx="328613" cy="154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237582"/>
            <a:ext cx="1243013" cy="328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666" y="1129028"/>
            <a:ext cx="1243013" cy="328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4694" y="3574670"/>
            <a:ext cx="1243013" cy="328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666" y="3580505"/>
            <a:ext cx="1243013" cy="328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9" name="Прямая со стрелкой 48"/>
          <p:cNvCxnSpPr/>
          <p:nvPr/>
        </p:nvCxnSpPr>
        <p:spPr>
          <a:xfrm>
            <a:off x="834241" y="1268760"/>
            <a:ext cx="3448666" cy="22514"/>
          </a:xfrm>
          <a:prstGeom prst="straightConnector1">
            <a:avLst/>
          </a:prstGeom>
          <a:ln>
            <a:prstDash val="dash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flipV="1">
            <a:off x="2661666" y="1268760"/>
            <a:ext cx="0" cy="2457773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>
            <a:off x="5436096" y="2348880"/>
            <a:ext cx="3144088" cy="20870"/>
          </a:xfrm>
          <a:prstGeom prst="straightConnector1">
            <a:avLst/>
          </a:prstGeom>
          <a:ln>
            <a:prstDash val="dash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flipV="1">
            <a:off x="7245741" y="2348880"/>
            <a:ext cx="0" cy="1390097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76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5940" y="1539820"/>
            <a:ext cx="500063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7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8863" y="2862228"/>
            <a:ext cx="500063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8" name="TextBox 57"/>
          <p:cNvSpPr txBox="1"/>
          <p:nvPr/>
        </p:nvSpPr>
        <p:spPr>
          <a:xfrm>
            <a:off x="3763835" y="1417344"/>
            <a:ext cx="4459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Uc</a:t>
            </a:r>
            <a:endParaRPr lang="ru-RU" dirty="0"/>
          </a:p>
        </p:txBody>
      </p:sp>
      <p:pic>
        <p:nvPicPr>
          <p:cNvPr id="11279" name="Picture 1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546" y="3109084"/>
            <a:ext cx="549275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0" name="Прямоугольник 59"/>
          <p:cNvSpPr/>
          <p:nvPr/>
        </p:nvSpPr>
        <p:spPr>
          <a:xfrm>
            <a:off x="7510084" y="1868250"/>
            <a:ext cx="5341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dirty="0" smtClean="0">
                <a:solidFill>
                  <a:prstClr val="black"/>
                </a:solidFill>
              </a:rPr>
              <a:t>U</a:t>
            </a:r>
            <a:r>
              <a:rPr lang="en-US" sz="1400" dirty="0" smtClean="0">
                <a:solidFill>
                  <a:prstClr val="black"/>
                </a:solidFill>
              </a:rPr>
              <a:t>R2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2944982" y="859751"/>
            <a:ext cx="5341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U</a:t>
            </a:r>
            <a:r>
              <a:rPr lang="en-US" sz="1400" dirty="0">
                <a:solidFill>
                  <a:prstClr val="black"/>
                </a:solidFill>
              </a:rPr>
              <a:t>R2</a:t>
            </a:r>
            <a:endParaRPr lang="ru-RU" dirty="0"/>
          </a:p>
        </p:txBody>
      </p:sp>
      <p:cxnSp>
        <p:nvCxnSpPr>
          <p:cNvPr id="11264" name="Прямая со стрелкой 11263"/>
          <p:cNvCxnSpPr/>
          <p:nvPr/>
        </p:nvCxnSpPr>
        <p:spPr>
          <a:xfrm flipV="1">
            <a:off x="827584" y="1268760"/>
            <a:ext cx="0" cy="2441372"/>
          </a:xfrm>
          <a:prstGeom prst="straightConnector1">
            <a:avLst/>
          </a:prstGeom>
          <a:ln w="412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 стрелкой 80"/>
          <p:cNvCxnSpPr/>
          <p:nvPr/>
        </p:nvCxnSpPr>
        <p:spPr>
          <a:xfrm flipH="1" flipV="1">
            <a:off x="5425854" y="2369750"/>
            <a:ext cx="20484" cy="1405352"/>
          </a:xfrm>
          <a:prstGeom prst="straightConnector1">
            <a:avLst/>
          </a:prstGeom>
          <a:ln w="444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83" name="Прямая со стрелкой 11282"/>
          <p:cNvCxnSpPr/>
          <p:nvPr/>
        </p:nvCxnSpPr>
        <p:spPr>
          <a:xfrm>
            <a:off x="5446338" y="3738977"/>
            <a:ext cx="1059636" cy="25962"/>
          </a:xfrm>
          <a:prstGeom prst="straightConnector1">
            <a:avLst/>
          </a:prstGeom>
          <a:ln w="412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 стрелкой 84"/>
          <p:cNvCxnSpPr/>
          <p:nvPr/>
        </p:nvCxnSpPr>
        <p:spPr>
          <a:xfrm>
            <a:off x="7274588" y="3711913"/>
            <a:ext cx="1173714" cy="21614"/>
          </a:xfrm>
          <a:prstGeom prst="straightConnector1">
            <a:avLst/>
          </a:prstGeom>
          <a:ln w="412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 стрелкой 85"/>
          <p:cNvCxnSpPr>
            <a:stCxn id="11273" idx="1"/>
          </p:cNvCxnSpPr>
          <p:nvPr/>
        </p:nvCxnSpPr>
        <p:spPr>
          <a:xfrm flipV="1">
            <a:off x="2661666" y="3720715"/>
            <a:ext cx="1100754" cy="24097"/>
          </a:xfrm>
          <a:prstGeom prst="straightConnector1">
            <a:avLst/>
          </a:prstGeom>
          <a:ln w="412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 стрелкой 86"/>
          <p:cNvCxnSpPr/>
          <p:nvPr/>
        </p:nvCxnSpPr>
        <p:spPr>
          <a:xfrm>
            <a:off x="921831" y="3775102"/>
            <a:ext cx="992530" cy="0"/>
          </a:xfrm>
          <a:prstGeom prst="straightConnector1">
            <a:avLst/>
          </a:prstGeom>
          <a:ln w="444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87" name="Прямая соединительная линия 11286"/>
          <p:cNvCxnSpPr/>
          <p:nvPr/>
        </p:nvCxnSpPr>
        <p:spPr>
          <a:xfrm flipV="1">
            <a:off x="8388423" y="2348882"/>
            <a:ext cx="0" cy="2664294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89" name="Прямая соединительная линия 11288"/>
          <p:cNvCxnSpPr/>
          <p:nvPr/>
        </p:nvCxnSpPr>
        <p:spPr>
          <a:xfrm flipV="1">
            <a:off x="3707904" y="1268760"/>
            <a:ext cx="0" cy="2457773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96" name="Прямая соединительная линия 11295"/>
          <p:cNvCxnSpPr/>
          <p:nvPr/>
        </p:nvCxnSpPr>
        <p:spPr>
          <a:xfrm flipV="1">
            <a:off x="814308" y="1293334"/>
            <a:ext cx="2893596" cy="2418579"/>
          </a:xfrm>
          <a:prstGeom prst="line">
            <a:avLst/>
          </a:prstGeom>
          <a:ln w="6350"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00" name="Прямая соединительная линия 11299"/>
          <p:cNvCxnSpPr/>
          <p:nvPr/>
        </p:nvCxnSpPr>
        <p:spPr>
          <a:xfrm flipV="1">
            <a:off x="5436096" y="2401889"/>
            <a:ext cx="2952327" cy="1350069"/>
          </a:xfrm>
          <a:prstGeom prst="line">
            <a:avLst/>
          </a:prstGeom>
          <a:ln w="6350"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Прямая соединительная линия 113"/>
          <p:cNvCxnSpPr/>
          <p:nvPr/>
        </p:nvCxnSpPr>
        <p:spPr>
          <a:xfrm flipV="1">
            <a:off x="5436096" y="4966902"/>
            <a:ext cx="2952327" cy="1350069"/>
          </a:xfrm>
          <a:prstGeom prst="line">
            <a:avLst/>
          </a:prstGeom>
          <a:ln w="6350"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Прямая соединительная линия 115"/>
          <p:cNvCxnSpPr/>
          <p:nvPr/>
        </p:nvCxnSpPr>
        <p:spPr>
          <a:xfrm flipV="1">
            <a:off x="858687" y="2497646"/>
            <a:ext cx="2893596" cy="2418579"/>
          </a:xfrm>
          <a:prstGeom prst="line">
            <a:avLst/>
          </a:prstGeom>
          <a:ln w="6350"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08" name="Прямая со стрелкой 11307"/>
          <p:cNvCxnSpPr/>
          <p:nvPr/>
        </p:nvCxnSpPr>
        <p:spPr>
          <a:xfrm>
            <a:off x="827584" y="3706935"/>
            <a:ext cx="0" cy="1224136"/>
          </a:xfrm>
          <a:prstGeom prst="straightConnector1">
            <a:avLst/>
          </a:prstGeom>
          <a:ln w="412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10" name="Прямая со стрелкой 11309"/>
          <p:cNvCxnSpPr/>
          <p:nvPr/>
        </p:nvCxnSpPr>
        <p:spPr>
          <a:xfrm>
            <a:off x="5436096" y="3722720"/>
            <a:ext cx="0" cy="2592288"/>
          </a:xfrm>
          <a:prstGeom prst="straightConnector1">
            <a:avLst/>
          </a:prstGeom>
          <a:ln w="412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13" name="Прямая со стрелкой 11312"/>
          <p:cNvCxnSpPr/>
          <p:nvPr/>
        </p:nvCxnSpPr>
        <p:spPr>
          <a:xfrm flipV="1">
            <a:off x="833837" y="2502325"/>
            <a:ext cx="2918446" cy="1209588"/>
          </a:xfrm>
          <a:prstGeom prst="straightConnector1">
            <a:avLst/>
          </a:prstGeom>
          <a:ln w="444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15" name="Прямая со стрелкой 11314"/>
          <p:cNvCxnSpPr/>
          <p:nvPr/>
        </p:nvCxnSpPr>
        <p:spPr>
          <a:xfrm>
            <a:off x="5415702" y="3738976"/>
            <a:ext cx="2952327" cy="1202191"/>
          </a:xfrm>
          <a:prstGeom prst="straightConnector1">
            <a:avLst/>
          </a:prstGeom>
          <a:ln w="444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18" name="TextBox 11317"/>
          <p:cNvSpPr txBox="1"/>
          <p:nvPr/>
        </p:nvSpPr>
        <p:spPr>
          <a:xfrm>
            <a:off x="2774102" y="2359315"/>
            <a:ext cx="341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/>
              <a:t>U</a:t>
            </a:r>
            <a:endParaRPr lang="ru-RU" b="1" i="1" dirty="0"/>
          </a:p>
        </p:txBody>
      </p:sp>
      <p:sp>
        <p:nvSpPr>
          <p:cNvPr id="11319" name="Прямоугольник 11318"/>
          <p:cNvSpPr/>
          <p:nvPr/>
        </p:nvSpPr>
        <p:spPr>
          <a:xfrm>
            <a:off x="7080471" y="4546893"/>
            <a:ext cx="3305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b="1" i="1" dirty="0">
                <a:solidFill>
                  <a:prstClr val="black"/>
                </a:solidFill>
              </a:rPr>
              <a:t>U</a:t>
            </a:r>
            <a:endParaRPr lang="ru-RU" b="1" i="1" dirty="0">
              <a:solidFill>
                <a:prstClr val="black"/>
              </a:solidFill>
            </a:endParaRPr>
          </a:p>
        </p:txBody>
      </p:sp>
      <p:sp>
        <p:nvSpPr>
          <p:cNvPr id="11320" name="Дуга 11319"/>
          <p:cNvSpPr/>
          <p:nvPr/>
        </p:nvSpPr>
        <p:spPr>
          <a:xfrm>
            <a:off x="1006609" y="3515854"/>
            <a:ext cx="636102" cy="484182"/>
          </a:xfrm>
          <a:prstGeom prst="arc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" name="Дуга 132"/>
          <p:cNvSpPr/>
          <p:nvPr/>
        </p:nvSpPr>
        <p:spPr>
          <a:xfrm rot="1820601">
            <a:off x="5416975" y="3643364"/>
            <a:ext cx="636102" cy="484182"/>
          </a:xfrm>
          <a:prstGeom prst="arc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21" name="TextBox 11320"/>
          <p:cNvSpPr txBox="1"/>
          <p:nvPr/>
        </p:nvSpPr>
        <p:spPr>
          <a:xfrm>
            <a:off x="1642079" y="3336288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b="1" i="1" dirty="0" smtClean="0"/>
              <a:t>φ</a:t>
            </a:r>
            <a:endParaRPr lang="ru-RU" b="1" i="1" dirty="0"/>
          </a:p>
        </p:txBody>
      </p:sp>
      <p:sp>
        <p:nvSpPr>
          <p:cNvPr id="135" name="TextBox 134"/>
          <p:cNvSpPr txBox="1"/>
          <p:nvPr/>
        </p:nvSpPr>
        <p:spPr>
          <a:xfrm>
            <a:off x="5926102" y="3674382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b="1" i="1" dirty="0" smtClean="0"/>
              <a:t>φ</a:t>
            </a:r>
            <a:endParaRPr lang="ru-RU" b="1" i="1" dirty="0"/>
          </a:p>
        </p:txBody>
      </p:sp>
      <p:sp>
        <p:nvSpPr>
          <p:cNvPr id="11322" name="Прямоугольник 11321"/>
          <p:cNvSpPr/>
          <p:nvPr/>
        </p:nvSpPr>
        <p:spPr>
          <a:xfrm>
            <a:off x="463944" y="1642423"/>
            <a:ext cx="360259" cy="3110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8" name="Прямоугольник 137"/>
          <p:cNvSpPr/>
          <p:nvPr/>
        </p:nvSpPr>
        <p:spPr>
          <a:xfrm>
            <a:off x="1085314" y="4576023"/>
            <a:ext cx="360259" cy="3110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23" name="Прямоугольник 11322"/>
          <p:cNvSpPr/>
          <p:nvPr/>
        </p:nvSpPr>
        <p:spPr>
          <a:xfrm>
            <a:off x="6249155" y="3755288"/>
            <a:ext cx="5341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U</a:t>
            </a:r>
            <a:r>
              <a:rPr lang="en-US" sz="1400" dirty="0">
                <a:solidFill>
                  <a:prstClr val="black"/>
                </a:solidFill>
              </a:rPr>
              <a:t>R2</a:t>
            </a:r>
            <a:endParaRPr lang="ru-RU" dirty="0"/>
          </a:p>
        </p:txBody>
      </p:sp>
      <p:sp>
        <p:nvSpPr>
          <p:cNvPr id="140" name="Прямоугольник 139"/>
          <p:cNvSpPr/>
          <p:nvPr/>
        </p:nvSpPr>
        <p:spPr>
          <a:xfrm>
            <a:off x="443023" y="4887095"/>
            <a:ext cx="7465866" cy="1630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7" name="Прямоугольник 136"/>
          <p:cNvSpPr/>
          <p:nvPr/>
        </p:nvSpPr>
        <p:spPr>
          <a:xfrm>
            <a:off x="5970084" y="5018864"/>
            <a:ext cx="360259" cy="2966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24" name="Скругленный прямоугольник 11323"/>
          <p:cNvSpPr/>
          <p:nvPr/>
        </p:nvSpPr>
        <p:spPr>
          <a:xfrm>
            <a:off x="6347391" y="3842823"/>
            <a:ext cx="385594" cy="216024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26" name="Скругленный прямоугольник 11325"/>
          <p:cNvSpPr/>
          <p:nvPr/>
        </p:nvSpPr>
        <p:spPr>
          <a:xfrm>
            <a:off x="1105550" y="3878827"/>
            <a:ext cx="438219" cy="36004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1204201" y="452782"/>
            <a:ext cx="10310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400" b="1" i="1" dirty="0">
                <a:solidFill>
                  <a:srgbClr val="073E87"/>
                </a:solidFill>
                <a:latin typeface="Times New Roman"/>
                <a:ea typeface="Times New Roman"/>
              </a:rPr>
              <a:t>X</a:t>
            </a:r>
            <a:r>
              <a:rPr lang="en-US" sz="1600" b="1" i="1" dirty="0">
                <a:solidFill>
                  <a:srgbClr val="073E87"/>
                </a:solidFill>
                <a:latin typeface="Times New Roman"/>
                <a:ea typeface="Times New Roman"/>
              </a:rPr>
              <a:t>L</a:t>
            </a:r>
            <a:r>
              <a:rPr lang="en-US" sz="2400" b="1" i="1" dirty="0">
                <a:solidFill>
                  <a:srgbClr val="073E87"/>
                </a:solidFill>
                <a:latin typeface="Times New Roman"/>
                <a:ea typeface="Times New Roman"/>
              </a:rPr>
              <a:t>&gt;X</a:t>
            </a:r>
            <a:r>
              <a:rPr lang="en-US" sz="1600" b="1" i="1" dirty="0">
                <a:solidFill>
                  <a:srgbClr val="073E87"/>
                </a:solidFill>
                <a:latin typeface="Times New Roman"/>
                <a:ea typeface="Times New Roman"/>
              </a:rPr>
              <a:t>C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6817658" y="519063"/>
            <a:ext cx="10310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>
                <a:solidFill>
                  <a:srgbClr val="073E87"/>
                </a:solidFill>
                <a:latin typeface="Times New Roman"/>
                <a:ea typeface="Times New Roman"/>
              </a:rPr>
              <a:t>X</a:t>
            </a:r>
            <a:r>
              <a:rPr lang="en-US" sz="1600" b="1" i="1" dirty="0">
                <a:solidFill>
                  <a:srgbClr val="073E87"/>
                </a:solidFill>
                <a:latin typeface="Times New Roman"/>
                <a:ea typeface="Times New Roman"/>
              </a:rPr>
              <a:t>L</a:t>
            </a:r>
            <a:r>
              <a:rPr lang="en-US" sz="2400" b="1" i="1" dirty="0">
                <a:solidFill>
                  <a:srgbClr val="073E87"/>
                </a:solidFill>
                <a:latin typeface="Times New Roman"/>
                <a:ea typeface="Times New Roman"/>
              </a:rPr>
              <a:t>&lt;X</a:t>
            </a:r>
            <a:r>
              <a:rPr lang="en-US" sz="1600" b="1" i="1" dirty="0">
                <a:solidFill>
                  <a:srgbClr val="073E87"/>
                </a:solidFill>
                <a:latin typeface="Times New Roman"/>
                <a:ea typeface="Times New Roman"/>
              </a:rPr>
              <a:t>C</a:t>
            </a:r>
            <a:endParaRPr lang="ru-RU" dirty="0"/>
          </a:p>
        </p:txBody>
      </p:sp>
      <p:sp>
        <p:nvSpPr>
          <p:cNvPr id="67" name="Прямоугольник 66"/>
          <p:cNvSpPr/>
          <p:nvPr/>
        </p:nvSpPr>
        <p:spPr>
          <a:xfrm>
            <a:off x="1914361" y="30218"/>
            <a:ext cx="55297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tabLst>
                <a:tab pos="1638300" algn="l"/>
              </a:tabLst>
            </a:pPr>
            <a:r>
              <a:rPr lang="ru-RU" sz="2400" b="1" i="1" dirty="0">
                <a:solidFill>
                  <a:srgbClr val="073E87"/>
                </a:solidFill>
                <a:latin typeface="Times New Roman"/>
                <a:ea typeface="Times New Roman"/>
              </a:rPr>
              <a:t>Построение векторной диаграммы</a:t>
            </a:r>
            <a:endParaRPr lang="en-US" sz="2400" b="1" i="1" dirty="0">
              <a:solidFill>
                <a:srgbClr val="073E87"/>
              </a:solidFill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5926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1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2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2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0"/>
                                        <p:tgtEl>
                                          <p:spTgt spid="11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3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3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3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30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2000"/>
                                        <p:tgtEl>
                                          <p:spTgt spid="1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20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3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3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3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3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1600"/>
                                        <p:tgtEl>
                                          <p:spTgt spid="11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0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2000"/>
                                        <p:tgtEl>
                                          <p:spTgt spid="11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2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3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3000"/>
                                        <p:tgtEl>
                                          <p:spTgt spid="11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3000"/>
                                        <p:tgtEl>
                                          <p:spTgt spid="11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3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10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3000"/>
                                        <p:tgtEl>
                                          <p:spTgt spid="11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4" dur="3000"/>
                                        <p:tgtEl>
                                          <p:spTgt spid="11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7" dur="3000"/>
                                        <p:tgtEl>
                                          <p:spTgt spid="11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3000"/>
                                        <p:tgtEl>
                                          <p:spTgt spid="11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5" dur="2000"/>
                                        <p:tgtEl>
                                          <p:spTgt spid="11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8" dur="2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1" dur="2000"/>
                                        <p:tgtEl>
                                          <p:spTgt spid="11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4" dur="2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7" dur="500"/>
                                        <p:tgtEl>
                                          <p:spTgt spid="11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9" dur="500"/>
                                        <p:tgtEl>
                                          <p:spTgt spid="11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2" dur="500"/>
                                        <p:tgtEl>
                                          <p:spTgt spid="11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12" grpId="0" animBg="1"/>
      <p:bldP spid="13" grpId="0"/>
      <p:bldP spid="20" grpId="0"/>
      <p:bldP spid="21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58" grpId="0"/>
      <p:bldP spid="60" grpId="0"/>
      <p:bldP spid="61" grpId="0"/>
      <p:bldP spid="11318" grpId="0"/>
      <p:bldP spid="11319" grpId="0"/>
      <p:bldP spid="11320" grpId="0" animBg="1"/>
      <p:bldP spid="133" grpId="0" animBg="1"/>
      <p:bldP spid="11321" grpId="0"/>
      <p:bldP spid="135" grpId="0"/>
      <p:bldP spid="11322" grpId="0" animBg="1"/>
      <p:bldP spid="138" grpId="0" animBg="1"/>
      <p:bldP spid="11323" grpId="0"/>
      <p:bldP spid="140" grpId="0" animBg="1"/>
      <p:bldP spid="137" grpId="0" animBg="1"/>
      <p:bldP spid="11324" grpId="0" animBg="1"/>
      <p:bldP spid="113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Times New Roman"/>
              </a:rPr>
              <a:t>Интерактивное задание «Займи позицию»</a:t>
            </a:r>
            <a:endParaRPr lang="ru-RU" sz="2400" b="1" dirty="0">
              <a:solidFill>
                <a:srgbClr val="002060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-60346" y="803892"/>
            <a:ext cx="466693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позиции «ДА» - пока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жите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41" name="Рисунок 42" descr="Большой палец ввер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830" y="671279"/>
            <a:ext cx="594278" cy="594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44469" y="1265557"/>
            <a:ext cx="49169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2060"/>
                </a:solidFill>
                <a:latin typeface="Times New Roman"/>
                <a:ea typeface="Times New Roman"/>
              </a:rPr>
              <a:t>При позиции «НЕТ» - </a:t>
            </a: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покажите </a:t>
            </a:r>
            <a:endParaRPr lang="ru-RU" alt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 descr="Большой палец вниз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903" y="1416350"/>
            <a:ext cx="635650" cy="62174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267341" y="1887301"/>
            <a:ext cx="86784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dirty="0">
                <a:solidFill>
                  <a:srgbClr val="002060"/>
                </a:solidFill>
              </a:rPr>
              <a:t>В действительности неразветвленная цепь переменного тока имеет в себе только два элемента, а не четыре, как показано на схеме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Times New Roman"/>
              </a:rPr>
              <a:t>?</a:t>
            </a:r>
            <a:endParaRPr lang="ru-RU" dirty="0">
              <a:solidFill>
                <a:srgbClr val="002060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6479" y="3039343"/>
            <a:ext cx="86784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2. </a:t>
            </a:r>
            <a:r>
              <a:rPr lang="ru-RU" dirty="0">
                <a:solidFill>
                  <a:srgbClr val="002060"/>
                </a:solidFill>
              </a:rPr>
              <a:t>При определении напряжения, приложенного к цепи, полного сопротивления, а также результирующей реактивной мощности между индуктивными и емкостными параметрами ставиться знак «-»?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42588" y="4797152"/>
            <a:ext cx="86784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3</a:t>
            </a:r>
            <a:r>
              <a:rPr lang="ru-RU" dirty="0">
                <a:solidFill>
                  <a:srgbClr val="002060"/>
                </a:solidFill>
              </a:rPr>
              <a:t>. При построении векторной диаграммы для рассмотренной цепи указывается только один вектор тока из-за того, что через все элементы цепи протекает одинаковый ток, т.к. они соединены последовательно.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412030" y="5724659"/>
            <a:ext cx="43188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</a:rPr>
              <a:t>а)	да;		б)	нет.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581215" y="4042787"/>
            <a:ext cx="42851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а)	да;		б)	нет.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406984" y="2533632"/>
            <a:ext cx="43300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dirty="0">
                <a:solidFill>
                  <a:srgbClr val="002060"/>
                </a:solidFill>
              </a:rPr>
              <a:t>а)	да;		б)	нет.</a:t>
            </a:r>
          </a:p>
        </p:txBody>
      </p:sp>
      <p:pic>
        <p:nvPicPr>
          <p:cNvPr id="20" name="Рисунок 42" descr="Большой палец ввер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6904" y="2384080"/>
            <a:ext cx="720080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Рисунок 42" descr="Большой палец ввер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796" y="3906315"/>
            <a:ext cx="720080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Рисунок 42" descr="Большой палец ввер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6904" y="5710491"/>
            <a:ext cx="720080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0090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5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675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5" presetClass="emph" presetSubtype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8" dur="5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975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5" presetClass="emph" presetSubtype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30" dur="5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275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215" algn="ctr">
              <a:lnSpc>
                <a:spcPct val="150000"/>
              </a:lnSpc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Times New Roman"/>
              </a:rPr>
              <a:t>Интерактивное задание «Займи позицию»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4077072"/>
            <a:ext cx="86409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dirty="0" smtClean="0">
                <a:solidFill>
                  <a:srgbClr val="002060"/>
                </a:solidFill>
              </a:rPr>
              <a:t>5</a:t>
            </a:r>
            <a:r>
              <a:rPr lang="ru-RU" sz="2000" dirty="0" smtClean="0">
                <a:solidFill>
                  <a:srgbClr val="002060"/>
                </a:solidFill>
              </a:rPr>
              <a:t>.  На </a:t>
            </a:r>
            <a:r>
              <a:rPr lang="ru-RU" sz="2000" dirty="0">
                <a:solidFill>
                  <a:srgbClr val="002060"/>
                </a:solidFill>
              </a:rPr>
              <a:t>векторной диаграмме для неразветвленной цепи вектора напряжения на индуктивности U</a:t>
            </a:r>
            <a:r>
              <a:rPr lang="ru-RU" sz="1400" dirty="0">
                <a:solidFill>
                  <a:srgbClr val="002060"/>
                </a:solidFill>
              </a:rPr>
              <a:t>L</a:t>
            </a:r>
            <a:r>
              <a:rPr lang="ru-RU" sz="2000" dirty="0">
                <a:solidFill>
                  <a:srgbClr val="002060"/>
                </a:solidFill>
              </a:rPr>
              <a:t> и емкости U</a:t>
            </a:r>
            <a:r>
              <a:rPr lang="ru-RU" sz="1400" dirty="0">
                <a:solidFill>
                  <a:srgbClr val="002060"/>
                </a:solidFill>
              </a:rPr>
              <a:t>C</a:t>
            </a:r>
            <a:r>
              <a:rPr lang="ru-RU" sz="2000" dirty="0">
                <a:solidFill>
                  <a:srgbClr val="002060"/>
                </a:solidFill>
              </a:rPr>
              <a:t> имеют угол сдвига по фазе 90°.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2690336"/>
            <a:ext cx="86409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215" algn="just"/>
            <a:r>
              <a:rPr lang="ru-RU" sz="2000" b="1" dirty="0" smtClean="0">
                <a:solidFill>
                  <a:srgbClr val="002060"/>
                </a:solidFill>
              </a:rPr>
              <a:t>4</a:t>
            </a:r>
            <a:r>
              <a:rPr lang="ru-RU" sz="2000" dirty="0" smtClean="0">
                <a:solidFill>
                  <a:srgbClr val="002060"/>
                </a:solidFill>
              </a:rPr>
              <a:t>. В </a:t>
            </a:r>
            <a:r>
              <a:rPr lang="ru-RU" sz="2000" dirty="0" smtClean="0">
                <a:solidFill>
                  <a:srgbClr val="002060"/>
                </a:solidFill>
              </a:rPr>
              <a:t>отличие </a:t>
            </a:r>
            <a:r>
              <a:rPr lang="ru-RU" sz="2000" dirty="0">
                <a:solidFill>
                  <a:srgbClr val="002060"/>
                </a:solidFill>
              </a:rPr>
              <a:t>от цепей постоянного тока в цепях тока переменного для определения напряжения, приложенного ко всей цепи, используют арифметическое суммирование?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416634" y="3634314"/>
            <a:ext cx="4310732" cy="498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latin typeface="Times New Roman"/>
                <a:ea typeface="Times New Roman"/>
              </a:rPr>
              <a:t>а)	да;		б)	нет.</a:t>
            </a:r>
            <a:endParaRPr lang="ru-RU" b="1" dirty="0">
              <a:solidFill>
                <a:srgbClr val="002060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43876" y="5589240"/>
            <a:ext cx="432362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latin typeface="Times New Roman"/>
                <a:ea typeface="Times New Roman"/>
              </a:rPr>
              <a:t>а)	да;		б)	нет</a:t>
            </a:r>
            <a:r>
              <a:rPr lang="ru-RU" b="1" dirty="0">
                <a:solidFill>
                  <a:srgbClr val="002060"/>
                </a:solidFill>
                <a:latin typeface="Times New Roman"/>
                <a:ea typeface="Times New Roman"/>
              </a:rPr>
              <a:t>.</a:t>
            </a:r>
            <a:endParaRPr lang="ru-RU" sz="1600" b="1" dirty="0">
              <a:solidFill>
                <a:srgbClr val="002060"/>
              </a:solidFill>
              <a:effectLst/>
              <a:latin typeface="Times New Roman"/>
              <a:ea typeface="Times New Roman"/>
            </a:endParaRPr>
          </a:p>
        </p:txBody>
      </p:sp>
      <p:pic>
        <p:nvPicPr>
          <p:cNvPr id="7" name="Рисунок 6" descr="Большой палец вниз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001" y="3433120"/>
            <a:ext cx="707565" cy="699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Большой палец вниз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001" y="5611270"/>
            <a:ext cx="707565" cy="69985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179512" y="1001815"/>
            <a:ext cx="86308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позиции «ДА» - покажите </a:t>
            </a:r>
            <a:endParaRPr lang="ru-RU" alt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9512" y="1576427"/>
            <a:ext cx="80207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2060"/>
                </a:solidFill>
                <a:latin typeface="Times New Roman"/>
                <a:ea typeface="Times New Roman"/>
              </a:rPr>
              <a:t>При позиции «НЕТ» - </a:t>
            </a: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покажите </a:t>
            </a:r>
            <a:endParaRPr lang="ru-RU" alt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42" descr="Большой палец вверх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0085" y="737252"/>
            <a:ext cx="720080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Большой палец вниз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3164" y="1576427"/>
            <a:ext cx="707565" cy="6998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6192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25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5" presetClass="emph" presetSubtype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8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8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412776"/>
            <a:ext cx="77768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КАК ВЫ ОЦЕНИВАЕТЕ ПОЛУЧЕННЫЕ СЕГОДНЯ ЗНАНИЯ, НАВЫКИ И ОПЫТ? </a:t>
            </a:r>
            <a:endParaRPr lang="ru-RU" b="1" dirty="0">
              <a:solidFill>
                <a:srgbClr val="00206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5988457"/>
              </p:ext>
            </p:extLst>
          </p:nvPr>
        </p:nvGraphicFramePr>
        <p:xfrm>
          <a:off x="683568" y="2276872"/>
          <a:ext cx="7920880" cy="868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79599"/>
                <a:gridCol w="1980427"/>
                <a:gridCol w="1980427"/>
                <a:gridCol w="1980427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ГЛУБОКИЕ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ОСОЗНАННЫЕ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ПРЕДСТОИТ ОСОЗНАТЬ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НЕОСОЗНАННЫЕ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17412" name="Рисунок 11" descr="Жест «все хорошо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39" y="2814448"/>
            <a:ext cx="902069" cy="902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Рисунок 15" descr="Большой палец вверх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903218"/>
            <a:ext cx="813814" cy="813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Рисунок 13" descr="Пишущая рук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312" y="2903218"/>
            <a:ext cx="813814" cy="813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09" name="Рисунок 14" descr="Большой палец вниз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924429"/>
            <a:ext cx="79208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24807" y="4005064"/>
            <a:ext cx="799288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ЧТО ПРЕДСТАВЛЯЛО НАИБОЛЬШУЮ ТРУДНОСТЬ?</a:t>
            </a:r>
            <a:endParaRPr lang="ru-RU" sz="1600" b="1" dirty="0" smtClean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ЧТО ОКАЗАЛОСЬ ДЛЯ ВАС ПОЛЕЗНЫМ?</a:t>
            </a:r>
            <a:endParaRPr lang="ru-RU" sz="1600" b="1" dirty="0" smtClean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ЧТО ИНТЕРЕСНОГО ЗАПОМНИЛОСЬ ВАМ НА 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ЗАНЯТИИ?</a:t>
            </a:r>
            <a:endParaRPr lang="ru-RU" sz="1600" b="1" dirty="0">
              <a:solidFill>
                <a:srgbClr val="002060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212447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215"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ПОДВЕДЕНИЕ ИТОГОВ ЗАНЯТИЯ</a:t>
            </a:r>
            <a:endParaRPr lang="ru-RU" sz="2400" b="1" dirty="0">
              <a:solidFill>
                <a:srgbClr val="002060"/>
              </a:solidFill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26958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9365" y="620688"/>
            <a:ext cx="41684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28600" indent="220980"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ДОМАШНЕЕ ЗАДАНИЕ</a:t>
            </a:r>
            <a:endParaRPr lang="ru-RU" sz="2400" b="1" dirty="0">
              <a:solidFill>
                <a:srgbClr val="002060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2336878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220980" algn="ctr"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Times New Roman"/>
                <a:ea typeface="Times New Roman"/>
              </a:rPr>
              <a:t>Из предложенных величин, используя арифметические знаки собрать 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формулы</a:t>
            </a:r>
            <a:r>
              <a:rPr lang="ru-RU" b="1" dirty="0" smtClean="0">
                <a:latin typeface="Times New Roman"/>
                <a:ea typeface="Times New Roman"/>
              </a:rPr>
              <a:t>: </a:t>
            </a:r>
            <a:endParaRPr lang="ru-RU" b="1" dirty="0">
              <a:effectLst/>
              <a:latin typeface="Times New Roman"/>
              <a:ea typeface="Times New Roman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3260359"/>
              </p:ext>
            </p:extLst>
          </p:nvPr>
        </p:nvGraphicFramePr>
        <p:xfrm>
          <a:off x="1783537" y="2983209"/>
          <a:ext cx="5979882" cy="3451223"/>
        </p:xfrm>
        <a:graphic>
          <a:graphicData uri="http://schemas.openxmlformats.org/drawingml/2006/table">
            <a:tbl>
              <a:tblPr firstRow="1" firstCol="1" bandRow="1"/>
              <a:tblGrid>
                <a:gridCol w="2008857"/>
                <a:gridCol w="3971025"/>
              </a:tblGrid>
              <a:tr h="31374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Величины 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32" marR="672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Собранная формула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32" marR="672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495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4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Q</a:t>
                      </a:r>
                      <a:r>
                        <a:rPr lang="en-US" sz="1400" baseline="-250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</a:t>
                      </a:r>
                      <a:r>
                        <a:rPr lang="en-US" sz="14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; Q</a:t>
                      </a:r>
                      <a:r>
                        <a:rPr lang="en-US" sz="1400" baseline="-250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</a:t>
                      </a:r>
                      <a:r>
                        <a:rPr lang="en-US" sz="14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; S; P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32" marR="672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32" marR="672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495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 </a:t>
                      </a:r>
                      <a:r>
                        <a:rPr lang="en-US" sz="140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U</a:t>
                      </a:r>
                      <a:r>
                        <a:rPr lang="en-US" sz="1400" baseline="-2500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R</a:t>
                      </a:r>
                      <a:r>
                        <a:rPr lang="en-US" sz="14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; U</a:t>
                      </a:r>
                      <a:r>
                        <a:rPr lang="en-US" sz="1400" baseline="-250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</a:t>
                      </a:r>
                      <a:r>
                        <a:rPr lang="en-US" sz="14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; U; U</a:t>
                      </a:r>
                      <a:r>
                        <a:rPr lang="en-US" sz="1400" baseline="-250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32" marR="672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32" marR="672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495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3. </a:t>
                      </a:r>
                      <a:r>
                        <a:rPr lang="en-US" sz="1400" dirty="0" err="1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cosφ</a:t>
                      </a:r>
                      <a:r>
                        <a:rPr lang="en-US" sz="140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4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; S; P;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32" marR="672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32" marR="672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495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   </a:t>
                      </a:r>
                      <a:r>
                        <a:rPr lang="en-US" sz="1400" dirty="0" err="1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sinφ</a:t>
                      </a:r>
                      <a:r>
                        <a:rPr lang="en-US" sz="140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4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; X</a:t>
                      </a:r>
                      <a:r>
                        <a:rPr lang="en-US" sz="1400" baseline="-250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</a:t>
                      </a:r>
                      <a:r>
                        <a:rPr lang="en-US" sz="14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; X</a:t>
                      </a:r>
                      <a:r>
                        <a:rPr lang="en-US" sz="1400" baseline="-250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</a:t>
                      </a:r>
                      <a:r>
                        <a:rPr lang="en-US" sz="14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; Z;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32" marR="672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32" marR="672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495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5.  </a:t>
                      </a:r>
                      <a:r>
                        <a:rPr lang="en-US" sz="140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r>
                        <a:rPr lang="en-US" sz="1400" baseline="-2500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</a:t>
                      </a:r>
                      <a:r>
                        <a:rPr lang="en-US" sz="14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; X</a:t>
                      </a:r>
                      <a:r>
                        <a:rPr lang="en-US" sz="1400" baseline="-250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</a:t>
                      </a:r>
                      <a:r>
                        <a:rPr lang="en-US" sz="14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; Z; R.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32" marR="672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232" marR="672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849042" y="1132001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 indent="-457200" algn="just">
              <a:spcAft>
                <a:spcPts val="0"/>
              </a:spcAft>
              <a:buAutoNum type="arabicParenR"/>
            </a:pP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Дооформить 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Times New Roman"/>
              </a:rPr>
              <a:t>отчет по практической работе, кто не </a:t>
            </a: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успел</a:t>
            </a:r>
          </a:p>
          <a:p>
            <a:pPr marL="685800" indent="-457200" algn="just">
              <a:spcAft>
                <a:spcPts val="0"/>
              </a:spcAft>
              <a:buAutoNum type="arabicParenR"/>
            </a:pP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Выполнить 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Times New Roman"/>
              </a:rPr>
              <a:t>задание «Ассоциации» 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347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412776"/>
            <a:ext cx="741682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220980" algn="ctr">
              <a:lnSpc>
                <a:spcPct val="150000"/>
              </a:lnSpc>
              <a:spcAft>
                <a:spcPts val="0"/>
              </a:spcAft>
            </a:pPr>
            <a:r>
              <a:rPr lang="ru-RU" sz="48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БЛАГОДАРЮ ВСЕХ ЗА АКТИВНОЕ УЧАСТИЕ!  </a:t>
            </a:r>
            <a:r>
              <a:rPr lang="ru-RU" sz="4800" dirty="0" smtClean="0">
                <a:solidFill>
                  <a:srgbClr val="002060"/>
                </a:solidFill>
                <a:latin typeface="Times New Roman"/>
                <a:ea typeface="Times New Roman"/>
                <a:sym typeface="Wingdings"/>
              </a:rPr>
              <a:t></a:t>
            </a:r>
            <a:endParaRPr lang="ru-RU" sz="4800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Times New Roman"/>
              </a:rPr>
              <a:t> 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87693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908720"/>
            <a:ext cx="7772400" cy="1524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effectLst/>
                <a:latin typeface="Times New Roman"/>
                <a:ea typeface="Times New Roman"/>
              </a:rPr>
              <a:t>Практическая работа №2 </a:t>
            </a:r>
            <a:br>
              <a:rPr lang="ru-RU" sz="4000" b="1" dirty="0" smtClean="0">
                <a:solidFill>
                  <a:schemeClr val="tx2"/>
                </a:solidFill>
                <a:effectLst/>
                <a:latin typeface="Times New Roman"/>
                <a:ea typeface="Times New Roman"/>
              </a:rPr>
            </a:br>
            <a:r>
              <a:rPr lang="ru-RU" sz="4000" b="1" dirty="0" smtClean="0">
                <a:solidFill>
                  <a:schemeClr val="tx2"/>
                </a:solidFill>
                <a:effectLst/>
                <a:latin typeface="Times New Roman"/>
                <a:ea typeface="Times New Roman"/>
              </a:rPr>
              <a:t>Расчет </a:t>
            </a:r>
            <a:r>
              <a:rPr lang="ru-RU" sz="4000" b="1" dirty="0">
                <a:solidFill>
                  <a:schemeClr val="tx2"/>
                </a:solidFill>
                <a:effectLst/>
                <a:latin typeface="Times New Roman"/>
                <a:ea typeface="Times New Roman"/>
              </a:rPr>
              <a:t>однофазной цепи переменного тока с R L C</a:t>
            </a:r>
            <a:endParaRPr lang="ru-RU" sz="4000" b="1" dirty="0">
              <a:solidFill>
                <a:schemeClr val="tx2"/>
              </a:solidFill>
              <a:effectLst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51920" y="2931712"/>
            <a:ext cx="5040560" cy="1793432"/>
          </a:xfrm>
        </p:spPr>
        <p:txBody>
          <a:bodyPr>
            <a:normAutofit/>
          </a:bodyPr>
          <a:lstStyle/>
          <a:p>
            <a:pPr algn="r"/>
            <a:r>
              <a:rPr lang="ru-RU" sz="2400" b="1" i="1" dirty="0">
                <a:latin typeface="Times New Roman"/>
                <a:ea typeface="Times New Roman"/>
              </a:rPr>
              <a:t>"Незнающие пусть научатся, а знающие вспомнят еще раз." </a:t>
            </a:r>
          </a:p>
          <a:p>
            <a:pPr algn="r"/>
            <a:r>
              <a:rPr lang="ru-RU" sz="2400" i="1" dirty="0">
                <a:latin typeface="Times New Roman"/>
                <a:ea typeface="Times New Roman"/>
              </a:rPr>
              <a:t>Античный афоризм</a:t>
            </a:r>
            <a:r>
              <a:rPr lang="ru-RU" sz="2400" dirty="0">
                <a:latin typeface="Times New Roman"/>
                <a:ea typeface="Times New Roman"/>
              </a:rPr>
              <a:t>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091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99592" y="2132856"/>
            <a:ext cx="7408333" cy="3450696"/>
          </a:xfrm>
        </p:spPr>
        <p:txBody>
          <a:bodyPr>
            <a:normAutofit lnSpcReduction="10000"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домашнего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Интерактивное задание «Найди ошибку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Проведение практической работы 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indent="291465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Теоретические сведения</a:t>
            </a:r>
          </a:p>
          <a:p>
            <a:pPr indent="291465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Решение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задачи</a:t>
            </a:r>
          </a:p>
          <a:p>
            <a:pPr indent="291465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Построение векторной диаграммы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Интерактивное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задание «Займи позицию»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effectLst/>
              </a:rPr>
              <a:t>План занятия</a:t>
            </a:r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06461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b="0" dirty="0" smtClean="0">
                <a:effectLst/>
              </a:rPr>
              <a:t/>
            </a:r>
            <a:br>
              <a:rPr lang="ru-RU" sz="3600" b="0" dirty="0" smtClean="0">
                <a:effectLst/>
              </a:rPr>
            </a:br>
            <a:r>
              <a:rPr lang="ru-RU" sz="3100" b="0" dirty="0" smtClean="0">
                <a:effectLst/>
              </a:rPr>
              <a:t>ПРОВЕРКА ДОМАШНЕГО ЗАДАНИЯ Кроссворд </a:t>
            </a:r>
            <a:r>
              <a:rPr lang="ru-RU" sz="3100" b="0" dirty="0">
                <a:effectLst/>
              </a:rPr>
              <a:t>по теме  Однофазные цепи переменного тока</a:t>
            </a:r>
            <a:r>
              <a:rPr lang="ru-RU" sz="3100" dirty="0"/>
              <a:t/>
            </a:r>
            <a:br>
              <a:rPr lang="ru-RU" sz="3100" dirty="0"/>
            </a:br>
            <a:endParaRPr lang="ru-RU" sz="3100" dirty="0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380944788"/>
              </p:ext>
            </p:extLst>
          </p:nvPr>
        </p:nvGraphicFramePr>
        <p:xfrm>
          <a:off x="179512" y="1484784"/>
          <a:ext cx="4978900" cy="2379910"/>
        </p:xfrm>
        <a:graphic>
          <a:graphicData uri="http://schemas.openxmlformats.org/drawingml/2006/table">
            <a:tbl>
              <a:tblPr firstRow="1" firstCol="1" bandRow="1"/>
              <a:tblGrid>
                <a:gridCol w="291218"/>
                <a:gridCol w="234854"/>
                <a:gridCol w="291218"/>
                <a:gridCol w="234854"/>
                <a:gridCol w="234854"/>
                <a:gridCol w="234854"/>
                <a:gridCol w="234854"/>
                <a:gridCol w="234854"/>
                <a:gridCol w="234854"/>
                <a:gridCol w="234854"/>
                <a:gridCol w="291218"/>
                <a:gridCol w="291218"/>
                <a:gridCol w="234854"/>
                <a:gridCol w="234854"/>
                <a:gridCol w="234854"/>
                <a:gridCol w="291218"/>
                <a:gridCol w="234854"/>
                <a:gridCol w="234854"/>
                <a:gridCol w="234854"/>
                <a:gridCol w="234854"/>
              </a:tblGrid>
              <a:tr h="2379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79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9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9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79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79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9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9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9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9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Объект 10"/>
          <p:cNvSpPr>
            <a:spLocks noGrp="1"/>
          </p:cNvSpPr>
          <p:nvPr>
            <p:ph sz="quarter" idx="14"/>
          </p:nvPr>
        </p:nvSpPr>
        <p:spPr>
          <a:xfrm>
            <a:off x="5105400" y="1484784"/>
            <a:ext cx="4038600" cy="4968552"/>
          </a:xfrm>
        </p:spPr>
        <p:txBody>
          <a:bodyPr>
            <a:normAutofit fontScale="55000" lnSpcReduction="2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По вертикали: </a:t>
            </a:r>
          </a:p>
          <a:p>
            <a:r>
              <a:rPr lang="ru-RU" dirty="0"/>
              <a:t>1 Форма графика переменного тока. </a:t>
            </a:r>
            <a:endParaRPr lang="ru-RU" dirty="0" smtClean="0"/>
          </a:p>
          <a:p>
            <a:r>
              <a:rPr lang="ru-RU" dirty="0" smtClean="0"/>
              <a:t>2 </a:t>
            </a:r>
            <a:r>
              <a:rPr lang="ru-RU" dirty="0"/>
              <a:t>Сопротивление, в котором электрическая энергия преобразуется в другой вид. </a:t>
            </a:r>
            <a:endParaRPr lang="ru-RU" dirty="0" smtClean="0"/>
          </a:p>
          <a:p>
            <a:r>
              <a:rPr lang="ru-RU" dirty="0" smtClean="0"/>
              <a:t>3 </a:t>
            </a:r>
            <a:r>
              <a:rPr lang="ru-RU" dirty="0"/>
              <a:t>Напряжение на индуктивности ……….ток. </a:t>
            </a:r>
            <a:endParaRPr lang="ru-RU" dirty="0" smtClean="0"/>
          </a:p>
          <a:p>
            <a:r>
              <a:rPr lang="ru-RU" dirty="0" smtClean="0"/>
              <a:t>4 </a:t>
            </a:r>
            <a:r>
              <a:rPr lang="ru-RU" dirty="0"/>
              <a:t>Одна из функций угла. </a:t>
            </a:r>
            <a:endParaRPr lang="ru-RU" dirty="0" smtClean="0"/>
          </a:p>
          <a:p>
            <a:r>
              <a:rPr lang="ru-RU" dirty="0" smtClean="0"/>
              <a:t>5 </a:t>
            </a:r>
            <a:r>
              <a:rPr lang="ru-RU" dirty="0"/>
              <a:t>Единица измерения частоты. </a:t>
            </a:r>
            <a:endParaRPr lang="ru-RU" dirty="0" smtClean="0"/>
          </a:p>
          <a:p>
            <a:r>
              <a:rPr lang="ru-RU" dirty="0" smtClean="0"/>
              <a:t>6 </a:t>
            </a:r>
            <a:r>
              <a:rPr lang="ru-RU" dirty="0"/>
              <a:t>Элемент электрической цепи, на котором ток опережает напряжение на 90</a:t>
            </a:r>
            <a:r>
              <a:rPr lang="ru-RU" sz="2000" dirty="0"/>
              <a:t>о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smtClean="0"/>
              <a:t>7 </a:t>
            </a:r>
            <a:r>
              <a:rPr lang="ru-RU" dirty="0"/>
              <a:t>Буквой φ в цепях переменного тока обозначается ………по фазе. </a:t>
            </a:r>
            <a:endParaRPr lang="ru-RU" dirty="0" smtClean="0"/>
          </a:p>
          <a:p>
            <a:r>
              <a:rPr lang="ru-RU" dirty="0" smtClean="0"/>
              <a:t>8 </a:t>
            </a:r>
            <a:r>
              <a:rPr lang="ru-RU" dirty="0"/>
              <a:t>Угол между током и напряжением в цепи. </a:t>
            </a:r>
          </a:p>
          <a:p>
            <a:r>
              <a:rPr lang="ru-RU" b="1" dirty="0">
                <a:solidFill>
                  <a:srgbClr val="002060"/>
                </a:solidFill>
              </a:rPr>
              <a:t>По горизонтали</a:t>
            </a:r>
            <a:r>
              <a:rPr lang="ru-RU" dirty="0"/>
              <a:t>: </a:t>
            </a:r>
          </a:p>
          <a:p>
            <a:r>
              <a:rPr lang="ru-RU" dirty="0"/>
              <a:t>9 Количество полных изменений переменной величины за 1 секунду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10 Величина угла между током и напряжением в цепи с активным сопротивлением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11 </a:t>
            </a:r>
            <a:r>
              <a:rPr lang="ru-RU" dirty="0" smtClean="0"/>
              <a:t>Дольная, означает 10</a:t>
            </a:r>
            <a:r>
              <a:rPr lang="ru-RU" sz="1800" dirty="0" smtClean="0"/>
              <a:t>-6</a:t>
            </a:r>
          </a:p>
          <a:p>
            <a:r>
              <a:rPr lang="ru-RU" dirty="0" smtClean="0"/>
              <a:t>12 </a:t>
            </a:r>
            <a:r>
              <a:rPr lang="ru-RU" dirty="0"/>
              <a:t>Значение переменного тока, меньшее максимального в 1,41 раза. </a:t>
            </a:r>
            <a:endParaRPr lang="ru-RU" dirty="0" smtClean="0"/>
          </a:p>
          <a:p>
            <a:r>
              <a:rPr lang="ru-RU" dirty="0" smtClean="0"/>
              <a:t>13 </a:t>
            </a:r>
            <a:r>
              <a:rPr lang="ru-RU" dirty="0"/>
              <a:t>Сопротивление, в котором электрическая энергия расходуется на создание собственного электрического поля. </a:t>
            </a:r>
            <a:endParaRPr lang="ru-RU" dirty="0" smtClean="0"/>
          </a:p>
          <a:p>
            <a:r>
              <a:rPr lang="ru-RU" dirty="0" smtClean="0"/>
              <a:t>14 </a:t>
            </a:r>
            <a:r>
              <a:rPr lang="ru-RU" dirty="0"/>
              <a:t>Максимальное значение переменной </a:t>
            </a:r>
            <a:r>
              <a:rPr lang="ru-RU" dirty="0" smtClean="0"/>
              <a:t>величины</a:t>
            </a:r>
            <a:r>
              <a:rPr lang="ru-RU" dirty="0"/>
              <a:t> 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8769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254" y="1486334"/>
            <a:ext cx="7105650" cy="343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67544" y="404664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Кроссворд по теме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Однофазные цепи переменного тока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707904" y="1700808"/>
            <a:ext cx="288032" cy="259228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166" y="1486334"/>
            <a:ext cx="6981825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3059832" y="2019262"/>
            <a:ext cx="288032" cy="250601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413" y="1662113"/>
            <a:ext cx="7115175" cy="353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88024" y="2204864"/>
            <a:ext cx="360040" cy="271999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413" y="1772084"/>
            <a:ext cx="7029450" cy="3286125"/>
          </a:xfrm>
          <a:prstGeom prst="rect">
            <a:avLst/>
          </a:prstGeom>
          <a:solidFill>
            <a:schemeClr val="accent1">
              <a:alpha val="38000"/>
            </a:schemeClr>
          </a:solidFill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6876256" y="2511517"/>
            <a:ext cx="360040" cy="208823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254" y="1662113"/>
            <a:ext cx="728662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475656" y="3061580"/>
            <a:ext cx="360040" cy="123151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471" y="1809750"/>
            <a:ext cx="7010400" cy="323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195736" y="2780928"/>
            <a:ext cx="360040" cy="2143931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650" y="1719263"/>
            <a:ext cx="7124700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228184" y="3061580"/>
            <a:ext cx="360040" cy="1538169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1795463"/>
            <a:ext cx="7000875" cy="326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7452320" y="3677338"/>
            <a:ext cx="360040" cy="1247521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795463"/>
            <a:ext cx="7058025" cy="326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259632" y="2204864"/>
            <a:ext cx="2232248" cy="43204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138" y="1757363"/>
            <a:ext cx="6943725" cy="334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4528566" y="2204864"/>
            <a:ext cx="1411586" cy="43204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150" y="1952625"/>
            <a:ext cx="7048500" cy="325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6408204" y="2636912"/>
            <a:ext cx="1763675" cy="36004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74" name="Picture 10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827" y="1772084"/>
            <a:ext cx="7096125" cy="334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2195736" y="2923920"/>
            <a:ext cx="3744416" cy="348351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75" name="Picture 1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7679" y="1997998"/>
            <a:ext cx="6810375" cy="313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1477679" y="3443721"/>
            <a:ext cx="3405187" cy="40917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76" name="Picture 1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578" y="2007523"/>
            <a:ext cx="6886575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5148064" y="4077072"/>
            <a:ext cx="3100586" cy="36004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77" name="Picture 13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0837" y="1843088"/>
            <a:ext cx="7000875" cy="32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1507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5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9568" y="267391"/>
            <a:ext cx="76330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ИНТЕРАКТИВНОЕ ЗАДАНИЕ «НАЙДИ ОШИБКУ»</a:t>
            </a:r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02102" y="764465"/>
            <a:ext cx="39593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  <a:latin typeface="Times New Roman"/>
                <a:ea typeface="Times New Roman"/>
              </a:rPr>
              <a:t>Цепь переменного тока с </a:t>
            </a:r>
            <a:r>
              <a:rPr lang="en-US" sz="2400" b="1" dirty="0">
                <a:solidFill>
                  <a:schemeClr val="tx2"/>
                </a:solidFill>
                <a:latin typeface="Times New Roman"/>
                <a:ea typeface="Times New Roman"/>
              </a:rPr>
              <a:t>R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4692222"/>
              </p:ext>
            </p:extLst>
          </p:nvPr>
        </p:nvGraphicFramePr>
        <p:xfrm>
          <a:off x="3419872" y="995296"/>
          <a:ext cx="2232248" cy="17136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3" name="Visio" r:id="rId3" imgW="899055" imgH="821640" progId="Visio.Drawing.11">
                  <p:embed/>
                </p:oleObj>
              </mc:Choice>
              <mc:Fallback>
                <p:oleObj name="Visio" r:id="rId3" imgW="899055" imgH="82164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872" y="995296"/>
                        <a:ext cx="2232248" cy="171362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3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42" r="39538" b="55459"/>
          <a:stretch/>
        </p:blipFill>
        <p:spPr bwMode="auto">
          <a:xfrm>
            <a:off x="829568" y="1772815"/>
            <a:ext cx="2518295" cy="122697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794680" y="2999791"/>
                <a:ext cx="3166123" cy="9401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ru-RU" dirty="0">
                    <a:solidFill>
                      <a:srgbClr val="000000"/>
                    </a:solidFill>
                    <a:ea typeface="Times New Roman"/>
                  </a:rPr>
                  <a:t> </a:t>
                </a:r>
                <a:r>
                  <a:rPr lang="ru-RU" dirty="0" smtClean="0">
                    <a:solidFill>
                      <a:srgbClr val="000000"/>
                    </a:solidFill>
                    <a:ea typeface="Times New Roman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solidFill>
                              <a:srgbClr val="000000"/>
                            </a:solidFill>
                            <a:latin typeface="Cambria Math"/>
                            <a:ea typeface="Times New Roman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𝑋</m:t>
                        </m:r>
                      </m:e>
                      <m:sub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𝐿</m:t>
                        </m:r>
                      </m:sub>
                    </m:sSub>
                    <m:r>
                      <a:rPr lang="ru-RU" sz="2400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=</m:t>
                    </m:r>
                    <m:f>
                      <m:fPr>
                        <m:ctrlPr>
                          <a:rPr lang="ru-RU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𝜔</m:t>
                        </m:r>
                        <m:r>
                          <a:rPr lang="ru-RU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∙</m:t>
                        </m:r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𝐿</m:t>
                        </m:r>
                      </m:den>
                    </m:f>
                    <m:r>
                      <a:rPr lang="ru-RU" sz="2400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=</m:t>
                    </m:r>
                    <m:f>
                      <m:fPr>
                        <m:ctrlPr>
                          <a:rPr lang="ru-RU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1</m:t>
                        </m:r>
                      </m:num>
                      <m:den>
                        <m:r>
                          <a:rPr lang="ru-RU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2∙</m:t>
                        </m:r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𝜋</m:t>
                        </m:r>
                        <m:r>
                          <a:rPr lang="ru-RU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∙</m:t>
                        </m:r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𝑓</m:t>
                        </m:r>
                        <m:r>
                          <a:rPr lang="ru-RU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∙</m:t>
                        </m:r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𝐿</m:t>
                        </m:r>
                      </m:den>
                    </m:f>
                  </m:oMath>
                </a14:m>
                <a:r>
                  <a:rPr lang="ru-RU" sz="2000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   </a:t>
                </a:r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(</a:t>
                </a:r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O</a:t>
                </a:r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м)</a:t>
                </a:r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4680" y="2999791"/>
                <a:ext cx="3166123" cy="940194"/>
              </a:xfrm>
              <a:prstGeom prst="rect">
                <a:avLst/>
              </a:prstGeom>
              <a:blipFill rotWithShape="1">
                <a:blip r:embed="rId6"/>
                <a:stretch>
                  <a:fillRect r="-96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750124" y="3939248"/>
                <a:ext cx="1922642" cy="63357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ru-RU" sz="2000" dirty="0" smtClean="0">
                    <a:solidFill>
                      <a:srgbClr val="000000"/>
                    </a:solidFill>
                    <a:ea typeface="Times New Roman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solidFill>
                              <a:srgbClr val="000000"/>
                            </a:solidFill>
                            <a:latin typeface="Cambria Math"/>
                            <a:ea typeface="Times New Roman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𝑈</m:t>
                        </m:r>
                      </m:e>
                      <m:sub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𝑅</m:t>
                        </m:r>
                      </m:sub>
                    </m:sSub>
                    <m:r>
                      <a:rPr lang="ru-RU" sz="2400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=</m:t>
                    </m:r>
                    <m:r>
                      <a:rPr lang="en-US" sz="2400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𝐼</m:t>
                    </m:r>
                    <m:r>
                      <a:rPr lang="ru-RU" sz="2400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∙</m:t>
                    </m:r>
                    <m:r>
                      <a:rPr lang="en-US" sz="2400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𝑅</m:t>
                    </m:r>
                  </m:oMath>
                </a14:m>
                <a:r>
                  <a:rPr lang="ru-RU" sz="2000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 (</a:t>
                </a:r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A</a:t>
                </a:r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)</a:t>
                </a:r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0124" y="3939248"/>
                <a:ext cx="1922642" cy="633571"/>
              </a:xfrm>
              <a:prstGeom prst="rect">
                <a:avLst/>
              </a:prstGeom>
              <a:blipFill rotWithShape="1">
                <a:blip r:embed="rId7"/>
                <a:stretch>
                  <a:fillRect r="-2857" b="-480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919855" y="4581392"/>
                <a:ext cx="1657057" cy="9483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just"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000000"/>
                        </a:solidFill>
                        <a:latin typeface="Cambria Math"/>
                        <a:ea typeface="Times New Roman"/>
                      </a:rPr>
                      <m:t>𝐼</m:t>
                    </m:r>
                    <m:r>
                      <a:rPr lang="ru-RU" sz="2400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=</m:t>
                    </m:r>
                    <m:f>
                      <m:fPr>
                        <m:ctrlPr>
                          <a:rPr lang="ru-RU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𝑈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𝑐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ru-RU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𝑋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𝐶</m:t>
                            </m:r>
                          </m:sub>
                        </m:sSub>
                      </m:den>
                    </m:f>
                  </m:oMath>
                </a14:m>
                <a:r>
                  <a:rPr lang="ru-RU" sz="2000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   </a:t>
                </a:r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(O</a:t>
                </a:r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м</a:t>
                </a:r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)</a:t>
                </a:r>
                <a:endParaRPr lang="ru-RU" dirty="0">
                  <a:solidFill>
                    <a:srgbClr val="000000"/>
                  </a:solidFill>
                  <a:effectLst/>
                  <a:latin typeface="Times New Roman"/>
                  <a:ea typeface="Times New Roman"/>
                </a:endParaRPr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9855" y="4581392"/>
                <a:ext cx="1657057" cy="948337"/>
              </a:xfrm>
              <a:prstGeom prst="rect">
                <a:avLst/>
              </a:prstGeom>
              <a:blipFill rotWithShape="1">
                <a:blip r:embed="rId8"/>
                <a:stretch>
                  <a:fillRect r="-220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10"/>
              <p:cNvSpPr/>
              <p:nvPr/>
            </p:nvSpPr>
            <p:spPr>
              <a:xfrm>
                <a:off x="829568" y="5723964"/>
                <a:ext cx="3259867" cy="4605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𝑄</m:t>
                        </m:r>
                      </m:e>
                      <m:sub>
                        <m:r>
                          <a:rPr lang="en-US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𝐿</m:t>
                        </m:r>
                      </m:sub>
                    </m:sSub>
                    <m:r>
                      <a:rPr lang="en-US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r>
                      <a:rPr lang="en-US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𝐼</m:t>
                    </m:r>
                    <m:r>
                      <a:rPr lang="en-US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  <m:sSub>
                      <m:sSubPr>
                        <m:ctrlPr>
                          <a:rPr lang="ru-RU" sz="2400" i="1"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𝑈</m:t>
                        </m:r>
                      </m:e>
                      <m:sub>
                        <m:r>
                          <a:rPr lang="en-US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𝐿</m:t>
                        </m:r>
                      </m:sub>
                    </m:sSub>
                    <m:r>
                      <a:rPr lang="en-US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sSup>
                      <m:sSupPr>
                        <m:ctrlPr>
                          <a:rPr lang="ru-RU" sz="2400" i="1">
                            <a:effectLst/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𝐼</m:t>
                        </m:r>
                      </m:e>
                      <m:sup>
                        <m:r>
                          <a:rPr lang="en-US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  <m:r>
                      <a:rPr lang="en-US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𝑅</m:t>
                    </m:r>
                  </m:oMath>
                </a14:m>
                <a:r>
                  <a:rPr lang="en-US" sz="2000" dirty="0">
                    <a:effectLst/>
                    <a:latin typeface="Times New Roman"/>
                    <a:ea typeface="Times New Roman"/>
                  </a:rPr>
                  <a:t>  </a:t>
                </a:r>
                <a:r>
                  <a:rPr lang="en-US" dirty="0">
                    <a:effectLst/>
                    <a:latin typeface="Times New Roman"/>
                    <a:ea typeface="Times New Roman"/>
                  </a:rPr>
                  <a:t>(B</a:t>
                </a:r>
                <a:r>
                  <a:rPr lang="ru-RU" dirty="0">
                    <a:effectLst/>
                    <a:latin typeface="Times New Roman"/>
                    <a:ea typeface="Times New Roman"/>
                  </a:rPr>
                  <a:t>т)</a:t>
                </a:r>
                <a:endParaRPr lang="ru-RU" dirty="0"/>
              </a:p>
            </p:txBody>
          </p:sp>
        </mc:Choice>
        <mc:Fallback xmlns=""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9568" y="5723964"/>
                <a:ext cx="3259867" cy="460575"/>
              </a:xfrm>
              <a:prstGeom prst="rect">
                <a:avLst/>
              </a:prstGeom>
              <a:blipFill rotWithShape="1">
                <a:blip r:embed="rId9"/>
                <a:stretch>
                  <a:fillRect r="-1308" b="-1710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Фигура, имеющая форму буквы L 12"/>
          <p:cNvSpPr/>
          <p:nvPr/>
        </p:nvSpPr>
        <p:spPr>
          <a:xfrm rot="18253703">
            <a:off x="7238150" y="1154730"/>
            <a:ext cx="689064" cy="194923"/>
          </a:xfrm>
          <a:prstGeom prst="corne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множение 14"/>
          <p:cNvSpPr/>
          <p:nvPr/>
        </p:nvSpPr>
        <p:spPr>
          <a:xfrm>
            <a:off x="1166619" y="912510"/>
            <a:ext cx="544826" cy="662761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3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42" r="39538" b="55459"/>
          <a:stretch/>
        </p:blipFill>
        <p:spPr bwMode="auto">
          <a:xfrm>
            <a:off x="6603194" y="1859008"/>
            <a:ext cx="2145270" cy="1140782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7" name="Прямоугольник 16"/>
              <p:cNvSpPr/>
              <p:nvPr/>
            </p:nvSpPr>
            <p:spPr>
              <a:xfrm>
                <a:off x="5918575" y="3068268"/>
                <a:ext cx="1706621" cy="82105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just">
                  <a:lnSpc>
                    <a:spcPct val="150000"/>
                  </a:lnSpc>
                  <a:spcAft>
                    <a:spcPts val="0"/>
                  </a:spcAft>
                  <a:buClr>
                    <a:srgbClr val="FF0000"/>
                  </a:buClr>
                </a:pPr>
                <a14:m>
                  <m:oMath xmlns:m="http://schemas.openxmlformats.org/officeDocument/2006/math">
                    <m:r>
                      <a:rPr lang="ru-RU" sz="2400" b="1" i="1" smtClean="0">
                        <a:solidFill>
                          <a:srgbClr val="FF0000"/>
                        </a:solidFill>
                        <a:latin typeface="Cambria Math"/>
                        <a:ea typeface="Times New Roman"/>
                      </a:rPr>
                      <m:t>𝑹</m:t>
                    </m:r>
                    <m:r>
                      <a:rPr lang="ru-RU" sz="2400" b="1" i="1" smtClean="0">
                        <a:solidFill>
                          <a:srgbClr val="FF0000"/>
                        </a:solidFill>
                        <a:latin typeface="Cambria Math"/>
                        <a:ea typeface="Times New Roman"/>
                      </a:rPr>
                      <m:t>=</m:t>
                    </m:r>
                    <m:f>
                      <m:fPr>
                        <m:ctrlPr>
                          <a:rPr lang="ru-RU" sz="24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400" b="1" i="1">
                                <a:solidFill>
                                  <a:srgbClr val="FF0000"/>
                                </a:solidFill>
                                <a:latin typeface="Cambria Math"/>
                                <a:ea typeface="Times New Roman"/>
                                <a:cs typeface="Times New Roman"/>
                              </a:rPr>
                              <m:t>𝑼</m:t>
                            </m:r>
                          </m:e>
                          <m:sub>
                            <m:r>
                              <a:rPr lang="en-US" sz="2400" b="1" i="1">
                                <a:solidFill>
                                  <a:srgbClr val="FF0000"/>
                                </a:solidFill>
                                <a:latin typeface="Cambria Math"/>
                                <a:ea typeface="Times New Roman"/>
                                <a:cs typeface="Times New Roman"/>
                              </a:rPr>
                              <m:t>𝑹</m:t>
                            </m:r>
                          </m:sub>
                        </m:sSub>
                      </m:num>
                      <m:den>
                        <m:r>
                          <a:rPr lang="ru-RU" sz="24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𝑰</m:t>
                        </m:r>
                      </m:den>
                    </m:f>
                  </m:oMath>
                </a14:m>
                <a:r>
                  <a:rPr lang="ru-RU" b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</a:rPr>
                  <a:t> </a:t>
                </a:r>
                <a:r>
                  <a:rPr lang="ru-RU" b="1" dirty="0" smtClean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</a:rPr>
                  <a:t> </a:t>
                </a:r>
                <a:r>
                  <a:rPr lang="ru-RU" b="1" dirty="0" smtClean="0">
                    <a:effectLst/>
                    <a:latin typeface="Times New Roman"/>
                    <a:ea typeface="Times New Roman"/>
                  </a:rPr>
                  <a:t>(Ом)</a:t>
                </a:r>
                <a:endParaRPr lang="ru-RU" b="1" dirty="0">
                  <a:effectLst/>
                  <a:latin typeface="Times New Roman"/>
                  <a:ea typeface="Times New Roman"/>
                </a:endParaRPr>
              </a:p>
            </p:txBody>
          </p:sp>
        </mc:Choice>
        <mc:Fallback>
          <p:sp>
            <p:nvSpPr>
              <p:cNvPr id="17" name="Прямоугольник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8575" y="3068268"/>
                <a:ext cx="1706621" cy="821059"/>
              </a:xfrm>
              <a:prstGeom prst="rect">
                <a:avLst/>
              </a:prstGeom>
              <a:blipFill rotWithShape="1">
                <a:blip r:embed="rId10"/>
                <a:stretch>
                  <a:fillRect r="-285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Прямоугольник 17"/>
              <p:cNvSpPr/>
              <p:nvPr/>
            </p:nvSpPr>
            <p:spPr>
              <a:xfrm>
                <a:off x="6261226" y="4008864"/>
                <a:ext cx="1946302" cy="63357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just">
                  <a:lnSpc>
                    <a:spcPct val="150000"/>
                  </a:lnSpc>
                  <a:spcAft>
                    <a:spcPts val="0"/>
                  </a:spcAft>
                  <a:buClr>
                    <a:srgbClr val="FF0000"/>
                  </a:buClr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400" b="1" i="1" smtClean="0">
                            <a:solidFill>
                              <a:schemeClr val="tx1"/>
                            </a:solidFill>
                            <a:latin typeface="Cambria Math"/>
                            <a:ea typeface="Times New Roman"/>
                          </a:rPr>
                        </m:ctrlPr>
                      </m:sSubPr>
                      <m:e>
                        <m:r>
                          <a:rPr lang="en-US" sz="2400" b="1" i="1"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𝑼</m:t>
                        </m:r>
                      </m:e>
                      <m:sub>
                        <m:r>
                          <a:rPr lang="en-US" sz="2400" b="1" i="1"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𝑹</m:t>
                        </m:r>
                      </m:sub>
                    </m:sSub>
                    <m:r>
                      <a:rPr lang="en-US" sz="2400" b="1" i="1">
                        <a:solidFill>
                          <a:schemeClr val="tx1"/>
                        </a:solidFill>
                        <a:effectLst/>
                        <a:latin typeface="Cambria Math"/>
                        <a:ea typeface="Times New Roman"/>
                      </a:rPr>
                      <m:t>=</m:t>
                    </m:r>
                    <m:r>
                      <a:rPr lang="en-US" sz="2400" b="1" i="1">
                        <a:solidFill>
                          <a:schemeClr val="tx1"/>
                        </a:solidFill>
                        <a:effectLst/>
                        <a:latin typeface="Cambria Math"/>
                        <a:ea typeface="Times New Roman"/>
                      </a:rPr>
                      <m:t>𝑰</m:t>
                    </m:r>
                    <m:r>
                      <a:rPr lang="en-US" sz="2400" b="1" i="1">
                        <a:solidFill>
                          <a:schemeClr val="tx1"/>
                        </a:solidFill>
                        <a:effectLst/>
                        <a:latin typeface="Cambria Math"/>
                        <a:ea typeface="Times New Roman"/>
                      </a:rPr>
                      <m:t>∙</m:t>
                    </m:r>
                    <m:r>
                      <a:rPr lang="en-US" sz="2400" b="1" i="1">
                        <a:solidFill>
                          <a:schemeClr val="tx1"/>
                        </a:solidFill>
                        <a:effectLst/>
                        <a:latin typeface="Cambria Math"/>
                        <a:ea typeface="Times New Roman"/>
                      </a:rPr>
                      <m:t>𝑹</m:t>
                    </m:r>
                  </m:oMath>
                </a14:m>
                <a:r>
                  <a:rPr lang="ru-RU" sz="2000" b="1" dirty="0" smtClean="0">
                    <a:solidFill>
                      <a:schemeClr val="tx1"/>
                    </a:solidFill>
                    <a:effectLst/>
                    <a:latin typeface="Times New Roman"/>
                    <a:ea typeface="Times New Roman"/>
                  </a:rPr>
                  <a:t> </a:t>
                </a:r>
                <a:r>
                  <a:rPr lang="en-US" sz="2000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</a:rPr>
                  <a:t>(B)</a:t>
                </a:r>
                <a:endParaRPr lang="ru-RU" sz="2000" dirty="0">
                  <a:solidFill>
                    <a:srgbClr val="000000"/>
                  </a:solidFill>
                  <a:effectLst/>
                  <a:latin typeface="Times New Roman"/>
                  <a:ea typeface="Times New Roman"/>
                </a:endParaRPr>
              </a:p>
            </p:txBody>
          </p:sp>
        </mc:Choice>
        <mc:Fallback xmlns="">
          <p:sp>
            <p:nvSpPr>
              <p:cNvPr id="18" name="Прямоугольник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1226" y="4008864"/>
                <a:ext cx="1946302" cy="633571"/>
              </a:xfrm>
              <a:prstGeom prst="rect">
                <a:avLst/>
              </a:prstGeom>
              <a:blipFill rotWithShape="1">
                <a:blip r:embed="rId11"/>
                <a:stretch>
                  <a:fillRect l="-627" r="-2194" b="-480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Прямоугольник 18"/>
              <p:cNvSpPr/>
              <p:nvPr/>
            </p:nvSpPr>
            <p:spPr>
              <a:xfrm>
                <a:off x="6262038" y="4642435"/>
                <a:ext cx="1398844" cy="8872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just">
                  <a:lnSpc>
                    <a:spcPct val="150000"/>
                  </a:lnSpc>
                  <a:spcAft>
                    <a:spcPts val="0"/>
                  </a:spcAft>
                  <a:buClr>
                    <a:srgbClr val="FF0000"/>
                  </a:buClr>
                </a:pPr>
                <a14:m>
                  <m:oMath xmlns:m="http://schemas.openxmlformats.org/officeDocument/2006/math">
                    <m:r>
                      <a:rPr lang="ru-RU" sz="2400" b="1" i="1">
                        <a:solidFill>
                          <a:srgbClr val="FF0000"/>
                        </a:solidFill>
                        <a:latin typeface="Cambria Math"/>
                        <a:ea typeface="Times New Roman"/>
                      </a:rPr>
                      <m:t>𝑰</m:t>
                    </m:r>
                    <m:r>
                      <a:rPr lang="ru-RU" sz="2400" b="1" i="1">
                        <a:solidFill>
                          <a:srgbClr val="FF0000"/>
                        </a:solidFill>
                        <a:latin typeface="Cambria Math"/>
                        <a:ea typeface="Times New Roman"/>
                      </a:rPr>
                      <m:t>=</m:t>
                    </m:r>
                    <m:f>
                      <m:fPr>
                        <m:ctrlPr>
                          <a:rPr lang="ru-RU" sz="24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2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400" b="1" i="1">
                                <a:solidFill>
                                  <a:srgbClr val="FF0000"/>
                                </a:solidFill>
                                <a:latin typeface="Cambria Math"/>
                                <a:ea typeface="Times New Roman"/>
                                <a:cs typeface="Times New Roman"/>
                              </a:rPr>
                              <m:t>𝑼</m:t>
                            </m:r>
                          </m:e>
                          <m:sub>
                            <m:r>
                              <a:rPr lang="en-US" sz="2400" b="1" i="1">
                                <a:solidFill>
                                  <a:srgbClr val="FF0000"/>
                                </a:solidFill>
                                <a:latin typeface="Cambria Math"/>
                                <a:ea typeface="Times New Roman"/>
                                <a:cs typeface="Times New Roman"/>
                              </a:rPr>
                              <m:t>𝑹</m:t>
                            </m:r>
                          </m:sub>
                        </m:sSub>
                      </m:num>
                      <m:den>
                        <m:r>
                          <a:rPr lang="ru-RU" sz="24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𝑹</m:t>
                        </m:r>
                      </m:den>
                    </m:f>
                  </m:oMath>
                </a14:m>
                <a:r>
                  <a:rPr lang="en-US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</a:rPr>
                  <a:t> (A)</a:t>
                </a:r>
                <a:endParaRPr lang="ru-RU" dirty="0">
                  <a:solidFill>
                    <a:srgbClr val="000000"/>
                  </a:solidFill>
                  <a:effectLst/>
                  <a:latin typeface="Times New Roman"/>
                  <a:ea typeface="Times New Roman"/>
                </a:endParaRPr>
              </a:p>
            </p:txBody>
          </p:sp>
        </mc:Choice>
        <mc:Fallback xmlns="">
          <p:sp>
            <p:nvSpPr>
              <p:cNvPr id="19" name="Прямоугольник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2038" y="4642435"/>
                <a:ext cx="1398844" cy="887294"/>
              </a:xfrm>
              <a:prstGeom prst="rect">
                <a:avLst/>
              </a:prstGeom>
              <a:blipFill rotWithShape="1">
                <a:blip r:embed="rId12"/>
                <a:stretch>
                  <a:fillRect r="-260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Прямоугольник 19"/>
              <p:cNvSpPr/>
              <p:nvPr/>
            </p:nvSpPr>
            <p:spPr>
              <a:xfrm>
                <a:off x="5703600" y="5791513"/>
                <a:ext cx="3209405" cy="4700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b="1" i="1">
                        <a:solidFill>
                          <a:srgbClr val="FF0000"/>
                        </a:solidFill>
                        <a:latin typeface="Cambria Math"/>
                        <a:ea typeface="Times New Roman"/>
                        <a:cs typeface="Times New Roman"/>
                      </a:rPr>
                      <m:t>𝑷</m:t>
                    </m:r>
                    <m:r>
                      <a:rPr lang="en-US" sz="2400" b="1" i="1">
                        <a:solidFill>
                          <a:srgbClr val="FF0000"/>
                        </a:solidFill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r>
                      <a:rPr lang="en-US" sz="2400" b="1" i="1">
                        <a:solidFill>
                          <a:srgbClr val="FF0000"/>
                        </a:solidFill>
                        <a:latin typeface="Cambria Math"/>
                        <a:ea typeface="Times New Roman"/>
                        <a:cs typeface="Times New Roman"/>
                      </a:rPr>
                      <m:t>𝑰</m:t>
                    </m:r>
                    <m:r>
                      <a:rPr lang="en-US" sz="2400" b="1" i="1">
                        <a:solidFill>
                          <a:srgbClr val="FF0000"/>
                        </a:solidFill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  <m:sSub>
                      <m:sSubPr>
                        <m:ctrlPr>
                          <a:rPr lang="ru-RU" sz="24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𝑼</m:t>
                        </m:r>
                      </m:e>
                      <m:sub>
                        <m:r>
                          <a:rPr lang="en-US" sz="24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𝑹</m:t>
                        </m:r>
                      </m:sub>
                    </m:sSub>
                    <m:r>
                      <a:rPr lang="en-US" sz="24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sSup>
                      <m:sSupPr>
                        <m:ctrlPr>
                          <a:rPr lang="ru-RU" sz="24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𝑰</m:t>
                        </m:r>
                      </m:e>
                      <m:sup>
                        <m:r>
                          <a:rPr lang="en-US" sz="24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𝟐</m:t>
                        </m:r>
                      </m:sup>
                    </m:sSup>
                    <m:r>
                      <a:rPr lang="en-US" sz="24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  <m:r>
                      <a:rPr lang="en-US" sz="24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𝑹</m:t>
                    </m:r>
                  </m:oMath>
                </a14:m>
                <a:r>
                  <a:rPr lang="en-US" sz="2400" b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</a:rPr>
                  <a:t>  </a:t>
                </a:r>
                <a:r>
                  <a:rPr lang="en-US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</a:rPr>
                  <a:t>(</a:t>
                </a:r>
                <a:r>
                  <a:rPr lang="ru-RU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</a:rPr>
                  <a:t>Вт)</a:t>
                </a:r>
                <a:endParaRPr lang="ru-RU" dirty="0"/>
              </a:p>
            </p:txBody>
          </p:sp>
        </mc:Choice>
        <mc:Fallback xmlns="">
          <p:sp>
            <p:nvSpPr>
              <p:cNvPr id="20" name="Прямоугольник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3600" y="5791513"/>
                <a:ext cx="3209405" cy="470000"/>
              </a:xfrm>
              <a:prstGeom prst="rect">
                <a:avLst/>
              </a:prstGeom>
              <a:blipFill rotWithShape="1">
                <a:blip r:embed="rId13"/>
                <a:stretch>
                  <a:fillRect l="-570" r="-951" b="-1688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55500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3" grpId="0" animBg="1"/>
      <p:bldP spid="15" grpId="0" animBg="1"/>
      <p:bldP spid="17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1160" y="805410"/>
            <a:ext cx="39417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/>
                <a:ea typeface="Times New Roman"/>
              </a:rPr>
              <a:t>Цепь переменного тока с L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1485099"/>
              </p:ext>
            </p:extLst>
          </p:nvPr>
        </p:nvGraphicFramePr>
        <p:xfrm>
          <a:off x="3703360" y="1411564"/>
          <a:ext cx="2097319" cy="15841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7" name="Visio" r:id="rId3" imgW="934987" imgH="843510" progId="Visio.Drawing.11">
                  <p:embed/>
                </p:oleObj>
              </mc:Choice>
              <mc:Fallback>
                <p:oleObj name="Visio" r:id="rId3" imgW="934987" imgH="84351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3360" y="1411564"/>
                        <a:ext cx="2097319" cy="158417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317245" y="3166098"/>
                <a:ext cx="2847383" cy="63357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ru-RU" dirty="0" smtClean="0">
                    <a:solidFill>
                      <a:srgbClr val="000000"/>
                    </a:solidFill>
                    <a:ea typeface="Times New Roman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solidFill>
                              <a:srgbClr val="000000"/>
                            </a:solidFill>
                            <a:latin typeface="Cambria Math"/>
                            <a:ea typeface="Times New Roman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𝑋</m:t>
                        </m:r>
                      </m:e>
                      <m:sub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𝐶</m:t>
                        </m:r>
                      </m:sub>
                    </m:sSub>
                    <m:r>
                      <a:rPr lang="en-US" sz="2400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=2∙</m:t>
                    </m:r>
                    <m:r>
                      <a:rPr lang="en-US" sz="2400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𝜋</m:t>
                    </m:r>
                    <m:r>
                      <a:rPr lang="en-US" sz="2400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∙</m:t>
                    </m:r>
                    <m:r>
                      <a:rPr lang="en-US" sz="2400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𝑓</m:t>
                    </m:r>
                    <m:r>
                      <a:rPr lang="en-US" sz="2400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∙</m:t>
                    </m:r>
                    <m:r>
                      <a:rPr lang="en-US" sz="2400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𝐿</m:t>
                    </m:r>
                  </m:oMath>
                </a14:m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 (O</a:t>
                </a:r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м</a:t>
                </a:r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)</a:t>
                </a:r>
                <a:endParaRPr lang="ru-RU" dirty="0">
                  <a:solidFill>
                    <a:srgbClr val="000000"/>
                  </a:solidFill>
                  <a:effectLst/>
                  <a:latin typeface="Times New Roman"/>
                  <a:ea typeface="Times New Roman"/>
                </a:endParaRPr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245" y="3166098"/>
                <a:ext cx="2847383" cy="633571"/>
              </a:xfrm>
              <a:prstGeom prst="rect">
                <a:avLst/>
              </a:prstGeom>
              <a:blipFill rotWithShape="1">
                <a:blip r:embed="rId6"/>
                <a:stretch>
                  <a:fillRect r="-1071" b="-384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355075" y="4005061"/>
                <a:ext cx="1992918" cy="63357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ru-RU" dirty="0" smtClean="0">
                    <a:solidFill>
                      <a:srgbClr val="000000"/>
                    </a:solidFill>
                    <a:ea typeface="Times New Roman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solidFill>
                              <a:srgbClr val="000000"/>
                            </a:solidFill>
                            <a:latin typeface="Cambria Math"/>
                            <a:ea typeface="Times New Roman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𝑈</m:t>
                        </m:r>
                      </m:e>
                      <m:sub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𝐿</m:t>
                        </m:r>
                      </m:sub>
                    </m:sSub>
                    <m:r>
                      <a:rPr lang="en-US" sz="2400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=</m:t>
                    </m:r>
                    <m:r>
                      <a:rPr lang="en-US" sz="2400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𝐼</m:t>
                    </m:r>
                    <m:r>
                      <a:rPr lang="en-US" sz="2400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∙</m:t>
                    </m:r>
                    <m:sSub>
                      <m:sSubPr>
                        <m:ctrlPr>
                          <a:rPr lang="ru-RU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𝑋</m:t>
                        </m:r>
                      </m:e>
                      <m:sub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 (B)</a:t>
                </a:r>
                <a:endParaRPr lang="ru-RU" dirty="0">
                  <a:solidFill>
                    <a:srgbClr val="000000"/>
                  </a:solidFill>
                  <a:effectLst/>
                  <a:latin typeface="Times New Roman"/>
                  <a:ea typeface="Times New Roman"/>
                </a:endParaRPr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075" y="4005061"/>
                <a:ext cx="1992918" cy="633571"/>
              </a:xfrm>
              <a:prstGeom prst="rect">
                <a:avLst/>
              </a:prstGeom>
              <a:blipFill rotWithShape="1">
                <a:blip r:embed="rId7"/>
                <a:stretch>
                  <a:fillRect r="-1835" b="-192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425003" y="4731330"/>
                <a:ext cx="1434239" cy="9483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just"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000000"/>
                        </a:solidFill>
                        <a:latin typeface="Cambria Math"/>
                        <a:ea typeface="Times New Roman"/>
                      </a:rPr>
                      <m:t>𝐼</m:t>
                    </m:r>
                    <m:r>
                      <a:rPr lang="en-US" sz="2400" i="1">
                        <a:solidFill>
                          <a:srgbClr val="000000"/>
                        </a:solidFill>
                        <a:latin typeface="Cambria Math"/>
                        <a:ea typeface="Times New Roman"/>
                      </a:rPr>
                      <m:t>=</m:t>
                    </m:r>
                    <m:f>
                      <m:fPr>
                        <m:ctrlPr>
                          <a:rPr lang="ru-RU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𝑈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𝐿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ru-RU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𝑋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𝐶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  (A)</a:t>
                </a:r>
                <a:endParaRPr lang="ru-RU" dirty="0">
                  <a:solidFill>
                    <a:srgbClr val="000000"/>
                  </a:solidFill>
                  <a:effectLst/>
                  <a:latin typeface="Times New Roman"/>
                  <a:ea typeface="Times New Roman"/>
                </a:endParaRPr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003" y="4731330"/>
                <a:ext cx="1434239" cy="948337"/>
              </a:xfrm>
              <a:prstGeom prst="rect">
                <a:avLst/>
              </a:prstGeom>
              <a:blipFill rotWithShape="1">
                <a:blip r:embed="rId8"/>
                <a:stretch>
                  <a:fillRect r="-255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361160" y="5778797"/>
                <a:ext cx="3390736" cy="4605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𝑄</m:t>
                        </m:r>
                      </m:e>
                      <m:sub>
                        <m:r>
                          <a:rPr lang="en-US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𝐿</m:t>
                        </m:r>
                      </m:sub>
                    </m:sSub>
                    <m:r>
                      <a:rPr lang="en-US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r>
                      <a:rPr lang="en-US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𝐼</m:t>
                    </m:r>
                    <m:r>
                      <a:rPr lang="en-US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  <m:sSub>
                      <m:sSubPr>
                        <m:ctrlPr>
                          <a:rPr lang="ru-RU" sz="2400" i="1"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𝑈</m:t>
                        </m:r>
                      </m:e>
                      <m:sub>
                        <m:r>
                          <a:rPr lang="en-US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𝐿</m:t>
                        </m:r>
                      </m:sub>
                    </m:sSub>
                    <m:r>
                      <a:rPr lang="en-US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sSup>
                      <m:sSupPr>
                        <m:ctrlPr>
                          <a:rPr lang="ru-RU" sz="2400" i="1">
                            <a:effectLst/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𝐼</m:t>
                        </m:r>
                      </m:e>
                      <m:sup>
                        <m:r>
                          <a:rPr lang="en-US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  <m:sSub>
                      <m:sSubPr>
                        <m:ctrlPr>
                          <a:rPr lang="ru-RU" sz="2400" i="1"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𝑋</m:t>
                        </m:r>
                      </m:e>
                      <m:sub>
                        <m:r>
                          <a:rPr lang="en-US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𝐿</m:t>
                        </m:r>
                      </m:sub>
                    </m:sSub>
                  </m:oMath>
                </a14:m>
                <a:r>
                  <a:rPr lang="en-US" dirty="0">
                    <a:effectLst/>
                    <a:latin typeface="Times New Roman"/>
                    <a:ea typeface="Times New Roman"/>
                  </a:rPr>
                  <a:t> (BA)</a:t>
                </a:r>
                <a:endParaRPr lang="ru-RU" dirty="0"/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160" y="5778797"/>
                <a:ext cx="3390736" cy="460575"/>
              </a:xfrm>
              <a:prstGeom prst="rect">
                <a:avLst/>
              </a:prstGeom>
              <a:blipFill rotWithShape="1">
                <a:blip r:embed="rId9"/>
                <a:stretch>
                  <a:fillRect r="-540" b="-1710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Прямоугольник 9"/>
          <p:cNvSpPr/>
          <p:nvPr/>
        </p:nvSpPr>
        <p:spPr>
          <a:xfrm>
            <a:off x="827584" y="238777"/>
            <a:ext cx="7848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srgbClr val="073E8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ИНТЕРАКТИВНОЕ ЗАДАНИЕ «НАЙДИ ОШИБКУ»</a:t>
            </a:r>
          </a:p>
        </p:txBody>
      </p:sp>
      <p:sp>
        <p:nvSpPr>
          <p:cNvPr id="11" name="Умножение 10"/>
          <p:cNvSpPr/>
          <p:nvPr/>
        </p:nvSpPr>
        <p:spPr>
          <a:xfrm>
            <a:off x="1079121" y="908719"/>
            <a:ext cx="544826" cy="662761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Фигура, имеющая форму буквы L 11"/>
          <p:cNvSpPr/>
          <p:nvPr/>
        </p:nvSpPr>
        <p:spPr>
          <a:xfrm rot="18253703">
            <a:off x="7238150" y="1154730"/>
            <a:ext cx="689064" cy="194923"/>
          </a:xfrm>
          <a:prstGeom prst="corne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13"/>
              <p:cNvSpPr/>
              <p:nvPr/>
            </p:nvSpPr>
            <p:spPr>
              <a:xfrm>
                <a:off x="5799172" y="3175085"/>
                <a:ext cx="3018262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just"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400" b="1" i="1">
                            <a:solidFill>
                              <a:srgbClr val="000000"/>
                            </a:solidFill>
                            <a:latin typeface="Cambria Math"/>
                            <a:ea typeface="Times New Roman"/>
                          </a:rPr>
                        </m:ctrlPr>
                      </m:sSubPr>
                      <m:e>
                        <m:r>
                          <a:rPr lang="en-US" sz="24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𝑿</m:t>
                        </m:r>
                      </m:e>
                      <m:sub>
                        <m:r>
                          <a:rPr lang="en-US" sz="24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𝑳</m:t>
                        </m:r>
                      </m:sub>
                    </m:sSub>
                    <m:r>
                      <a:rPr lang="en-US" sz="2400" b="1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=</m:t>
                    </m:r>
                    <m:r>
                      <a:rPr lang="en-US" sz="2400" b="1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𝟐</m:t>
                    </m:r>
                    <m:r>
                      <a:rPr lang="en-US" sz="2400" b="1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∙</m:t>
                    </m:r>
                    <m:r>
                      <a:rPr lang="en-US" sz="2400" b="1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𝝅</m:t>
                    </m:r>
                    <m:r>
                      <a:rPr lang="en-US" sz="2400" b="1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∙</m:t>
                    </m:r>
                    <m:r>
                      <a:rPr lang="en-US" sz="2400" b="1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𝒇</m:t>
                    </m:r>
                    <m:r>
                      <a:rPr lang="en-US" sz="2400" b="1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∙</m:t>
                    </m:r>
                    <m:r>
                      <a:rPr lang="en-US" sz="2400" b="1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𝑳</m:t>
                    </m:r>
                  </m:oMath>
                </a14:m>
                <a:r>
                  <a:rPr lang="en-US" sz="2400" b="1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 (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O</a:t>
                </a:r>
                <a:r>
                  <a:rPr lang="ru-RU" sz="2400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м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)</a:t>
                </a:r>
                <a:endParaRPr lang="ru-RU" sz="2400" dirty="0">
                  <a:solidFill>
                    <a:srgbClr val="000000"/>
                  </a:solidFill>
                  <a:effectLst/>
                  <a:latin typeface="Times New Roman"/>
                  <a:ea typeface="Times New Roman"/>
                </a:endParaRPr>
              </a:p>
            </p:txBody>
          </p:sp>
        </mc:Choice>
        <mc:Fallback xmlns="">
          <p:sp>
            <p:nvSpPr>
              <p:cNvPr id="14" name="Прямоугольник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9172" y="3175085"/>
                <a:ext cx="3018262" cy="646331"/>
              </a:xfrm>
              <a:prstGeom prst="rect">
                <a:avLst/>
              </a:prstGeom>
              <a:blipFill rotWithShape="1">
                <a:blip r:embed="rId11"/>
                <a:stretch>
                  <a:fillRect l="-404" r="-2424" b="-1132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Прямоугольник 14"/>
              <p:cNvSpPr/>
              <p:nvPr/>
            </p:nvSpPr>
            <p:spPr>
              <a:xfrm>
                <a:off x="5809111" y="3966986"/>
                <a:ext cx="2032801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just"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400" b="1" i="1">
                            <a:solidFill>
                              <a:srgbClr val="000000"/>
                            </a:solidFill>
                            <a:latin typeface="Cambria Math"/>
                            <a:ea typeface="Times New Roman"/>
                          </a:rPr>
                        </m:ctrlPr>
                      </m:sSubPr>
                      <m:e>
                        <m:r>
                          <a:rPr lang="en-US" sz="24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𝑼</m:t>
                        </m:r>
                      </m:e>
                      <m:sub>
                        <m:r>
                          <a:rPr lang="en-US" sz="24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𝑳</m:t>
                        </m:r>
                      </m:sub>
                    </m:sSub>
                    <m:r>
                      <a:rPr lang="en-US" sz="2400" b="1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=</m:t>
                    </m:r>
                    <m:r>
                      <a:rPr lang="en-US" sz="2400" b="1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𝑰</m:t>
                    </m:r>
                    <m:r>
                      <a:rPr lang="en-US" sz="2400" b="1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∙</m:t>
                    </m:r>
                    <m:sSub>
                      <m:sSubPr>
                        <m:ctrlPr>
                          <a:rPr lang="ru-RU" sz="24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</m:ctrlPr>
                      </m:sSubPr>
                      <m:e>
                        <m:r>
                          <a:rPr lang="en-US" sz="24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𝑿</m:t>
                        </m:r>
                      </m:e>
                      <m:sub>
                        <m:r>
                          <a:rPr lang="en-US" sz="24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𝑳</m:t>
                        </m:r>
                      </m:sub>
                    </m:sSub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(B</a:t>
                </a:r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)</a:t>
                </a:r>
                <a:endParaRPr lang="ru-RU" dirty="0">
                  <a:solidFill>
                    <a:srgbClr val="000000"/>
                  </a:solidFill>
                  <a:effectLst/>
                  <a:latin typeface="Times New Roman"/>
                  <a:ea typeface="Times New Roman"/>
                </a:endParaRPr>
              </a:p>
            </p:txBody>
          </p:sp>
        </mc:Choice>
        <mc:Fallback xmlns="">
          <p:sp>
            <p:nvSpPr>
              <p:cNvPr id="15" name="Прямоугольник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9111" y="3966986"/>
                <a:ext cx="2032801" cy="646331"/>
              </a:xfrm>
              <a:prstGeom prst="rect">
                <a:avLst/>
              </a:prstGeom>
              <a:blipFill rotWithShape="1">
                <a:blip r:embed="rId12"/>
                <a:stretch>
                  <a:fillRect l="-901" r="-1802" b="-1132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Прямоугольник 16"/>
              <p:cNvSpPr/>
              <p:nvPr/>
            </p:nvSpPr>
            <p:spPr>
              <a:xfrm>
                <a:off x="5832438" y="4613317"/>
                <a:ext cx="1552733" cy="95596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just"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sz="2400" b="1" i="1">
                        <a:solidFill>
                          <a:srgbClr val="000000"/>
                        </a:solidFill>
                        <a:latin typeface="Cambria Math"/>
                        <a:ea typeface="Times New Roman"/>
                      </a:rPr>
                      <m:t>𝑰</m:t>
                    </m:r>
                    <m:r>
                      <a:rPr lang="en-US" sz="2400" b="1" i="1">
                        <a:solidFill>
                          <a:srgbClr val="000000"/>
                        </a:solidFill>
                        <a:latin typeface="Cambria Math"/>
                        <a:ea typeface="Times New Roman"/>
                      </a:rPr>
                      <m:t>=</m:t>
                    </m:r>
                    <m:f>
                      <m:fPr>
                        <m:ctrlPr>
                          <a:rPr lang="ru-RU" sz="24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24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sSubPr>
                          <m:e>
                            <m:r>
                              <a:rPr lang="en-US" sz="24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𝑼</m:t>
                            </m:r>
                          </m:e>
                          <m:sub>
                            <m:r>
                              <a:rPr lang="en-US" sz="24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𝑳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ru-RU" sz="24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sSubPr>
                          <m:e>
                            <m:r>
                              <a:rPr lang="en-US" sz="24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𝑿</m:t>
                            </m:r>
                          </m:e>
                          <m:sub>
                            <m:r>
                              <a:rPr lang="en-US" sz="24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𝑳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sz="2400" b="1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  (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A</a:t>
                </a:r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)</a:t>
                </a:r>
                <a:endParaRPr lang="ru-RU" dirty="0">
                  <a:solidFill>
                    <a:srgbClr val="000000"/>
                  </a:solidFill>
                  <a:effectLst/>
                  <a:latin typeface="Times New Roman"/>
                  <a:ea typeface="Times New Roman"/>
                </a:endParaRPr>
              </a:p>
            </p:txBody>
          </p:sp>
        </mc:Choice>
        <mc:Fallback xmlns="">
          <p:sp>
            <p:nvSpPr>
              <p:cNvPr id="17" name="Прямоугольник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32438" y="4613317"/>
                <a:ext cx="1552733" cy="955967"/>
              </a:xfrm>
              <a:prstGeom prst="rect">
                <a:avLst/>
              </a:prstGeom>
              <a:blipFill rotWithShape="1">
                <a:blip r:embed="rId13"/>
                <a:stretch>
                  <a:fillRect r="-236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Прямоугольник 17"/>
              <p:cNvSpPr/>
              <p:nvPr/>
            </p:nvSpPr>
            <p:spPr>
              <a:xfrm>
                <a:off x="5372070" y="5679668"/>
                <a:ext cx="3771930" cy="65883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just"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400" b="1" i="1">
                            <a:solidFill>
                              <a:srgbClr val="000000"/>
                            </a:solidFill>
                            <a:latin typeface="Cambria Math"/>
                            <a:ea typeface="Times New Roman"/>
                          </a:rPr>
                        </m:ctrlPr>
                      </m:sSubPr>
                      <m:e>
                        <m:r>
                          <a:rPr lang="en-US" sz="24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𝑸</m:t>
                        </m:r>
                      </m:e>
                      <m:sub>
                        <m:r>
                          <a:rPr lang="en-US" sz="24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𝑳</m:t>
                        </m:r>
                      </m:sub>
                    </m:sSub>
                    <m:r>
                      <a:rPr lang="en-US" sz="2400" b="1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=</m:t>
                    </m:r>
                    <m:r>
                      <a:rPr lang="en-US" sz="2400" b="1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𝑰</m:t>
                    </m:r>
                    <m:r>
                      <a:rPr lang="en-US" sz="2400" b="1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∙</m:t>
                    </m:r>
                    <m:sSub>
                      <m:sSubPr>
                        <m:ctrlPr>
                          <a:rPr lang="ru-RU" sz="24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</m:ctrlPr>
                      </m:sSubPr>
                      <m:e>
                        <m:r>
                          <a:rPr lang="en-US" sz="24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𝑼</m:t>
                        </m:r>
                      </m:e>
                      <m:sub>
                        <m:r>
                          <a:rPr lang="en-US" sz="24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𝑳</m:t>
                        </m:r>
                      </m:sub>
                    </m:sSub>
                    <m:r>
                      <a:rPr lang="en-US" sz="2400" b="1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=</m:t>
                    </m:r>
                    <m:sSup>
                      <m:sSupPr>
                        <m:ctrlPr>
                          <a:rPr lang="ru-RU" sz="24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𝑰</m:t>
                        </m:r>
                      </m:e>
                      <m:sup>
                        <m:r>
                          <a:rPr lang="en-US" sz="24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𝟐</m:t>
                        </m:r>
                      </m:sup>
                    </m:sSup>
                    <m:r>
                      <a:rPr lang="en-US" sz="2400" b="1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∙</m:t>
                    </m:r>
                    <m:sSub>
                      <m:sSubPr>
                        <m:ctrlPr>
                          <a:rPr lang="ru-RU" sz="24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</m:ctrlPr>
                      </m:sSubPr>
                      <m:e>
                        <m:r>
                          <a:rPr lang="en-US" sz="24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𝑿</m:t>
                        </m:r>
                      </m:e>
                      <m:sub>
                        <m:r>
                          <a:rPr lang="en-US" sz="24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𝑳</m:t>
                        </m:r>
                      </m:sub>
                    </m:sSub>
                  </m:oMath>
                </a14:m>
                <a:r>
                  <a:rPr lang="ru-RU" sz="2400" b="1" dirty="0" smtClean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</a:rPr>
                  <a:t> </a:t>
                </a:r>
                <a:r>
                  <a:rPr lang="en-US" sz="2400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</a:rPr>
                  <a:t>(</a:t>
                </a:r>
                <a:r>
                  <a:rPr lang="en-US" sz="2400" dirty="0" err="1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</a:rPr>
                  <a:t>BAp</a:t>
                </a:r>
                <a:r>
                  <a:rPr lang="en-US" sz="2400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</a:rPr>
                  <a:t>)</a:t>
                </a:r>
                <a:endParaRPr lang="ru-RU" sz="2400" dirty="0">
                  <a:solidFill>
                    <a:srgbClr val="000000"/>
                  </a:solidFill>
                  <a:effectLst/>
                  <a:latin typeface="Times New Roman"/>
                  <a:ea typeface="Times New Roman"/>
                </a:endParaRPr>
              </a:p>
            </p:txBody>
          </p:sp>
        </mc:Choice>
        <mc:Fallback xmlns="">
          <p:sp>
            <p:nvSpPr>
              <p:cNvPr id="18" name="Прямоугольник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2070" y="5679668"/>
                <a:ext cx="3771930" cy="658835"/>
              </a:xfrm>
              <a:prstGeom prst="rect">
                <a:avLst/>
              </a:prstGeom>
              <a:blipFill rotWithShape="1">
                <a:blip r:embed="rId14"/>
                <a:stretch>
                  <a:fillRect l="-969" r="-1292" b="-1018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3"/>
          <p:cNvPicPr/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221" b="59740"/>
          <a:stretch/>
        </p:blipFill>
        <p:spPr bwMode="auto">
          <a:xfrm>
            <a:off x="684337" y="1591873"/>
            <a:ext cx="2289711" cy="1063024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180" name="Picture 1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128" y="1591873"/>
            <a:ext cx="229235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9623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 animBg="1"/>
      <p:bldP spid="12" grpId="0" animBg="1"/>
      <p:bldP spid="14" grpId="0"/>
      <p:bldP spid="15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88640"/>
            <a:ext cx="77768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srgbClr val="073E8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ИНТЕРАКТИВНОЕ ЗАДАНИЕ «НАЙДИ ОШИБКУ»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384287" y="650305"/>
            <a:ext cx="4413965" cy="5799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tx2"/>
                </a:solidFill>
                <a:latin typeface="Times New Roman"/>
                <a:ea typeface="Times New Roman"/>
              </a:rPr>
              <a:t>Цепь переменного тока с </a:t>
            </a:r>
            <a:r>
              <a:rPr lang="ru-RU" sz="2400" b="1" dirty="0" err="1">
                <a:solidFill>
                  <a:schemeClr val="tx2"/>
                </a:solidFill>
                <a:latin typeface="Times New Roman"/>
                <a:ea typeface="Times New Roman"/>
              </a:rPr>
              <a:t>С</a:t>
            </a:r>
            <a:endParaRPr lang="ru-RU" sz="2400" b="1" dirty="0">
              <a:solidFill>
                <a:schemeClr val="tx2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9154707"/>
              </p:ext>
            </p:extLst>
          </p:nvPr>
        </p:nvGraphicFramePr>
        <p:xfrm>
          <a:off x="3581434" y="1161701"/>
          <a:ext cx="2102777" cy="17594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9" name="Visio" r:id="rId3" imgW="934987" imgH="788458" progId="Visio.Drawing.11">
                  <p:embed/>
                </p:oleObj>
              </mc:Choice>
              <mc:Fallback>
                <p:oleObj name="Visio" r:id="rId3" imgW="934987" imgH="788458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34" y="1161701"/>
                        <a:ext cx="2102777" cy="175946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14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1" r="53615" b="57147"/>
          <a:stretch/>
        </p:blipFill>
        <p:spPr bwMode="auto">
          <a:xfrm>
            <a:off x="6546618" y="1591873"/>
            <a:ext cx="2072128" cy="936104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650572" y="2921169"/>
                <a:ext cx="2855397" cy="63357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just"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solidFill>
                              <a:srgbClr val="000000"/>
                            </a:solidFill>
                            <a:latin typeface="Cambria Math"/>
                            <a:ea typeface="Times New Roman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𝑋</m:t>
                        </m:r>
                      </m:e>
                      <m:sub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𝐶</m:t>
                        </m:r>
                      </m:sub>
                    </m:sSub>
                    <m:r>
                      <a:rPr lang="ru-RU" sz="2400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=2∙</m:t>
                    </m:r>
                    <m:r>
                      <a:rPr lang="en-US" sz="2400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𝜋</m:t>
                    </m:r>
                    <m:r>
                      <a:rPr lang="ru-RU" sz="2400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∙</m:t>
                    </m:r>
                    <m:r>
                      <a:rPr lang="en-US" sz="2400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𝑓</m:t>
                    </m:r>
                    <m:r>
                      <a:rPr lang="ru-RU" sz="2400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∙</m:t>
                    </m:r>
                    <m:r>
                      <a:rPr lang="en-US" sz="2400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𝐿</m:t>
                    </m:r>
                  </m:oMath>
                </a14:m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  (</a:t>
                </a:r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O</a:t>
                </a:r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м)</a:t>
                </a:r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572" y="2921169"/>
                <a:ext cx="2855397" cy="633571"/>
              </a:xfrm>
              <a:prstGeom prst="rect">
                <a:avLst/>
              </a:prstGeom>
              <a:blipFill rotWithShape="1">
                <a:blip r:embed="rId6"/>
                <a:stretch>
                  <a:fillRect l="-641" r="-1068" b="-384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624796" y="3844130"/>
                <a:ext cx="1453475" cy="8761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just"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000000"/>
                        </a:solidFill>
                        <a:latin typeface="Cambria Math"/>
                        <a:ea typeface="Times New Roman"/>
                      </a:rPr>
                      <m:t>𝐼</m:t>
                    </m:r>
                    <m:r>
                      <a:rPr lang="ru-RU" sz="2400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=</m:t>
                    </m:r>
                    <m:f>
                      <m:fPr>
                        <m:ctrlPr>
                          <a:rPr lang="ru-RU" sz="2400" i="1" smtClean="0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𝑈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𝑅</m:t>
                            </m:r>
                          </m:sub>
                        </m:sSub>
                      </m:num>
                      <m:den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𝑅</m:t>
                        </m:r>
                      </m:den>
                    </m:f>
                  </m:oMath>
                </a14:m>
                <a:r>
                  <a:rPr lang="ru-RU" dirty="0" smtClean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 </a:t>
                </a:r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 (</a:t>
                </a:r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A</a:t>
                </a:r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)</a:t>
                </a:r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796" y="3844130"/>
                <a:ext cx="1453475" cy="876137"/>
              </a:xfrm>
              <a:prstGeom prst="rect">
                <a:avLst/>
              </a:prstGeom>
              <a:blipFill rotWithShape="1">
                <a:blip r:embed="rId7"/>
                <a:stretch>
                  <a:fillRect r="-251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585723" y="4720267"/>
                <a:ext cx="2118465" cy="63357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just"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solidFill>
                              <a:srgbClr val="000000"/>
                            </a:solidFill>
                            <a:latin typeface="Cambria Math"/>
                            <a:ea typeface="Times New Roman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𝑈</m:t>
                        </m:r>
                      </m:e>
                      <m:sub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𝐿</m:t>
                        </m:r>
                      </m:sub>
                    </m:sSub>
                    <m:r>
                      <a:rPr lang="ru-RU" sz="2400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=</m:t>
                    </m:r>
                    <m:r>
                      <a:rPr lang="en-US" sz="2400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𝐼</m:t>
                    </m:r>
                    <m:r>
                      <a:rPr lang="ru-RU" sz="2400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∙</m:t>
                    </m:r>
                    <m:sSub>
                      <m:sSubPr>
                        <m:ctrlPr>
                          <a:rPr lang="ru-RU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𝑋</m:t>
                        </m:r>
                      </m:e>
                      <m:sub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𝐿</m:t>
                        </m:r>
                      </m:sub>
                    </m:sSub>
                  </m:oMath>
                </a14:m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 (</a:t>
                </a:r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BA</a:t>
                </a:r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)</a:t>
                </a:r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723" y="4720267"/>
                <a:ext cx="2118465" cy="633571"/>
              </a:xfrm>
              <a:prstGeom prst="rect">
                <a:avLst/>
              </a:prstGeom>
              <a:blipFill rotWithShape="1">
                <a:blip r:embed="rId8"/>
                <a:stretch>
                  <a:fillRect l="-575" r="-1437" b="-192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624796" y="5625267"/>
                <a:ext cx="3383042" cy="4605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𝑄</m:t>
                        </m:r>
                      </m:e>
                      <m:sub>
                        <m:r>
                          <a:rPr lang="en-US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𝐶</m:t>
                        </m:r>
                      </m:sub>
                    </m:sSub>
                    <m:r>
                      <a:rPr lang="ru-RU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r>
                      <a:rPr lang="en-US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𝐼</m:t>
                    </m:r>
                    <m:r>
                      <a:rPr lang="ru-RU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  <m:sSub>
                      <m:sSubPr>
                        <m:ctrlPr>
                          <a:rPr lang="ru-RU" sz="2400" i="1"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𝑈</m:t>
                        </m:r>
                      </m:e>
                      <m:sub>
                        <m:r>
                          <a:rPr lang="en-US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𝐶</m:t>
                        </m:r>
                      </m:sub>
                    </m:sSub>
                    <m:r>
                      <a:rPr lang="ru-RU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sSup>
                      <m:sSupPr>
                        <m:ctrlPr>
                          <a:rPr lang="ru-RU" sz="2400" i="1">
                            <a:effectLst/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𝐼</m:t>
                        </m:r>
                      </m:e>
                      <m:sup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p>
                    </m:sSup>
                    <m:r>
                      <a:rPr lang="ru-RU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  <m:sSub>
                      <m:sSubPr>
                        <m:ctrlPr>
                          <a:rPr lang="ru-RU" sz="2400" i="1"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𝑋</m:t>
                        </m:r>
                      </m:e>
                      <m:sub>
                        <m:r>
                          <a:rPr lang="en-US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𝐶</m:t>
                        </m:r>
                      </m:sub>
                    </m:sSub>
                  </m:oMath>
                </a14:m>
                <a:r>
                  <a:rPr lang="ru-RU" dirty="0">
                    <a:effectLst/>
                    <a:latin typeface="Times New Roman"/>
                    <a:ea typeface="Times New Roman"/>
                  </a:rPr>
                  <a:t>  (</a:t>
                </a:r>
                <a:r>
                  <a:rPr lang="en-US" dirty="0">
                    <a:effectLst/>
                    <a:latin typeface="Times New Roman"/>
                    <a:ea typeface="Times New Roman"/>
                  </a:rPr>
                  <a:t>B</a:t>
                </a:r>
                <a:r>
                  <a:rPr lang="ru-RU" dirty="0">
                    <a:effectLst/>
                    <a:latin typeface="Times New Roman"/>
                    <a:ea typeface="Times New Roman"/>
                  </a:rPr>
                  <a:t>т)</a:t>
                </a:r>
                <a:endParaRPr lang="ru-RU" dirty="0"/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796" y="5625267"/>
                <a:ext cx="3383042" cy="460575"/>
              </a:xfrm>
              <a:prstGeom prst="rect">
                <a:avLst/>
              </a:prstGeom>
              <a:blipFill rotWithShape="1">
                <a:blip r:embed="rId9"/>
                <a:stretch>
                  <a:fillRect l="-1081" r="-901" b="-18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Умножение 10"/>
          <p:cNvSpPr/>
          <p:nvPr/>
        </p:nvSpPr>
        <p:spPr>
          <a:xfrm>
            <a:off x="1079121" y="908719"/>
            <a:ext cx="544826" cy="662761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Фигура, имеющая форму буквы L 11"/>
          <p:cNvSpPr/>
          <p:nvPr/>
        </p:nvSpPr>
        <p:spPr>
          <a:xfrm rot="18253703">
            <a:off x="7238150" y="1154730"/>
            <a:ext cx="689064" cy="194923"/>
          </a:xfrm>
          <a:prstGeom prst="corne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18281"/>
            <a:ext cx="2160240" cy="1156158"/>
          </a:xfrm>
          <a:prstGeom prst="rect">
            <a:avLst/>
          </a:prstGeom>
          <a:noFill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13"/>
              <p:cNvSpPr/>
              <p:nvPr/>
            </p:nvSpPr>
            <p:spPr>
              <a:xfrm>
                <a:off x="5716247" y="2792479"/>
                <a:ext cx="3126562" cy="8909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just"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400" b="1" i="1">
                            <a:solidFill>
                              <a:srgbClr val="FF0000"/>
                            </a:solidFill>
                            <a:latin typeface="Cambria Math"/>
                            <a:ea typeface="Times New Roman"/>
                          </a:rPr>
                        </m:ctrlPr>
                      </m:sSubPr>
                      <m:e>
                        <m:r>
                          <a:rPr lang="en-US" sz="24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𝑿</m:t>
                        </m:r>
                      </m:e>
                      <m:sub>
                        <m:r>
                          <a:rPr lang="en-US" sz="24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𝒄</m:t>
                        </m:r>
                      </m:sub>
                    </m:sSub>
                    <m:r>
                      <a:rPr lang="en-US" sz="24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</a:rPr>
                      <m:t>=</m:t>
                    </m:r>
                    <m:f>
                      <m:fPr>
                        <m:ctrlPr>
                          <a:rPr lang="ru-RU" sz="24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en-US" sz="24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𝟏</m:t>
                        </m:r>
                      </m:num>
                      <m:den>
                        <m:r>
                          <a:rPr lang="en-US" sz="24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𝝎</m:t>
                        </m:r>
                        <m:r>
                          <a:rPr lang="en-US" sz="24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∙</m:t>
                        </m:r>
                        <m:r>
                          <a:rPr lang="en-US" sz="24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𝑪</m:t>
                        </m:r>
                      </m:den>
                    </m:f>
                    <m:r>
                      <a:rPr lang="en-US" sz="24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</a:rPr>
                      <m:t>=</m:t>
                    </m:r>
                    <m:f>
                      <m:fPr>
                        <m:ctrlPr>
                          <a:rPr lang="ru-RU" sz="24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en-US" sz="24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𝟏</m:t>
                        </m:r>
                      </m:num>
                      <m:den>
                        <m:r>
                          <a:rPr lang="en-US" sz="24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𝟐</m:t>
                        </m:r>
                        <m:r>
                          <a:rPr lang="en-US" sz="24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∙</m:t>
                        </m:r>
                        <m:r>
                          <a:rPr lang="en-US" sz="24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𝝅</m:t>
                        </m:r>
                        <m:r>
                          <a:rPr lang="en-US" sz="24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∙</m:t>
                        </m:r>
                        <m:r>
                          <a:rPr lang="en-US" sz="24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𝒇</m:t>
                        </m:r>
                        <m:r>
                          <a:rPr lang="en-US" sz="24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∙</m:t>
                        </m:r>
                        <m:r>
                          <a:rPr lang="en-US" sz="24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𝑪</m:t>
                        </m:r>
                      </m:den>
                    </m:f>
                  </m:oMath>
                </a14:m>
                <a:r>
                  <a:rPr lang="en-US" sz="2400" b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</a:rPr>
                  <a:t> </a:t>
                </a:r>
                <a:r>
                  <a:rPr lang="ru-RU" sz="2400" dirty="0">
                    <a:effectLst/>
                    <a:latin typeface="Times New Roman"/>
                    <a:ea typeface="Times New Roman"/>
                  </a:rPr>
                  <a:t>(</a:t>
                </a:r>
                <a:r>
                  <a:rPr lang="en-US" sz="2400" dirty="0">
                    <a:effectLst/>
                    <a:latin typeface="Times New Roman"/>
                    <a:ea typeface="Times New Roman"/>
                  </a:rPr>
                  <a:t>O</a:t>
                </a:r>
                <a:r>
                  <a:rPr lang="ru-RU" sz="2400" dirty="0">
                    <a:effectLst/>
                    <a:latin typeface="Times New Roman"/>
                    <a:ea typeface="Times New Roman"/>
                  </a:rPr>
                  <a:t>м)</a:t>
                </a:r>
              </a:p>
            </p:txBody>
          </p:sp>
        </mc:Choice>
        <mc:Fallback xmlns="">
          <p:sp>
            <p:nvSpPr>
              <p:cNvPr id="14" name="Прямоугольник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6247" y="2792479"/>
                <a:ext cx="3126562" cy="890950"/>
              </a:xfrm>
              <a:prstGeom prst="rect">
                <a:avLst/>
              </a:prstGeom>
              <a:blipFill rotWithShape="1">
                <a:blip r:embed="rId11"/>
                <a:stretch>
                  <a:fillRect r="-1949" b="-68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Прямоугольник 14"/>
              <p:cNvSpPr/>
              <p:nvPr/>
            </p:nvSpPr>
            <p:spPr>
              <a:xfrm>
                <a:off x="5716247" y="3783344"/>
                <a:ext cx="1512658" cy="8860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just"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sz="2400" b="1" i="1">
                        <a:solidFill>
                          <a:srgbClr val="000000"/>
                        </a:solidFill>
                        <a:latin typeface="Cambria Math"/>
                        <a:ea typeface="Times New Roman"/>
                      </a:rPr>
                      <m:t>𝑰</m:t>
                    </m:r>
                    <m:r>
                      <a:rPr lang="ru-RU" sz="24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</a:rPr>
                      <m:t>=</m:t>
                    </m:r>
                    <m:f>
                      <m:fPr>
                        <m:ctrlPr>
                          <a:rPr lang="ru-RU" sz="24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24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sSubPr>
                          <m:e>
                            <m:r>
                              <a:rPr lang="en-US" sz="24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𝑼</m:t>
                            </m:r>
                          </m:e>
                          <m:sub>
                            <m:r>
                              <a:rPr lang="en-US" sz="24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𝑪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ru-RU" sz="24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sSubPr>
                          <m:e>
                            <m:r>
                              <a:rPr lang="en-US" sz="24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𝑿</m:t>
                            </m:r>
                          </m:e>
                          <m:sub>
                            <m:r>
                              <a:rPr lang="en-US" sz="24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𝑪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sz="2400" b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</a:rPr>
                  <a:t> </a:t>
                </a:r>
                <a:r>
                  <a:rPr lang="ru-RU" sz="2400" b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</a:rPr>
                  <a:t>(</a:t>
                </a:r>
                <a:r>
                  <a:rPr lang="en-US" sz="2400" b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</a:rPr>
                  <a:t>A</a:t>
                </a:r>
                <a:r>
                  <a:rPr lang="ru-RU" sz="2400" b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</a:rPr>
                  <a:t>)</a:t>
                </a:r>
                <a:endParaRPr lang="ru-RU" sz="2400" b="1" dirty="0">
                  <a:solidFill>
                    <a:srgbClr val="000000"/>
                  </a:solidFill>
                  <a:effectLst/>
                  <a:latin typeface="Times New Roman"/>
                  <a:ea typeface="Times New Roman"/>
                </a:endParaRPr>
              </a:p>
            </p:txBody>
          </p:sp>
        </mc:Choice>
        <mc:Fallback xmlns="">
          <p:sp>
            <p:nvSpPr>
              <p:cNvPr id="15" name="Прямоугольник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6247" y="3783344"/>
                <a:ext cx="1512658" cy="886012"/>
              </a:xfrm>
              <a:prstGeom prst="rect">
                <a:avLst/>
              </a:prstGeom>
              <a:blipFill rotWithShape="1">
                <a:blip r:embed="rId12"/>
                <a:stretch>
                  <a:fillRect r="-5242" b="-6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15"/>
              <p:cNvSpPr/>
              <p:nvPr/>
            </p:nvSpPr>
            <p:spPr>
              <a:xfrm>
                <a:off x="5754600" y="4773871"/>
                <a:ext cx="2087303" cy="57996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just"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400" b="1" i="1">
                            <a:solidFill>
                              <a:srgbClr val="FF0000"/>
                            </a:solidFill>
                            <a:latin typeface="Cambria Math"/>
                            <a:ea typeface="Times New Roman"/>
                          </a:rPr>
                        </m:ctrlPr>
                      </m:sSubPr>
                      <m:e>
                        <m:r>
                          <a:rPr lang="en-US" sz="24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𝑼</m:t>
                        </m:r>
                      </m:e>
                      <m:sub>
                        <m:r>
                          <a:rPr lang="en-US" sz="24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𝑪</m:t>
                        </m:r>
                      </m:sub>
                    </m:sSub>
                    <m:r>
                      <a:rPr lang="ru-RU" sz="24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</a:rPr>
                      <m:t>=</m:t>
                    </m:r>
                    <m:r>
                      <a:rPr lang="en-US" sz="2400" b="1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𝑰</m:t>
                    </m:r>
                    <m:r>
                      <a:rPr lang="ru-RU" sz="24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</a:rPr>
                      <m:t>∙</m:t>
                    </m:r>
                    <m:sSub>
                      <m:sSubPr>
                        <m:ctrlPr>
                          <a:rPr lang="ru-RU" sz="24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Times New Roman"/>
                          </a:rPr>
                        </m:ctrlPr>
                      </m:sSubPr>
                      <m:e>
                        <m:r>
                          <a:rPr lang="en-US" sz="24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𝑿</m:t>
                        </m:r>
                      </m:e>
                      <m:sub>
                        <m:r>
                          <a:rPr lang="en-US" sz="24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𝑪</m:t>
                        </m:r>
                      </m:sub>
                    </m:sSub>
                  </m:oMath>
                </a14:m>
                <a:r>
                  <a:rPr lang="ru-RU" sz="2400" b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</a:rPr>
                  <a:t>(</a:t>
                </a:r>
                <a:r>
                  <a:rPr lang="en-US" sz="2400" b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</a:rPr>
                  <a:t>B</a:t>
                </a:r>
                <a:r>
                  <a:rPr lang="ru-RU" sz="2400" b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</a:rPr>
                  <a:t>)</a:t>
                </a:r>
                <a:endParaRPr lang="ru-RU" sz="2400" b="1" dirty="0">
                  <a:solidFill>
                    <a:srgbClr val="000000"/>
                  </a:solidFill>
                  <a:effectLst/>
                  <a:latin typeface="Times New Roman"/>
                  <a:ea typeface="Times New Roman"/>
                </a:endParaRPr>
              </a:p>
            </p:txBody>
          </p:sp>
        </mc:Choice>
        <mc:Fallback xmlns="">
          <p:sp>
            <p:nvSpPr>
              <p:cNvPr id="16" name="Прямоугольник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4600" y="4773871"/>
                <a:ext cx="2087303" cy="579967"/>
              </a:xfrm>
              <a:prstGeom prst="rect">
                <a:avLst/>
              </a:prstGeom>
              <a:blipFill rotWithShape="1">
                <a:blip r:embed="rId13"/>
                <a:stretch>
                  <a:fillRect l="-877" r="-3801" b="-242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Прямоугольник 16"/>
              <p:cNvSpPr/>
              <p:nvPr/>
            </p:nvSpPr>
            <p:spPr>
              <a:xfrm>
                <a:off x="5232148" y="5504456"/>
                <a:ext cx="3755900" cy="5886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just"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400" b="1" i="1">
                            <a:solidFill>
                              <a:srgbClr val="000000"/>
                            </a:solidFill>
                            <a:latin typeface="Cambria Math"/>
                            <a:ea typeface="Times New Roman"/>
                          </a:rPr>
                        </m:ctrlPr>
                      </m:sSubPr>
                      <m:e>
                        <m:r>
                          <a:rPr lang="en-US" sz="24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𝑸</m:t>
                        </m:r>
                      </m:e>
                      <m:sub>
                        <m:r>
                          <a:rPr lang="en-US" sz="24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𝑪</m:t>
                        </m:r>
                      </m:sub>
                    </m:sSub>
                    <m:r>
                      <a:rPr lang="en-US" sz="2400" b="1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=</m:t>
                    </m:r>
                    <m:r>
                      <a:rPr lang="en-US" sz="2400" b="1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𝑰</m:t>
                    </m:r>
                    <m:r>
                      <a:rPr lang="en-US" sz="2400" b="1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∙</m:t>
                    </m:r>
                    <m:sSub>
                      <m:sSubPr>
                        <m:ctrlPr>
                          <a:rPr lang="ru-RU" sz="24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</m:ctrlPr>
                      </m:sSubPr>
                      <m:e>
                        <m:r>
                          <a:rPr lang="en-US" sz="24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𝑼</m:t>
                        </m:r>
                      </m:e>
                      <m:sub>
                        <m:r>
                          <a:rPr lang="en-US" sz="24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𝑪</m:t>
                        </m:r>
                      </m:sub>
                    </m:sSub>
                    <m:r>
                      <a:rPr lang="en-US" sz="2400" b="1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=</m:t>
                    </m:r>
                    <m:sSup>
                      <m:sSupPr>
                        <m:ctrlPr>
                          <a:rPr lang="ru-RU" sz="24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𝑰</m:t>
                        </m:r>
                      </m:e>
                      <m:sup>
                        <m:r>
                          <a:rPr lang="en-US" sz="24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𝟐</m:t>
                        </m:r>
                      </m:sup>
                    </m:sSup>
                    <m:r>
                      <a:rPr lang="en-US" sz="2400" b="1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∙</m:t>
                    </m:r>
                    <m:sSub>
                      <m:sSubPr>
                        <m:ctrlPr>
                          <a:rPr lang="ru-RU" sz="24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</m:ctrlPr>
                      </m:sSubPr>
                      <m:e>
                        <m:r>
                          <a:rPr lang="en-US" sz="24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𝑿</m:t>
                        </m:r>
                      </m:e>
                      <m:sub>
                        <m:r>
                          <a:rPr lang="en-US" sz="24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𝑪</m:t>
                        </m:r>
                      </m:sub>
                    </m:sSub>
                  </m:oMath>
                </a14:m>
                <a:r>
                  <a:rPr lang="en-US" sz="2400" b="1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(</a:t>
                </a:r>
                <a:r>
                  <a:rPr lang="en-US" sz="2400" b="1" dirty="0" err="1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</a:rPr>
                  <a:t>BAp</a:t>
                </a:r>
                <a:r>
                  <a:rPr lang="en-US" sz="2400" b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</a:rPr>
                  <a:t>)</a:t>
                </a:r>
                <a:endParaRPr lang="ru-RU" sz="2400" b="1" dirty="0">
                  <a:solidFill>
                    <a:srgbClr val="000000"/>
                  </a:solidFill>
                  <a:effectLst/>
                  <a:latin typeface="Times New Roman"/>
                  <a:ea typeface="Times New Roman"/>
                </a:endParaRPr>
              </a:p>
            </p:txBody>
          </p:sp>
        </mc:Choice>
        <mc:Fallback xmlns="">
          <p:sp>
            <p:nvSpPr>
              <p:cNvPr id="17" name="Прямоугольник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2148" y="5504456"/>
                <a:ext cx="3755900" cy="588687"/>
              </a:xfrm>
              <a:prstGeom prst="rect">
                <a:avLst/>
              </a:prstGeom>
              <a:blipFill rotWithShape="1">
                <a:blip r:embed="rId14"/>
                <a:stretch>
                  <a:fillRect l="-974" r="-1786" b="-2268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13368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 animBg="1"/>
      <p:bldP spid="12" grpId="0" animBg="1"/>
      <p:bldP spid="14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129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solidFill>
                  <a:srgbClr val="073E8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ИНТЕРАКТИВНОЕ ЗАДАНИЕ «НАЙДИ ОШИБКУ»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223953" y="722961"/>
            <a:ext cx="4696094" cy="5799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tx2"/>
                </a:solidFill>
                <a:latin typeface="Times New Roman"/>
                <a:ea typeface="Times New Roman"/>
              </a:rPr>
              <a:t>Цепь переменного тока с R L</a:t>
            </a:r>
            <a:endParaRPr lang="ru-RU" sz="2400" b="1" dirty="0">
              <a:solidFill>
                <a:schemeClr val="tx2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7268853"/>
              </p:ext>
            </p:extLst>
          </p:nvPr>
        </p:nvGraphicFramePr>
        <p:xfrm>
          <a:off x="3273262" y="1302928"/>
          <a:ext cx="2654890" cy="13339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4" name="Visio" r:id="rId3" imgW="1924818" imgH="974354" progId="Visio.Drawing.11">
                  <p:embed/>
                </p:oleObj>
              </mc:Choice>
              <mc:Fallback>
                <p:oleObj name="Visio" r:id="rId3" imgW="1924818" imgH="974354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3262" y="1302928"/>
                        <a:ext cx="2654890" cy="133398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Рисунок 5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09898"/>
            <a:ext cx="2196079" cy="1668776"/>
          </a:xfrm>
          <a:prstGeom prst="rect">
            <a:avLst/>
          </a:prstGeom>
          <a:noFill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260595" y="2878674"/>
                <a:ext cx="2716385" cy="7632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ru-RU" dirty="0" smtClean="0">
                    <a:solidFill>
                      <a:srgbClr val="000000"/>
                    </a:solidFill>
                    <a:ea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000000"/>
                        </a:solidFill>
                        <a:latin typeface="Cambria Math"/>
                        <a:ea typeface="Times New Roman"/>
                      </a:rPr>
                      <m:t>𝑈</m:t>
                    </m:r>
                    <m:r>
                      <a:rPr lang="ru-RU" sz="2400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=</m:t>
                    </m:r>
                    <m:rad>
                      <m:radPr>
                        <m:degHide m:val="on"/>
                        <m:ctrlPr>
                          <a:rPr lang="ru-RU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</m:ctrlPr>
                      </m:radPr>
                      <m:deg/>
                      <m:e>
                        <m:sSubSup>
                          <m:sSubSupPr>
                            <m:ctrlPr>
                              <a:rPr lang="ru-RU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sSubSupPr>
                          <m:e>
                            <m: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𝑈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𝑅</m:t>
                            </m:r>
                          </m:sub>
                          <m:sup>
                            <m:r>
                              <a:rPr lang="ru-RU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2</m:t>
                            </m:r>
                          </m:sup>
                        </m:sSubSup>
                        <m:r>
                          <a:rPr lang="ru-RU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+</m:t>
                        </m:r>
                        <m:sSubSup>
                          <m:sSubSupPr>
                            <m:ctrlPr>
                              <a:rPr lang="ru-RU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sSubSupPr>
                          <m:e>
                            <m: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𝑈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𝐿</m:t>
                            </m:r>
                          </m:sub>
                          <m:sup>
                            <m:r>
                              <a:rPr lang="ru-RU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2</m:t>
                            </m:r>
                          </m:sup>
                        </m:sSubSup>
                      </m:e>
                    </m:rad>
                  </m:oMath>
                </a14:m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    </a:t>
                </a:r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(</a:t>
                </a:r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B</a:t>
                </a:r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)</a:t>
                </a:r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595" y="2878674"/>
                <a:ext cx="2716385" cy="763222"/>
              </a:xfrm>
              <a:prstGeom prst="rect">
                <a:avLst/>
              </a:prstGeom>
              <a:blipFill rotWithShape="1">
                <a:blip r:embed="rId6"/>
                <a:stretch>
                  <a:fillRect r="-134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497614" y="3501008"/>
                <a:ext cx="2268250" cy="10429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just">
                  <a:lnSpc>
                    <a:spcPct val="150000"/>
                  </a:lnSpc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/>
                          <a:ea typeface="Times New Roman"/>
                        </a:rPr>
                        <m:t>𝐼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/>
                          <a:ea typeface="Times New Roman"/>
                        </a:rPr>
                        <m:t>=</m:t>
                      </m:r>
                      <m:f>
                        <m:fPr>
                          <m:ctrlPr>
                            <a:rPr lang="ru-RU" sz="2000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Times New Roman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Times New Roman"/>
                            </a:rPr>
                            <m:t>𝑈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ru-RU" sz="20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Times New Roman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ru-RU" sz="20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𝑅</m:t>
                                  </m:r>
                                </m:e>
                                <m:sup>
                                  <m:r>
                                    <a:rPr lang="en-US" sz="20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Times New Roman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ru-RU" sz="20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𝑋</m:t>
                                  </m:r>
                                </m:e>
                                <m:sup>
                                  <m:r>
                                    <a:rPr lang="en-US" sz="20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rad>
                        </m:den>
                      </m:f>
                      <m:r>
                        <a:rPr lang="en-US" sz="2000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Times New Roman"/>
                        </a:rPr>
                        <m:t>=</m:t>
                      </m:r>
                      <m:f>
                        <m:fPr>
                          <m:ctrlPr>
                            <a:rPr lang="ru-RU" sz="2000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Times New Roman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Times New Roman"/>
                            </a:rPr>
                            <m:t>𝑈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Times New Roman"/>
                            </a:rPr>
                            <m:t>𝑍</m:t>
                          </m:r>
                        </m:den>
                      </m:f>
                    </m:oMath>
                  </m:oMathPara>
                </a14:m>
                <a:endParaRPr lang="ru-RU" dirty="0">
                  <a:solidFill>
                    <a:srgbClr val="000000"/>
                  </a:solidFill>
                  <a:effectLst/>
                  <a:latin typeface="Times New Roman"/>
                  <a:ea typeface="Times New Roman"/>
                </a:endParaRPr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3501008"/>
                <a:ext cx="2268250" cy="1042978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305406" y="4543986"/>
                <a:ext cx="2731453" cy="121969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just"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000000"/>
                        </a:solidFill>
                        <a:latin typeface="Cambria Math"/>
                        <a:ea typeface="Times New Roman"/>
                      </a:rPr>
                      <m:t>𝑍</m:t>
                    </m:r>
                    <m:r>
                      <a:rPr lang="en-US" sz="2400" i="1">
                        <a:solidFill>
                          <a:srgbClr val="000000"/>
                        </a:solidFill>
                        <a:latin typeface="Cambria Math"/>
                        <a:ea typeface="Times New Roman"/>
                      </a:rPr>
                      <m:t>=</m:t>
                    </m:r>
                    <m:rad>
                      <m:radPr>
                        <m:degHide m:val="on"/>
                        <m:ctrlPr>
                          <a:rPr lang="ru-RU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</m:ctrlPr>
                      </m:radPr>
                      <m:deg/>
                      <m:e>
                        <m:sSubSup>
                          <m:sSubSupPr>
                            <m:ctrlPr>
                              <a:rPr lang="ru-RU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sSubSupPr>
                          <m:e>
                            <m: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𝑅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𝐶</m:t>
                            </m:r>
                          </m:sub>
                          <m:sup>
                            <m: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2</m:t>
                            </m:r>
                          </m:sup>
                        </m:sSubSup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+</m:t>
                        </m:r>
                        <m:sSubSup>
                          <m:sSubSupPr>
                            <m:ctrlPr>
                              <a:rPr lang="ru-RU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sSubSupPr>
                          <m:e>
                            <m: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𝑋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𝐿</m:t>
                            </m:r>
                          </m:sub>
                          <m:sup>
                            <m: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2</m:t>
                            </m:r>
                          </m:sup>
                        </m:sSubSup>
                      </m:e>
                    </m:rad>
                  </m:oMath>
                </a14:m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   (</a:t>
                </a:r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в</a:t>
                </a:r>
                <a:r>
                  <a:rPr lang="en-US" dirty="0" err="1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ap</a:t>
                </a:r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)</a:t>
                </a:r>
                <a:endParaRPr lang="ru-RU" dirty="0">
                  <a:solidFill>
                    <a:srgbClr val="000000"/>
                  </a:solidFill>
                  <a:effectLst/>
                  <a:latin typeface="Times New Roman"/>
                  <a:ea typeface="Times New Roman"/>
                </a:endParaRPr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406" y="4543986"/>
                <a:ext cx="2731453" cy="1219693"/>
              </a:xfrm>
              <a:prstGeom prst="rect">
                <a:avLst/>
              </a:prstGeom>
              <a:blipFill rotWithShape="1">
                <a:blip r:embed="rId8"/>
                <a:stretch>
                  <a:fillRect r="-133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0" y="5998889"/>
                <a:ext cx="4157164" cy="3992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>
                        <a:latin typeface="Cambria Math"/>
                        <a:ea typeface="Times New Roman"/>
                        <a:cs typeface="Times New Roman"/>
                      </a:rPr>
                      <m:t>P</m:t>
                    </m:r>
                    <m:r>
                      <a:rPr lang="en-US" sz="2000"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r>
                      <m:rPr>
                        <m:sty m:val="p"/>
                      </m:rPr>
                      <a:rPr lang="en-US" sz="2000">
                        <a:latin typeface="Cambria Math"/>
                        <a:ea typeface="Times New Roman"/>
                        <a:cs typeface="Times New Roman"/>
                      </a:rPr>
                      <m:t>I</m:t>
                    </m:r>
                    <m:r>
                      <a:rPr lang="en-US" sz="2000"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  <m:sSub>
                      <m:sSubPr>
                        <m:ctrlPr>
                          <a:rPr lang="ru-RU" sz="2000" i="1">
                            <a:effectLst/>
                            <a:latin typeface="Cambria Math"/>
                            <a:ea typeface="Times New Roman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000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U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000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L</m:t>
                        </m:r>
                      </m:sub>
                    </m:sSub>
                    <m:r>
                      <a:rPr lang="en-US" sz="2000">
                        <a:effectLst/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sSup>
                      <m:sSupPr>
                        <m:ctrlPr>
                          <a:rPr lang="ru-RU" sz="2000" i="1">
                            <a:effectLst/>
                            <a:latin typeface="Cambria Math"/>
                            <a:ea typeface="Times New Roman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000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I</m:t>
                        </m:r>
                      </m:e>
                      <m:sup>
                        <m:r>
                          <a:rPr lang="en-US" sz="2000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p>
                    </m:sSup>
                    <m:r>
                      <a:rPr lang="en-US" sz="2000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  <m:r>
                      <m:rPr>
                        <m:sty m:val="p"/>
                      </m:rPr>
                      <a:rPr lang="en-US" sz="2000">
                        <a:effectLst/>
                        <a:latin typeface="Cambria Math"/>
                        <a:ea typeface="Times New Roman"/>
                        <a:cs typeface="Times New Roman"/>
                      </a:rPr>
                      <m:t>R</m:t>
                    </m:r>
                    <m:r>
                      <a:rPr lang="en-US" sz="2000">
                        <a:effectLst/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r>
                      <m:rPr>
                        <m:sty m:val="p"/>
                      </m:rPr>
                      <a:rPr lang="en-US" sz="2000">
                        <a:effectLst/>
                        <a:latin typeface="Cambria Math"/>
                        <a:ea typeface="Times New Roman"/>
                        <a:cs typeface="Times New Roman"/>
                      </a:rPr>
                      <m:t>I</m:t>
                    </m:r>
                    <m:r>
                      <a:rPr lang="en-US" sz="2000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  <m:r>
                      <m:rPr>
                        <m:sty m:val="p"/>
                      </m:rPr>
                      <a:rPr lang="en-US" sz="2000">
                        <a:effectLst/>
                        <a:latin typeface="Cambria Math"/>
                        <a:ea typeface="Times New Roman"/>
                        <a:cs typeface="Times New Roman"/>
                      </a:rPr>
                      <m:t>U</m:t>
                    </m:r>
                    <m:r>
                      <a:rPr lang="en-US" sz="2000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  <m:func>
                      <m:funcPr>
                        <m:ctrlPr>
                          <a:rPr lang="ru-RU" sz="2000" i="1">
                            <a:effectLst/>
                            <a:latin typeface="Cambria Math"/>
                            <a:ea typeface="Times New Roman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cos</m:t>
                        </m:r>
                      </m:fName>
                      <m:e>
                        <m:r>
                          <m:rPr>
                            <m:sty m:val="p"/>
                          </m:rPr>
                          <a:rPr lang="en-US" sz="2000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φ</m:t>
                        </m:r>
                      </m:e>
                    </m:func>
                  </m:oMath>
                </a14:m>
                <a:r>
                  <a:rPr lang="en-US" dirty="0">
                    <a:effectLst/>
                    <a:latin typeface="Times New Roman"/>
                    <a:ea typeface="Times New Roman"/>
                  </a:rPr>
                  <a:t> (BA)</a:t>
                </a:r>
                <a:endParaRPr lang="ru-RU" dirty="0"/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5998889"/>
                <a:ext cx="4157164" cy="399212"/>
              </a:xfrm>
              <a:prstGeom prst="rect">
                <a:avLst/>
              </a:prstGeom>
              <a:blipFill rotWithShape="1">
                <a:blip r:embed="rId9"/>
                <a:stretch>
                  <a:fillRect t="-1515" r="-147" b="-2121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Умножение 10"/>
          <p:cNvSpPr/>
          <p:nvPr/>
        </p:nvSpPr>
        <p:spPr>
          <a:xfrm>
            <a:off x="1079121" y="908719"/>
            <a:ext cx="544826" cy="662761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Фигура, имеющая форму буквы L 11"/>
          <p:cNvSpPr/>
          <p:nvPr/>
        </p:nvSpPr>
        <p:spPr>
          <a:xfrm rot="18253703">
            <a:off x="7238150" y="1154730"/>
            <a:ext cx="689064" cy="194923"/>
          </a:xfrm>
          <a:prstGeom prst="corne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3285" y="1395017"/>
            <a:ext cx="2218794" cy="1534145"/>
          </a:xfrm>
          <a:prstGeom prst="rect">
            <a:avLst/>
          </a:prstGeom>
          <a:noFill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13"/>
              <p:cNvSpPr/>
              <p:nvPr/>
            </p:nvSpPr>
            <p:spPr>
              <a:xfrm>
                <a:off x="5939734" y="2650438"/>
                <a:ext cx="2787943" cy="121969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just"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sz="2400" b="1" i="1">
                        <a:solidFill>
                          <a:srgbClr val="000000"/>
                        </a:solidFill>
                        <a:latin typeface="Cambria Math"/>
                        <a:ea typeface="Times New Roman"/>
                      </a:rPr>
                      <m:t>𝑼</m:t>
                    </m:r>
                    <m:r>
                      <a:rPr lang="ru-RU" sz="2400" b="1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=</m:t>
                    </m:r>
                    <m:rad>
                      <m:radPr>
                        <m:degHide m:val="on"/>
                        <m:ctrlPr>
                          <a:rPr lang="ru-RU" sz="24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</m:ctrlPr>
                      </m:radPr>
                      <m:deg/>
                      <m:e>
                        <m:sSubSup>
                          <m:sSubSupPr>
                            <m:ctrlPr>
                              <a:rPr lang="ru-RU" sz="24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sSubSupPr>
                          <m:e>
                            <m:r>
                              <a:rPr lang="en-US" sz="24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𝑼</m:t>
                            </m:r>
                          </m:e>
                          <m:sub>
                            <m:r>
                              <a:rPr lang="en-US" sz="24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𝑹</m:t>
                            </m:r>
                          </m:sub>
                          <m:sup>
                            <m:r>
                              <a:rPr lang="ru-RU" sz="24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𝟐</m:t>
                            </m:r>
                          </m:sup>
                        </m:sSubSup>
                        <m:r>
                          <a:rPr lang="ru-RU" sz="24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+</m:t>
                        </m:r>
                        <m:sSubSup>
                          <m:sSubSupPr>
                            <m:ctrlPr>
                              <a:rPr lang="ru-RU" sz="24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sSubSupPr>
                          <m:e>
                            <m:r>
                              <a:rPr lang="en-US" sz="24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𝑼</m:t>
                            </m:r>
                          </m:e>
                          <m:sub>
                            <m:r>
                              <a:rPr lang="en-US" sz="24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𝑳</m:t>
                            </m:r>
                          </m:sub>
                          <m:sup>
                            <m:r>
                              <a:rPr lang="ru-RU" sz="24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𝟐</m:t>
                            </m:r>
                          </m:sup>
                        </m:sSubSup>
                      </m:e>
                    </m:rad>
                  </m:oMath>
                </a14:m>
                <a:r>
                  <a:rPr lang="en-US" sz="2400" b="1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    </a:t>
                </a:r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(</a:t>
                </a:r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B</a:t>
                </a:r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)</a:t>
                </a:r>
              </a:p>
            </p:txBody>
          </p:sp>
        </mc:Choice>
        <mc:Fallback xmlns="">
          <p:sp>
            <p:nvSpPr>
              <p:cNvPr id="14" name="Прямоугольник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9734" y="2650438"/>
                <a:ext cx="2787943" cy="1219693"/>
              </a:xfrm>
              <a:prstGeom prst="rect">
                <a:avLst/>
              </a:prstGeom>
              <a:blipFill rotWithShape="1">
                <a:blip r:embed="rId11"/>
                <a:stretch>
                  <a:fillRect r="-10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Прямоугольник 14"/>
              <p:cNvSpPr/>
              <p:nvPr/>
            </p:nvSpPr>
            <p:spPr>
              <a:xfrm>
                <a:off x="5908327" y="3409276"/>
                <a:ext cx="2672655" cy="13418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just"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sz="2400" b="1" i="1">
                        <a:solidFill>
                          <a:srgbClr val="000000"/>
                        </a:solidFill>
                        <a:latin typeface="Cambria Math"/>
                        <a:ea typeface="Times New Roman"/>
                      </a:rPr>
                      <m:t>𝑰</m:t>
                    </m:r>
                    <m:r>
                      <a:rPr lang="en-US" sz="2400" b="1" i="1">
                        <a:solidFill>
                          <a:srgbClr val="000000"/>
                        </a:solidFill>
                        <a:latin typeface="Cambria Math"/>
                        <a:ea typeface="Times New Roman"/>
                      </a:rPr>
                      <m:t>=</m:t>
                    </m:r>
                    <m:f>
                      <m:fPr>
                        <m:ctrlPr>
                          <a:rPr lang="ru-RU" sz="24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en-US" sz="24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𝑼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ru-RU" sz="24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ru-RU" sz="24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</a:rPr>
                                </m:ctrlPr>
                              </m:sSupPr>
                              <m:e>
                                <m:r>
                                  <a:rPr lang="en-US" sz="24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</a:rPr>
                                  <m:t>𝑹</m:t>
                                </m:r>
                              </m:e>
                              <m:sup>
                                <m:r>
                                  <a:rPr lang="en-US" sz="24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lang="en-US" sz="24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+</m:t>
                            </m:r>
                            <m:sSubSup>
                              <m:sSubSupPr>
                                <m:ctrlPr>
                                  <a:rPr lang="ru-RU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</a:rPr>
                                </m:ctrlPr>
                              </m:sSubSupPr>
                              <m:e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</a:rPr>
                                  <m:t>𝑿</m:t>
                                </m:r>
                              </m:e>
                              <m:sub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</a:rPr>
                                  <m:t>𝑳</m:t>
                                </m:r>
                              </m:sub>
                              <m:sup>
                                <m:r>
                                  <a:rPr lang="en-US" sz="2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</m:t>
                                </m:r>
                              </m:sup>
                            </m:sSubSup>
                          </m:e>
                        </m:rad>
                      </m:den>
                    </m:f>
                    <m:r>
                      <a:rPr lang="en-US" sz="2400" b="1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=</m:t>
                    </m:r>
                    <m:f>
                      <m:fPr>
                        <m:ctrlPr>
                          <a:rPr lang="ru-RU" sz="24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en-US" sz="24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𝑼</m:t>
                        </m:r>
                      </m:num>
                      <m:den>
                        <m:r>
                          <a:rPr lang="en-US" sz="24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𝒁</m:t>
                        </m:r>
                      </m:den>
                    </m:f>
                  </m:oMath>
                </a14:m>
                <a:r>
                  <a:rPr lang="en-US" sz="2400" b="1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 (</a:t>
                </a:r>
                <a:r>
                  <a:rPr lang="en-US" sz="2400" b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</a:rPr>
                  <a:t>A)</a:t>
                </a:r>
                <a:endParaRPr lang="ru-RU" sz="2400" b="1" dirty="0">
                  <a:solidFill>
                    <a:srgbClr val="000000"/>
                  </a:solidFill>
                  <a:effectLst/>
                  <a:latin typeface="Times New Roman"/>
                  <a:ea typeface="Times New Roman"/>
                </a:endParaRPr>
              </a:p>
            </p:txBody>
          </p:sp>
        </mc:Choice>
        <mc:Fallback xmlns="">
          <p:sp>
            <p:nvSpPr>
              <p:cNvPr id="15" name="Прямоугольник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8327" y="3409276"/>
                <a:ext cx="2672655" cy="1341842"/>
              </a:xfrm>
              <a:prstGeom prst="rect">
                <a:avLst/>
              </a:prstGeom>
              <a:blipFill rotWithShape="1">
                <a:blip r:embed="rId12"/>
                <a:stretch>
                  <a:fillRect r="-250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Прямоугольник 15"/>
              <p:cNvSpPr/>
              <p:nvPr/>
            </p:nvSpPr>
            <p:spPr>
              <a:xfrm>
                <a:off x="5998896" y="4437112"/>
                <a:ext cx="2953053" cy="121969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just"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sz="2400" b="1" i="1">
                        <a:solidFill>
                          <a:srgbClr val="000000"/>
                        </a:solidFill>
                        <a:latin typeface="Cambria Math"/>
                        <a:ea typeface="Times New Roman"/>
                      </a:rPr>
                      <m:t>𝒁</m:t>
                    </m:r>
                    <m:r>
                      <a:rPr lang="en-US" sz="2400" b="1" i="1">
                        <a:solidFill>
                          <a:srgbClr val="000000"/>
                        </a:solidFill>
                        <a:latin typeface="Cambria Math"/>
                        <a:ea typeface="Times New Roman"/>
                      </a:rPr>
                      <m:t>=</m:t>
                    </m:r>
                    <m:rad>
                      <m:radPr>
                        <m:degHide m:val="on"/>
                        <m:ctrlPr>
                          <a:rPr lang="ru-RU" sz="24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ru-RU" sz="24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sSupPr>
                          <m:e>
                            <m:r>
                              <a:rPr lang="en-US" sz="24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𝑹</m:t>
                            </m:r>
                          </m:e>
                          <m:sup>
                            <m:r>
                              <a:rPr lang="en-US" sz="24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𝟐</m:t>
                            </m:r>
                          </m:sup>
                        </m:sSup>
                        <m:r>
                          <a:rPr lang="en-US" sz="24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+</m:t>
                        </m:r>
                        <m:sSubSup>
                          <m:sSubSupPr>
                            <m:ctrlPr>
                              <a:rPr lang="ru-RU" sz="24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sSubSupPr>
                          <m:e>
                            <m:r>
                              <a:rPr lang="en-US" sz="24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𝑿</m:t>
                            </m:r>
                          </m:e>
                          <m:sub>
                            <m:r>
                              <a:rPr lang="en-US" sz="24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𝑳</m:t>
                            </m:r>
                          </m:sub>
                          <m:sup>
                            <m:r>
                              <a:rPr lang="en-US" sz="24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Times New Roman"/>
                              </a:rPr>
                              <m:t>𝟐</m:t>
                            </m:r>
                          </m:sup>
                        </m:sSubSup>
                      </m:e>
                    </m:rad>
                  </m:oMath>
                </a14:m>
                <a:r>
                  <a:rPr lang="en-US" sz="2400" b="1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   </a:t>
                </a:r>
                <a:r>
                  <a:rPr lang="en-US" sz="2400" dirty="0" smtClean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(</a:t>
                </a:r>
                <a:r>
                  <a:rPr lang="ru-RU" sz="2400" dirty="0" smtClean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Ом</a:t>
                </a:r>
                <a:r>
                  <a:rPr lang="en-US" sz="2400" b="1" dirty="0" smtClean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)</a:t>
                </a:r>
                <a:endParaRPr lang="ru-RU" sz="2400" b="1" dirty="0">
                  <a:solidFill>
                    <a:srgbClr val="000000"/>
                  </a:solidFill>
                  <a:effectLst/>
                  <a:latin typeface="Times New Roman"/>
                  <a:ea typeface="Times New Roman"/>
                </a:endParaRPr>
              </a:p>
            </p:txBody>
          </p:sp>
        </mc:Choice>
        <mc:Fallback>
          <p:sp>
            <p:nvSpPr>
              <p:cNvPr id="16" name="Прямоугольник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8896" y="4437112"/>
                <a:ext cx="2953053" cy="1219693"/>
              </a:xfrm>
              <a:prstGeom prst="rect">
                <a:avLst/>
              </a:prstGeom>
              <a:blipFill rotWithShape="1">
                <a:blip r:embed="rId13"/>
                <a:stretch>
                  <a:fillRect r="-247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Прямоугольник 16"/>
              <p:cNvSpPr/>
              <p:nvPr/>
            </p:nvSpPr>
            <p:spPr>
              <a:xfrm>
                <a:off x="5995983" y="5656805"/>
                <a:ext cx="2572627" cy="8438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400" b="1" dirty="0" smtClean="0">
                    <a:solidFill>
                      <a:srgbClr val="000000"/>
                    </a:solidFill>
                    <a:ea typeface="Times New Roman"/>
                  </a:rPr>
                  <a:t>S</a:t>
                </a:r>
                <a14:m>
                  <m:oMath xmlns:m="http://schemas.openxmlformats.org/officeDocument/2006/math">
                    <m:r>
                      <a:rPr lang="en-US" sz="2400" b="1" i="1">
                        <a:solidFill>
                          <a:srgbClr val="000000"/>
                        </a:solidFill>
                        <a:latin typeface="Cambria Math"/>
                        <a:ea typeface="Times New Roman"/>
                      </a:rPr>
                      <m:t>=</m:t>
                    </m:r>
                    <m:rad>
                      <m:radPr>
                        <m:degHide m:val="on"/>
                        <m:ctrlPr>
                          <a:rPr lang="ru-RU" sz="2400" b="1" i="1">
                            <a:solidFill>
                              <a:srgbClr val="000000"/>
                            </a:solidFill>
                            <a:latin typeface="Cambria Math"/>
                            <a:ea typeface="Times New Roman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ru-RU" sz="2400" b="1" i="1">
                                <a:solidFill>
                                  <a:srgbClr val="FF0000"/>
                                </a:solidFill>
                                <a:latin typeface="Cambria Math"/>
                                <a:ea typeface="Times New Roman"/>
                              </a:rPr>
                            </m:ctrlPr>
                          </m:sSupPr>
                          <m:e>
                            <m:r>
                              <a:rPr lang="en-US" sz="24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Times New Roman"/>
                              </a:rPr>
                              <m:t>𝑷</m:t>
                            </m:r>
                          </m:e>
                          <m:sup>
                            <m:r>
                              <a:rPr lang="en-US" sz="2400" b="1" i="1">
                                <a:solidFill>
                                  <a:srgbClr val="FF0000"/>
                                </a:solidFill>
                                <a:latin typeface="Cambria Math"/>
                                <a:ea typeface="Times New Roman"/>
                              </a:rPr>
                              <m:t>𝟐</m:t>
                            </m:r>
                          </m:sup>
                        </m:sSup>
                        <m:r>
                          <a:rPr lang="en-US" sz="2400" b="1" i="1">
                            <a:solidFill>
                              <a:srgbClr val="000000"/>
                            </a:solidFill>
                            <a:latin typeface="Cambria Math"/>
                            <a:ea typeface="Times New Roman"/>
                          </a:rPr>
                          <m:t>+</m:t>
                        </m:r>
                        <m:sSubSup>
                          <m:sSubSupPr>
                            <m:ctrlPr>
                              <a:rPr lang="ru-RU" sz="2400" b="1" i="1">
                                <a:solidFill>
                                  <a:srgbClr val="000000"/>
                                </a:solidFill>
                                <a:latin typeface="Cambria Math"/>
                                <a:ea typeface="Times New Roman"/>
                              </a:rPr>
                            </m:ctrlPr>
                          </m:sSubSupPr>
                          <m:e>
                            <m:r>
                              <a:rPr lang="en-US" sz="2400" b="1" i="1" smtClean="0">
                                <a:solidFill>
                                  <a:srgbClr val="000000"/>
                                </a:solidFill>
                                <a:latin typeface="Cambria Math"/>
                                <a:ea typeface="Times New Roman"/>
                              </a:rPr>
                              <m:t>𝑸</m:t>
                            </m:r>
                          </m:e>
                          <m:sub>
                            <m:r>
                              <a:rPr lang="en-US" sz="2400" b="1" i="1">
                                <a:solidFill>
                                  <a:srgbClr val="000000"/>
                                </a:solidFill>
                                <a:latin typeface="Cambria Math"/>
                                <a:ea typeface="Times New Roman"/>
                              </a:rPr>
                              <m:t>𝑳</m:t>
                            </m:r>
                          </m:sub>
                          <m:sup>
                            <m:r>
                              <a:rPr lang="en-US" sz="2400" b="1" i="1">
                                <a:solidFill>
                                  <a:srgbClr val="000000"/>
                                </a:solidFill>
                                <a:latin typeface="Cambria Math"/>
                                <a:ea typeface="Times New Roman"/>
                              </a:rPr>
                              <m:t>𝟐</m:t>
                            </m:r>
                          </m:sup>
                        </m:sSubSup>
                      </m:e>
                    </m:rad>
                  </m:oMath>
                </a14:m>
                <a:r>
                  <a:rPr lang="en-US" sz="2200" dirty="0">
                    <a:effectLst/>
                    <a:latin typeface="Times New Roman"/>
                    <a:ea typeface="Times New Roman"/>
                  </a:rPr>
                  <a:t>(</a:t>
                </a:r>
                <a:r>
                  <a:rPr lang="en-US" sz="2200" dirty="0" smtClean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</a:rPr>
                  <a:t>B</a:t>
                </a:r>
                <a:r>
                  <a:rPr lang="en-US" sz="2200" dirty="0">
                    <a:solidFill>
                      <a:srgbClr val="FF0000"/>
                    </a:solidFill>
                    <a:latin typeface="Times New Roman"/>
                    <a:ea typeface="Times New Roman"/>
                  </a:rPr>
                  <a:t>A</a:t>
                </a:r>
                <a:r>
                  <a:rPr lang="en-US" sz="2200" dirty="0" smtClean="0">
                    <a:effectLst/>
                    <a:latin typeface="Times New Roman"/>
                    <a:ea typeface="Times New Roman"/>
                  </a:rPr>
                  <a:t>)</a:t>
                </a:r>
                <a:endParaRPr lang="ru-RU" sz="2200" dirty="0"/>
              </a:p>
            </p:txBody>
          </p:sp>
        </mc:Choice>
        <mc:Fallback>
          <p:sp>
            <p:nvSpPr>
              <p:cNvPr id="17" name="Прямоугольник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5983" y="5656805"/>
                <a:ext cx="2572627" cy="843885"/>
              </a:xfrm>
              <a:prstGeom prst="rect">
                <a:avLst/>
              </a:prstGeom>
              <a:blipFill rotWithShape="1">
                <a:blip r:embed="rId14"/>
                <a:stretch>
                  <a:fillRect l="-3791" r="-142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41270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 animBg="1"/>
      <p:bldP spid="12" grpId="0" animBg="1"/>
      <p:bldP spid="14" grpId="0"/>
      <p:bldP spid="15" grpId="0"/>
      <p:bldP spid="16" grpId="0"/>
      <p:bldP spid="1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1524</TotalTime>
  <Words>1875</Words>
  <Application>Microsoft Office PowerPoint</Application>
  <PresentationFormat>Экран (4:3)</PresentationFormat>
  <Paragraphs>411</Paragraphs>
  <Slides>19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Волна</vt:lpstr>
      <vt:lpstr>Visio</vt:lpstr>
      <vt:lpstr>06 декабря 2022г ОП02 Электротехника и электроника  ОДНОФАЗНЫЕ ЦЕПИ ПЕРЕМЕННОГО ТОКА Практическое занятие</vt:lpstr>
      <vt:lpstr>Практическая работа №2  Расчет однофазной цепи переменного тока с R L C</vt:lpstr>
      <vt:lpstr>План занятия</vt:lpstr>
      <vt:lpstr> ПРОВЕРКА ДОМАШНЕГО ЗАДАНИЯ Кроссворд по теме  Однофазные цепи переменного тока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Натали</dc:creator>
  <cp:lastModifiedBy>RePack by Diakov</cp:lastModifiedBy>
  <cp:revision>79</cp:revision>
  <cp:lastPrinted>2022-12-03T16:34:19Z</cp:lastPrinted>
  <dcterms:created xsi:type="dcterms:W3CDTF">2022-11-12T10:09:17Z</dcterms:created>
  <dcterms:modified xsi:type="dcterms:W3CDTF">2022-12-03T17:00:47Z</dcterms:modified>
</cp:coreProperties>
</file>