
<file path=[Content_Types].xml><?xml version="1.0" encoding="utf-8"?>
<Types xmlns="http://schemas.openxmlformats.org/package/2006/content-types">
  <Override PartName="/ppt/slideMasters/slideMaster3.xml" ContentType="application/vnd.openxmlformats-officedocument.presentationml.slideMaster+xml"/>
  <Override PartName="/ppt/slides/slide29.xml" ContentType="application/vnd.openxmlformats-officedocument.presentationml.slide+xml"/>
  <Override PartName="/ppt/slideLayouts/slideLayout39.xml" ContentType="application/vnd.openxmlformats-officedocument.presentationml.slideLayout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5.xml" ContentType="application/vnd.openxmlformats-officedocument.presentationml.slideLayout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Layouts/slideLayout13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40.xml" ContentType="application/vnd.openxmlformats-officedocument.presentationml.slideLayout+xml"/>
  <Override PartName="/docProps/custom.xml" ContentType="application/vnd.openxmlformats-officedocument.custom-properties+xml"/>
  <Override PartName="/ppt/slideMasters/slideMaster4.xml" ContentType="application/vnd.openxmlformats-officedocument.presentationml.slideMaster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8.xml" ContentType="application/vnd.openxmlformats-officedocument.presentationml.slideLayout+xml"/>
  <Override PartName="/ppt/theme/theme4.xml" ContentType="application/vnd.openxmlformats-officedocument.them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27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43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4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slideLayouts/slideLayout1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44.xml" ContentType="application/vnd.openxmlformats-officedocument.presentationml.slideLayout+xml"/>
  <Default Extension="rels" ContentType="application/vnd.openxmlformats-package.relationship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  <p:sldMasterId id="2147483674" r:id="rId3"/>
    <p:sldMasterId id="2147483687" r:id="rId4"/>
  </p:sld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  <p:sldId id="277" r:id="rId26"/>
    <p:sldId id="278" r:id="rId27"/>
    <p:sldId id="279" r:id="rId28"/>
    <p:sldId id="280" r:id="rId29"/>
    <p:sldId id="281" r:id="rId30"/>
    <p:sldId id="282" r:id="rId31"/>
    <p:sldId id="283" r:id="rId32"/>
    <p:sldId id="284" r:id="rId33"/>
    <p:sldId id="285" r:id="rId34"/>
    <p:sldId id="286" r:id="rId35"/>
    <p:sldId id="287" r:id="rId36"/>
    <p:sldId id="288" r:id="rId37"/>
    <p:sldId id="289" r:id="rId38"/>
    <p:sldId id="290" r:id="rId39"/>
    <p:sldId id="291" r:id="rId40"/>
    <p:sldId id="292" r:id="rId41"/>
    <p:sldId id="293" r:id="rId42"/>
    <p:sldId id="294" r:id="rId43"/>
    <p:sldId id="295" r:id="rId44"/>
    <p:sldId id="296" r:id="rId45"/>
    <p:sldId id="297" r:id="rId46"/>
    <p:sldId id="298" r:id="rId47"/>
    <p:sldId id="299" r:id="rId48"/>
  </p:sldIdLst>
  <p:sldSz cx="9144000" cy="6858000" type="screen4x3"/>
  <p:notesSz cx="7559675" cy="106918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openxmlformats.org/officeDocument/2006/relationships/slide" Target="slides/slide35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7.xml"/><Relationship Id="rId34" Type="http://schemas.openxmlformats.org/officeDocument/2006/relationships/slide" Target="slides/slide30.xml"/><Relationship Id="rId42" Type="http://schemas.openxmlformats.org/officeDocument/2006/relationships/slide" Target="slides/slide38.xml"/><Relationship Id="rId47" Type="http://schemas.openxmlformats.org/officeDocument/2006/relationships/slide" Target="slides/slide43.xml"/><Relationship Id="rId50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slide" Target="slides/slide34.xml"/><Relationship Id="rId46" Type="http://schemas.openxmlformats.org/officeDocument/2006/relationships/slide" Target="slides/slide42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41" Type="http://schemas.openxmlformats.org/officeDocument/2006/relationships/slide" Target="slides/slide3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slide" Target="slides/slide33.xml"/><Relationship Id="rId40" Type="http://schemas.openxmlformats.org/officeDocument/2006/relationships/slide" Target="slides/slide36.xml"/><Relationship Id="rId45" Type="http://schemas.openxmlformats.org/officeDocument/2006/relationships/slide" Target="slides/slide4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slide" Target="slides/slide32.xml"/><Relationship Id="rId49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4" Type="http://schemas.openxmlformats.org/officeDocument/2006/relationships/slide" Target="slides/slide40.xml"/><Relationship Id="rId52" Type="http://schemas.openxmlformats.org/officeDocument/2006/relationships/tableStyles" Target="tableStyle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slide" Target="slides/slide31.xml"/><Relationship Id="rId43" Type="http://schemas.openxmlformats.org/officeDocument/2006/relationships/slide" Target="slides/slide39.xml"/><Relationship Id="rId48" Type="http://schemas.openxmlformats.org/officeDocument/2006/relationships/slide" Target="slides/slide44.xml"/><Relationship Id="rId8" Type="http://schemas.openxmlformats.org/officeDocument/2006/relationships/slide" Target="slides/slide4.xml"/><Relationship Id="rId51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79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81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83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84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88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89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90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92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93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94" name="PlaceHolder 4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96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97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98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03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04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05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06" name="PlaceHolder 5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08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09" name="PlaceHolder 3"/>
          <p:cNvSpPr>
            <a:spLocks noGrp="1"/>
          </p:cNvSpPr>
          <p:nvPr>
            <p:ph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10" name="PlaceHolder 4"/>
          <p:cNvSpPr>
            <a:spLocks noGrp="1"/>
          </p:cNvSpPr>
          <p:nvPr>
            <p:ph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11" name="PlaceHolder 5"/>
          <p:cNvSpPr>
            <a:spLocks noGrp="1"/>
          </p:cNvSpPr>
          <p:nvPr>
            <p:ph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12" name="PlaceHolder 6"/>
          <p:cNvSpPr>
            <a:spLocks noGrp="1"/>
          </p:cNvSpPr>
          <p:nvPr>
            <p:ph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13" name="PlaceHolder 7"/>
          <p:cNvSpPr>
            <a:spLocks noGrp="1"/>
          </p:cNvSpPr>
          <p:nvPr>
            <p:ph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17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19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21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22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26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27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28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3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31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32" name="PlaceHolder 4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34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35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36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38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39" name="PlaceHolder 3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41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42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43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44" name="PlaceHolder 5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46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47" name="PlaceHolder 3"/>
          <p:cNvSpPr>
            <a:spLocks noGrp="1"/>
          </p:cNvSpPr>
          <p:nvPr>
            <p:ph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48" name="PlaceHolder 4"/>
          <p:cNvSpPr>
            <a:spLocks noGrp="1"/>
          </p:cNvSpPr>
          <p:nvPr>
            <p:ph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49" name="PlaceHolder 5"/>
          <p:cNvSpPr>
            <a:spLocks noGrp="1"/>
          </p:cNvSpPr>
          <p:nvPr>
            <p:ph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50" name="PlaceHolder 6"/>
          <p:cNvSpPr>
            <a:spLocks noGrp="1"/>
          </p:cNvSpPr>
          <p:nvPr>
            <p:ph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51" name="PlaceHolder 7"/>
          <p:cNvSpPr>
            <a:spLocks noGrp="1"/>
          </p:cNvSpPr>
          <p:nvPr>
            <p:ph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 fontScale="83000"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r>
              <a:rPr lang="ru-RU" sz="4400" b="0" strike="noStrike" spc="-1">
                <a:latin typeface="Arial"/>
              </a:rPr>
              <a:t>Для правки текста заглавия щёлкните мышью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3200" b="0" strike="noStrike" spc="-1">
                <a:latin typeface="Arial"/>
              </a:rPr>
              <a:t>Для правки структуры щёлкните мышью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800" b="0" strike="noStrike" spc="-1">
                <a:latin typeface="Arial"/>
              </a:rPr>
              <a:t>Второй уровень структуры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400" b="0" strike="noStrike" spc="-1">
                <a:latin typeface="Arial"/>
              </a:rPr>
              <a:t>Третий уровень структуры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000" b="0" strike="noStrike" spc="-1">
                <a:latin typeface="Arial"/>
              </a:rPr>
              <a:t>Четвёртый уровень структуры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Пятый уровень структуры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Шестой уровень структуры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Седьмой уровень структуры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/>
    <p:bodyStyle/>
    <p:otherStyle/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r>
              <a:rPr lang="ru-RU" sz="1800" b="0" strike="noStrike" spc="-1">
                <a:latin typeface="Arial"/>
              </a:rPr>
              <a:t>Для правки текста заглавия щёлкните мышью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8880" cy="39769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1800" b="0" strike="noStrike" spc="-1">
                <a:latin typeface="Arial"/>
              </a:rPr>
              <a:t>Для правки структуры щёлкните мышью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1800" b="0" strike="noStrike" spc="-1">
                <a:latin typeface="Arial"/>
              </a:rPr>
              <a:t>Второй уровень структуры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1800" b="0" strike="noStrike" spc="-1">
                <a:latin typeface="Arial"/>
              </a:rPr>
              <a:t>Третий уровень структуры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1800" b="0" strike="noStrike" spc="-1">
                <a:latin typeface="Arial"/>
              </a:rPr>
              <a:t>Четвёртый уровень структуры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1800" b="0" strike="noStrike" spc="-1">
                <a:latin typeface="Arial"/>
              </a:rPr>
              <a:t>Пятый уровень структуры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1800" b="0" strike="noStrike" spc="-1">
                <a:latin typeface="Arial"/>
              </a:rPr>
              <a:t>Шестой уровень структуры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1800" b="0" strike="noStrike" spc="-1">
                <a:latin typeface="Arial"/>
              </a:rPr>
              <a:t>Седьмой уровень структуры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/>
    <p:bodyStyle/>
    <p:otherStyle/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r>
              <a:rPr lang="ru-RU" sz="4400" b="0" strike="noStrike" spc="-1">
                <a:latin typeface="Arial"/>
              </a:rPr>
              <a:t>Для правки текста заглавия щёлкните мышью</a:t>
            </a:r>
          </a:p>
        </p:txBody>
      </p:sp>
      <p:sp>
        <p:nvSpPr>
          <p:cNvPr id="7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3200" b="0" strike="noStrike" spc="-1">
                <a:latin typeface="Arial"/>
              </a:rPr>
              <a:t>Для правки структуры щёлкните мышью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800" b="0" strike="noStrike" spc="-1">
                <a:latin typeface="Arial"/>
              </a:rPr>
              <a:t>Второй уровень структуры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400" b="0" strike="noStrike" spc="-1">
                <a:latin typeface="Arial"/>
              </a:rPr>
              <a:t>Третий уровень структуры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000" b="0" strike="noStrike" spc="-1">
                <a:latin typeface="Arial"/>
              </a:rPr>
              <a:t>Четвёртый уровень структуры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Пятый уровень структуры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Шестой уровень структуры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Седьмой уровень структуры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/>
    <p:bodyStyle/>
    <p:otherStyle/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r>
              <a:rPr lang="ru-RU" sz="4400" b="0" strike="noStrike" spc="-1">
                <a:latin typeface="Arial"/>
              </a:rPr>
              <a:t>Для правки текста заглавия щёлкните мышью</a:t>
            </a:r>
          </a:p>
        </p:txBody>
      </p:sp>
      <p:sp>
        <p:nvSpPr>
          <p:cNvPr id="11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3200" b="0" strike="noStrike" spc="-1">
                <a:latin typeface="Arial"/>
              </a:rPr>
              <a:t>Для правки структуры щёлкните мышью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800" b="0" strike="noStrike" spc="-1">
                <a:latin typeface="Arial"/>
              </a:rPr>
              <a:t>Второй уровень структуры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400" b="0" strike="noStrike" spc="-1">
                <a:latin typeface="Arial"/>
              </a:rPr>
              <a:t>Третий уровень структуры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000" b="0" strike="noStrike" spc="-1">
                <a:latin typeface="Arial"/>
              </a:rPr>
              <a:t>Четвёртый уровень структуры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Пятый уровень структуры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Шестой уровень структуры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Седьмой уровень структуры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  <p:sldLayoutId id="2147483699" r:id="rId12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Прямоугольник 1"/>
          <p:cNvSpPr/>
          <p:nvPr/>
        </p:nvSpPr>
        <p:spPr>
          <a:xfrm>
            <a:off x="642960" y="1000080"/>
            <a:ext cx="7786080" cy="4091974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spAutoFit/>
          </a:bodyPr>
          <a:lstStyle/>
          <a:p>
            <a:pPr algn="ctr">
              <a:lnSpc>
                <a:spcPct val="100000"/>
              </a:lnSpc>
              <a:buNone/>
            </a:pPr>
            <a:r>
              <a:rPr lang="ru-RU" sz="4400" b="1" strike="noStrike" spc="-1" dirty="0">
                <a:solidFill>
                  <a:srgbClr val="C00000"/>
                </a:solidFill>
                <a:latin typeface="Times New Roman"/>
                <a:ea typeface="DejaVu Sans"/>
              </a:rPr>
              <a:t>Морфологические нормы современного русского языка. </a:t>
            </a:r>
            <a:endParaRPr lang="ru-RU" sz="4400" b="0" strike="noStrike" spc="-1" dirty="0">
              <a:latin typeface="Arial"/>
            </a:endParaRPr>
          </a:p>
          <a:p>
            <a:pPr>
              <a:lnSpc>
                <a:spcPct val="100000"/>
              </a:lnSpc>
              <a:buNone/>
            </a:pPr>
            <a:endParaRPr lang="ru-RU" sz="4400" b="0" strike="noStrike" spc="-1" dirty="0">
              <a:latin typeface="Arial"/>
            </a:endParaRPr>
          </a:p>
          <a:p>
            <a:pPr algn="ctr">
              <a:lnSpc>
                <a:spcPct val="100000"/>
              </a:lnSpc>
              <a:buNone/>
            </a:pPr>
            <a:r>
              <a:rPr lang="ru-RU" sz="4400" b="1" strike="noStrike" spc="-1" dirty="0">
                <a:solidFill>
                  <a:srgbClr val="C00000"/>
                </a:solidFill>
                <a:latin typeface="Times New Roman"/>
                <a:ea typeface="DejaVu Sans"/>
              </a:rPr>
              <a:t>Задание 7 ЕГЭ</a:t>
            </a:r>
            <a:endParaRPr lang="ru-RU" sz="4400" b="0" strike="noStrike" spc="-1" dirty="0">
              <a:latin typeface="Arial"/>
            </a:endParaRPr>
          </a:p>
          <a:p>
            <a:pPr algn="ctr">
              <a:lnSpc>
                <a:spcPct val="100000"/>
              </a:lnSpc>
              <a:buNone/>
            </a:pPr>
            <a:endParaRPr lang="ru-RU" sz="4400" b="0" strike="noStrike" spc="-1" dirty="0">
              <a:latin typeface="Arial"/>
            </a:endParaRPr>
          </a:p>
          <a:p>
            <a:pPr algn="ctr">
              <a:lnSpc>
                <a:spcPct val="100000"/>
              </a:lnSpc>
              <a:buNone/>
            </a:pPr>
            <a:r>
              <a:rPr lang="ru-RU" sz="2000" b="1" strike="noStrike" spc="-1" dirty="0" err="1">
                <a:latin typeface="Times New Roman"/>
                <a:ea typeface="DejaVu Sans"/>
              </a:rPr>
              <a:t>Боева</a:t>
            </a:r>
            <a:r>
              <a:rPr lang="ru-RU" sz="2000" b="1" strike="noStrike" spc="-1" dirty="0">
                <a:latin typeface="Times New Roman"/>
                <a:ea typeface="DejaVu Sans"/>
              </a:rPr>
              <a:t> </a:t>
            </a:r>
            <a:r>
              <a:rPr lang="ru-RU" sz="2000" b="1" strike="noStrike" spc="-1" dirty="0" err="1">
                <a:latin typeface="Times New Roman"/>
                <a:ea typeface="DejaVu Sans"/>
              </a:rPr>
              <a:t>Т.А.,учитель</a:t>
            </a:r>
            <a:r>
              <a:rPr lang="ru-RU" sz="2000" b="1" strike="noStrike" spc="-1" dirty="0">
                <a:latin typeface="Times New Roman"/>
                <a:ea typeface="DejaVu Sans"/>
              </a:rPr>
              <a:t> русского языка и </a:t>
            </a:r>
            <a:r>
              <a:rPr lang="ru-RU" sz="2000" b="1" strike="noStrike" spc="-1" dirty="0" smtClean="0">
                <a:latin typeface="Times New Roman"/>
                <a:ea typeface="DejaVu Sans"/>
              </a:rPr>
              <a:t>литературы</a:t>
            </a:r>
          </a:p>
          <a:p>
            <a:pPr algn="ctr">
              <a:lnSpc>
                <a:spcPct val="100000"/>
              </a:lnSpc>
              <a:buNone/>
            </a:pPr>
            <a:r>
              <a:rPr lang="ru-RU" sz="2000" b="1" spc="-1" dirty="0" smtClean="0">
                <a:latin typeface="Times New Roman"/>
                <a:ea typeface="DejaVu Sans"/>
              </a:rPr>
              <a:t>МБОУ «Каменская СОШ» </a:t>
            </a:r>
            <a:r>
              <a:rPr lang="ru-RU" sz="2000" b="1" spc="-1" dirty="0" err="1" smtClean="0">
                <a:latin typeface="Times New Roman"/>
                <a:ea typeface="DejaVu Sans"/>
              </a:rPr>
              <a:t>Обоянский</a:t>
            </a:r>
            <a:r>
              <a:rPr lang="ru-RU" sz="2000" b="1" spc="-1" smtClean="0">
                <a:latin typeface="Times New Roman"/>
                <a:ea typeface="DejaVu Sans"/>
              </a:rPr>
              <a:t> </a:t>
            </a:r>
            <a:r>
              <a:rPr lang="ru-RU" sz="2000" b="1" spc="-1" smtClean="0">
                <a:latin typeface="Times New Roman"/>
                <a:ea typeface="DejaVu Sans"/>
              </a:rPr>
              <a:t>район, </a:t>
            </a:r>
            <a:r>
              <a:rPr lang="ru-RU" sz="2000" b="1" spc="-1" dirty="0" smtClean="0">
                <a:latin typeface="Times New Roman"/>
                <a:ea typeface="DejaVu Sans"/>
              </a:rPr>
              <a:t>Курская </a:t>
            </a:r>
            <a:r>
              <a:rPr lang="ru-RU" sz="2000" b="1" spc="-1" dirty="0" smtClean="0">
                <a:latin typeface="Times New Roman"/>
                <a:ea typeface="DejaVu Sans"/>
              </a:rPr>
              <a:t>область</a:t>
            </a:r>
            <a:endParaRPr lang="ru-RU" sz="20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Rectangle 1"/>
          <p:cNvSpPr/>
          <p:nvPr/>
        </p:nvSpPr>
        <p:spPr>
          <a:xfrm rot="10800000" flipV="1">
            <a:off x="1080" y="668880"/>
            <a:ext cx="9142920" cy="55767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в) слова, состоящие из двух слогов с ударением на первом, как правило, имеют окончание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-а/-я: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катер — катера, сторож — сторожа;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если ударение падает на второй слог, то во множественном числе обычно окончание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-ы/-и: арбуз — арбузы;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г) в словах из трёх и более слогов распространено окончание -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ы/-и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с ударением на середине слова: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аптекари,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догово́ры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(допустимо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договора́);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д) иноязычные слова, оканчивающиеся на ударные -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ёр/-ер,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обычно имеют окончание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-ы/-и: офицер — офицеры, инженер — инженеры, шофёр — шофёры;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е) слова на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-тор/-сор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обычно имеют окончание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-ы/-и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(инвестор — инвесторы),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хотя у одушевлённых существительных, достаточно часто употребляемых в речи, распространённым становится ударное окончание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-а/-я: редакторы, комментаторы,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но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доктора, профессора;</a:t>
            </a: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Rectangle 1"/>
          <p:cNvSpPr/>
          <p:nvPr/>
        </p:nvSpPr>
        <p:spPr>
          <a:xfrm rot="10800000" flipV="1">
            <a:off x="1080" y="945000"/>
            <a:ext cx="9142920" cy="44794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Нужно иметь в виду, что иногда выбор окончания зависит от значения и сочетаемости слова: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пропуска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(документы) —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пропуски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(недосмотры, прогулы);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тона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(переливы цвета) —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тоны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(звуковые);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тормоза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(приборы) —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тормозы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(препятствия);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учителя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(преподаватели) —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учители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(наставники);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хлеба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(на корню) —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хлебы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(печёные);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лагеря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(военные, туристические) —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лагери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(политические группировки);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корпуса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(здания, войсковые соединения) —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корпусы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(туловища);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сыновья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(у родителей) —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сыны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(родины);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образа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(иконы) —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образы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(в искусстве) и т. п.</a:t>
            </a: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Rectangle 1"/>
          <p:cNvSpPr/>
          <p:nvPr/>
        </p:nvSpPr>
        <p:spPr>
          <a:xfrm>
            <a:off x="357120" y="501480"/>
            <a:ext cx="7560720" cy="676260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Запомните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формы падежа имени существительного.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t/>
            </a:r>
            <a:br/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· Сущ. М. р. 2 скл. в П.п. в случае 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обстоятельственного значения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имеет окончание –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У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: в шкафУ, в быт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У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, в сад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У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; 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а в случае 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объектного значения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- окончание 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Е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: 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разбираться в сад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Е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, 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понимать в быт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Е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народа</a:t>
            </a:r>
            <a:r>
              <a:t/>
            </a:r>
            <a:br/>
            <a:r>
              <a:t/>
            </a:r>
            <a:br/>
            <a:r>
              <a:t/>
            </a:r>
            <a:br/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Rectangle 1"/>
          <p:cNvSpPr/>
          <p:nvPr/>
        </p:nvSpPr>
        <p:spPr>
          <a:xfrm>
            <a:off x="0" y="28440"/>
            <a:ext cx="9142920" cy="58510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1" strike="noStrike" spc="-1">
                <a:solidFill>
                  <a:srgbClr val="00B050"/>
                </a:solidFill>
                <a:latin typeface="Times New Roman"/>
                <a:ea typeface="Times New Roman"/>
              </a:rPr>
              <a:t>Родительный падеж множественного числа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 большинстве случаев действует такая закономерность: если в начальной форме (именительный падеж единственного числа) слово имеет нулевое окончание, то в родительном падеже множественного числа окончание обычно ненулевое: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абрикос — много абрикосов, кость — много костей, снадобье — нет снадобий (-ий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 подобных формах входит в основу, не являясь окончанием); и наоборот: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газета — нет газет, дело — много дел.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Но есть нарушения данной закономерности: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один солдат — много солдат, один партизан — отряд партизан, доля — несколько долей, платье — много платьев.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 существительных на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-анин/-янин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(кроме слова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семьянин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 которое не изменяется по числам), а также слов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барин, боярин, господин, татарин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в родительном падеже множественного числа нулевое окончание с отсечением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-ин: много славян, бар, граждан, татар.</a:t>
            </a: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Rectangle 1"/>
          <p:cNvSpPr/>
          <p:nvPr/>
        </p:nvSpPr>
        <p:spPr>
          <a:xfrm rot="10800000" flipV="1">
            <a:off x="572760" y="103680"/>
            <a:ext cx="7999920" cy="56361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Большинство названий фруктов и овощей мужского рода с основой на твёрдый согласный имеет окончание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-ов: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килограмм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помидоров, мандаринов, баклажанов.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Названия парных предметов обычно имеют в родительном падеже множественного числа нулевое окончание: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пара сапог, пара чулок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 но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пара ботфортов и ботов.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8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Внимание!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Пара туфель, пять цапель, несколько свечей, пять простынь и простыней, нет макарон, пара джинсов, из яслей, много бурят и бурятов, без комментариев, нет коррективов, несколько турок, из ушей.</a:t>
            </a: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Прямоугольник 1"/>
          <p:cNvSpPr/>
          <p:nvPr/>
        </p:nvSpPr>
        <p:spPr>
          <a:xfrm>
            <a:off x="1000080" y="714240"/>
            <a:ext cx="7071120" cy="42962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spAutoFit/>
          </a:bodyPr>
          <a:lstStyle/>
          <a:p>
            <a:pPr>
              <a:lnSpc>
                <a:spcPct val="100000"/>
              </a:lnSpc>
              <a:buNone/>
            </a:pPr>
            <a:r>
              <a:rPr lang="ru-RU" sz="18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</a:t>
            </a:r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Запомните</a:t>
            </a:r>
            <a:r>
              <a:rPr lang="ru-RU" sz="24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</a:t>
            </a:r>
            <a:r>
              <a:rPr lang="ru-RU" sz="24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варианты окончаний РОДИТЕЛЬНОГО падежа часто употребляемых в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4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речи существительных м. р.: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Названия единиц измерения:</a:t>
            </a:r>
            <a:r>
              <a:rPr lang="ru-RU" sz="2400" b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(несколько) ампер, киловатт, рентген,</a:t>
            </a:r>
            <a:r>
              <a:rPr lang="ru-RU" sz="2400" b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НО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акров, граммов, килограммов</a:t>
            </a:r>
            <a:r>
              <a:t/>
            </a:r>
            <a:br/>
            <a:r>
              <a:t/>
            </a:r>
            <a:br/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Названия овощей, фруктов: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дынь, маслин, яблок, </a:t>
            </a:r>
            <a:r>
              <a:rPr lang="ru-RU" sz="2400" b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НО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абрикосов, ананасов, апельсинов и т. д.</a:t>
            </a:r>
            <a:r>
              <a:t/>
            </a:r>
            <a:br/>
            <a:r>
              <a:t/>
            </a:r>
            <a:br/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Названия, связанные с воинской службой:</a:t>
            </a:r>
            <a:r>
              <a:rPr lang="ru-RU" sz="2400" b="0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партизан, солдат, </a:t>
            </a:r>
            <a:r>
              <a:rPr lang="ru-RU" sz="2400" b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НО 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офицеров, саперов, рекрутов</a:t>
            </a:r>
            <a:r>
              <a:t/>
            </a:r>
            <a:br/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Rectangle 1"/>
          <p:cNvSpPr/>
          <p:nvPr/>
        </p:nvSpPr>
        <p:spPr>
          <a:xfrm rot="10800000" flipV="1">
            <a:off x="1080" y="752400"/>
            <a:ext cx="9142920" cy="37767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Названия лиц по национальности: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англичан, болгар, лезгин, осетин, румын, армян,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НО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греков, курдов, монголов, эскимосов, якутов</a:t>
            </a:r>
            <a:r>
              <a:t/>
            </a:r>
            <a:br/>
            <a:r>
              <a:t/>
            </a:r>
            <a:br/>
            <a:r>
              <a:rPr lang="ru-RU" sz="32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Названия парных предметов: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пара ботинок, брюк, валенок, колготок, лосин, манжет, мокасин, погон, сандалий, сапог, туфель, чулок,</a:t>
            </a: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1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НО</a:t>
            </a:r>
            <a:r>
              <a:rPr lang="ru-RU" sz="32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гольфов, носков</a:t>
            </a: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Rectangle 1"/>
          <p:cNvSpPr/>
          <p:nvPr/>
        </p:nvSpPr>
        <p:spPr>
          <a:xfrm rot="10800000" flipV="1">
            <a:off x="500760" y="478440"/>
            <a:ext cx="8071920" cy="594000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около двух КИЛОГРАММОВ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молодые БУХГАЛТЕРЫ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в течение ТРИДЦАТИ ПЯТИ минут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дамских ТУФЕЛЬ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PT Sans;sans-serif"/>
                <a:ea typeface="NSimSun"/>
              </a:rPr>
              <a:t>старых ДЖИНСОВ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PT Sans;sans-serif"/>
                <a:ea typeface="NSimSun"/>
              </a:rPr>
              <a:t>две пары БОТИНОК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PT Sans;sans-serif"/>
                <a:ea typeface="NSimSun"/>
              </a:rPr>
              <a:t>килограмм ЯБЛОК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PT Sans;sans-serif"/>
                <a:ea typeface="NSimSun"/>
              </a:rPr>
              <a:t>пара ПОЛОТЕНЕЦ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Rectangle 1"/>
          <p:cNvSpPr/>
          <p:nvPr/>
        </p:nvSpPr>
        <p:spPr>
          <a:xfrm rot="10800000" flipV="1">
            <a:off x="786240" y="-95040"/>
            <a:ext cx="6928920" cy="447984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спелых АБРИКОСОВ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пара ВАРЕЖКОВ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много ЯБЛОКОВ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без ПОГОНОВ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сладких ВИШНЕЙ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Arial"/>
                <a:ea typeface="DejaVu Sans"/>
              </a:rPr>
              <a:t>ИХНЕЙ работой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Rectangle 1"/>
          <p:cNvSpPr/>
          <p:nvPr/>
        </p:nvSpPr>
        <p:spPr>
          <a:xfrm rot="10800000" flipV="1">
            <a:off x="286920" y="484200"/>
            <a:ext cx="8857080" cy="55767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Особенности употребления и образования форм имён прилагательных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Может вызвать трудности образование некоторых форм сравнительной и превосходной степени качественных прилагательных, а также использование этих форм в речи.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Формы сравнительной степени чаще всего образуются при помощи суффиксов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-ее/-ей: умный — умнее/умней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.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Если основа прилагательного оканчивается на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г, к, х,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а также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д, т, ст, ск, зк,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то используется суффикс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-е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 происходит чередование согласных: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мяг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к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ий — мяг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ч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е, стро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ий — стро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е, ти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х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ий — ти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ш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е, бога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ый — бога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ч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е, моло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д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ой — молож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 гу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ст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ой — гу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щ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е, ни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зк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ий — ни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Лишь иногда используется суффикс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-ше: ранний — раньше, старый — старше, тонкий — тоньше, горький — горше, далёкий — дальше, долгий — дольше.</a:t>
            </a:r>
            <a:r>
              <a:rPr lang="ru-RU" sz="2400" b="0" i="1" strike="noStrike" spc="-1">
                <a:solidFill>
                  <a:srgbClr val="333333"/>
                </a:solidFill>
                <a:latin typeface="Arial"/>
                <a:ea typeface="Times New Roman"/>
              </a:rPr>
              <a:t> </a:t>
            </a:r>
            <a:r>
              <a:rPr lang="ru-RU" sz="800" b="0" strike="noStrike" spc="-1">
                <a:solidFill>
                  <a:srgbClr val="000000"/>
                </a:solidFill>
                <a:latin typeface="Arial"/>
                <a:ea typeface="Times New Roman"/>
              </a:rPr>
              <a:t> </a:t>
            </a:r>
            <a:endParaRPr lang="ru-RU" sz="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PlaceHolder 1"/>
          <p:cNvSpPr>
            <a:spLocks noGrp="1"/>
          </p:cNvSpPr>
          <p:nvPr>
            <p:ph type="title"/>
          </p:nvPr>
        </p:nvSpPr>
        <p:spPr>
          <a:xfrm>
            <a:off x="685800" y="428760"/>
            <a:ext cx="7671240" cy="22849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rm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154" name="PlaceHolder 2"/>
          <p:cNvSpPr>
            <a:spLocks noGrp="1"/>
          </p:cNvSpPr>
          <p:nvPr>
            <p:ph type="subTitle"/>
          </p:nvPr>
        </p:nvSpPr>
        <p:spPr>
          <a:xfrm>
            <a:off x="857160" y="714240"/>
            <a:ext cx="7571520" cy="492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r>
              <a:rPr lang="ru-RU" sz="4000" b="1" strike="noStrike" spc="-1">
                <a:solidFill>
                  <a:srgbClr val="000000"/>
                </a:solidFill>
                <a:latin typeface="Times New Roman"/>
              </a:rPr>
              <a:t>Морфологические нормы</a:t>
            </a:r>
            <a:r>
              <a:rPr lang="ru-RU" sz="4000" b="0" strike="noStrike" spc="-1">
                <a:solidFill>
                  <a:srgbClr val="000000"/>
                </a:solidFill>
                <a:latin typeface="Times New Roman"/>
              </a:rPr>
              <a:t> — это нормы правильного образования грамматических форм слов разных частей речи. Их нарушение приводит к ошибкам, которые затрудняют понимание высказывания и свидетельствуют о низкой речевой культуре говорящего</a:t>
            </a:r>
            <a:endParaRPr lang="ru-RU" sz="40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Rectangle 1"/>
          <p:cNvSpPr/>
          <p:nvPr/>
        </p:nvSpPr>
        <p:spPr>
          <a:xfrm rot="10800000" flipV="1">
            <a:off x="215280" y="220320"/>
            <a:ext cx="8928720" cy="524304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 algn="ctr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19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УПОТРЕБЛЕНИЕ ИМЕНИ ПРИЛАГАТЕЛЬНОГО</a:t>
            </a:r>
            <a:endParaRPr lang="ru-RU" sz="1900" b="0" strike="noStrike" spc="-1">
              <a:latin typeface="Arial"/>
            </a:endParaRPr>
          </a:p>
          <a:p>
            <a:pPr algn="ctr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1900" b="0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 </a:t>
            </a:r>
            <a:r>
              <a:rPr lang="ru-RU" sz="19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ОСТОРОЖНО! ОШИБКА</a:t>
            </a:r>
            <a:endParaRPr lang="ru-RU" sz="1900" b="0" strike="noStrike" spc="-1">
              <a:latin typeface="Arial"/>
            </a:endParaRPr>
          </a:p>
          <a:p>
            <a:pPr algn="ctr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0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Ошибка... от избытка чувств!</a:t>
            </a:r>
            <a:endParaRPr lang="ru-RU" sz="2000" b="0" strike="noStrike" spc="-1">
              <a:latin typeface="Arial"/>
            </a:endParaRPr>
          </a:p>
          <a:p>
            <a:pPr algn="ctr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0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Избыток чувств отражается в одной распространённой ошибке. Речь идёт о формах сравнительной и превосходной степени прилагательных. Очень часто при образовании таких форм соединяются два способа: простой (с помощью суффикса или изменения основы) и сложный (с помощью вспомогательных слов). Выглядит это так: более лучшая песня, более тяжелее, самый наилучший мой друг. Особый случай здесь - сочетания такого типа: самый слабейший спортсмен, самый жесточайший обряд, самый высочайший разряд, самая сложнейшая программа. По-видимому, прилагательные с суффиксами -айш-, -ейш- воспринимаются сегодня многими говорящими уже не как формы превосходной степени, а как элятивы (формы прилагательных со значением «очень высокая степень проявления признака»)... Вот и получается, что, если чувств... слишком много, а языковой вкус далёк от совершенства, в текстах неизбежны неправильности и речевые штампы.</a:t>
            </a:r>
            <a:endParaRPr lang="ru-RU" sz="2000" b="0" strike="noStrike" spc="-1">
              <a:latin typeface="Arial"/>
            </a:endParaRPr>
          </a:p>
          <a:p>
            <a:pPr algn="ctr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0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 </a:t>
            </a:r>
            <a:endParaRPr lang="ru-RU" sz="20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Rectangle 1"/>
          <p:cNvSpPr/>
          <p:nvPr/>
        </p:nvSpPr>
        <p:spPr>
          <a:xfrm rot="10800000" flipV="1">
            <a:off x="720" y="-280080"/>
            <a:ext cx="9143280" cy="73141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Внимание!</a:t>
            </a:r>
            <a:r>
              <a:rPr lang="ru-RU" sz="2400" b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Абсолютно недопустимо использовать оба способа выражения сравнения одновременно.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Нельзя: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эта задача 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более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трудн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ее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 чем предыдущая;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он 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самый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велич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айш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ий поэт.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Правильно: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эта задача трудн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ее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 чем предыдущая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или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эта задача 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более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трудная, чем предыдущая;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он велич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айш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ий поэт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или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он 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самый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великий поэт.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Это относится и к употреблению наречий: нельзя говорить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бежит 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более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быстр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ее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 правильно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бежит быстр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ее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или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бежит </a:t>
            </a:r>
            <a:r>
              <a:rPr lang="ru-RU" sz="24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более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быстро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.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Но</a:t>
            </a:r>
            <a:r>
              <a:rPr lang="ru-RU" sz="2400" b="0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: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самый лучший, самый худший.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Несколько прилагательных образуют сравнительную степень от другого корня: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хороший — лучше, плохой — хуже, маленький, малый — меньше.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Значение сравнения может быть выражено с помощью слов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более/менее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(сравнительная степень) и слов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самый/наиболее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(превосходная степень):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более подходящий, самый трудный, наиболее трудный.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Rectangle 1"/>
          <p:cNvSpPr/>
          <p:nvPr/>
        </p:nvSpPr>
        <p:spPr>
          <a:xfrm rot="10800000" flipV="1">
            <a:off x="1929240" y="1199160"/>
            <a:ext cx="6428880" cy="28339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эта работа БОЛЕЕ ЛУЧШЕ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БОЛЕЕ РЕЗКОЕ движение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более ЧЕСТНЕЕ поступил</a:t>
            </a:r>
            <a:endParaRPr lang="ru-RU" sz="36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Rectangle 1"/>
          <p:cNvSpPr/>
          <p:nvPr/>
        </p:nvSpPr>
        <p:spPr>
          <a:xfrm rot="10800000" flipV="1">
            <a:off x="1286640" y="676800"/>
            <a:ext cx="7071480" cy="393120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самый МОЛОДОЙ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БОЛЕЕ ВЫШЕ прыгнуть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СЕРЬЁЗНЕЙШЕЕ замечание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КРАСИВЕЙШИЙ пейзаж</a:t>
            </a:r>
            <a:endParaRPr lang="ru-RU" sz="36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Rectangle 1"/>
          <p:cNvSpPr/>
          <p:nvPr/>
        </p:nvSpPr>
        <p:spPr>
          <a:xfrm rot="10800000" flipV="1">
            <a:off x="1080" y="425880"/>
            <a:ext cx="9142920" cy="60627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Особенности употребления и образования форм имён числительных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Сложности возникают при образовании падежных форм числительных и сочетании их с существительными. Большинство числительных склоняется по третьему склонению, при этом в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составных и сложных количественных числительных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должна изменяться каждая часть: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выступил перед девятьюстами шестьюдесятью семью зрителями.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Числительное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тысяча 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изменяется как существительное первого склонения. Числительные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сорок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сто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в косвенных падежах имеют только одну форму —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сорока, ста;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но в составе сложных числительных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сто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изменяется иначе: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трёх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сот,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трём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стам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 тремя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стами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 о трёх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стах.</a:t>
            </a: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PlaceHolder 1"/>
          <p:cNvSpPr>
            <a:spLocks noGrp="1"/>
          </p:cNvSpPr>
          <p:nvPr>
            <p:ph type="title"/>
          </p:nvPr>
        </p:nvSpPr>
        <p:spPr>
          <a:xfrm>
            <a:off x="457200" y="214200"/>
            <a:ext cx="8228520" cy="35604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  <a:buNone/>
            </a:pPr>
            <a:r>
              <a:rPr lang="ru-RU" sz="3600" b="1" strike="noStrike" spc="-1">
                <a:solidFill>
                  <a:srgbClr val="FF0000"/>
                </a:solidFill>
                <a:latin typeface="Calibri"/>
              </a:rPr>
              <a:t>Склонение числительных (40, 90, 100)</a:t>
            </a:r>
            <a:endParaRPr lang="ru-RU" sz="3600" b="0" strike="noStrike" spc="-1">
              <a:latin typeface="Arial"/>
            </a:endParaRPr>
          </a:p>
        </p:txBody>
      </p:sp>
      <p:sp>
        <p:nvSpPr>
          <p:cNvPr id="179" name="PlaceHolder 2"/>
          <p:cNvSpPr>
            <a:spLocks noGrp="1"/>
          </p:cNvSpPr>
          <p:nvPr>
            <p:ph/>
          </p:nvPr>
        </p:nvSpPr>
        <p:spPr>
          <a:xfrm>
            <a:off x="142920" y="642960"/>
            <a:ext cx="8785800" cy="568044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t">
            <a:normAutofit/>
          </a:bodyPr>
          <a:lstStyle/>
          <a:p>
            <a:pPr marL="343080" indent="-343080">
              <a:lnSpc>
                <a:spcPct val="100000"/>
              </a:lnSpc>
              <a:spcBef>
                <a:spcPts val="879"/>
              </a:spcBef>
              <a:buClr>
                <a:srgbClr val="000000"/>
              </a:buClr>
              <a:buFont typeface="Arial"/>
              <a:buChar char="•"/>
            </a:pP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И.п.  Сорок, девяносто, сто</a:t>
            </a:r>
            <a:endParaRPr lang="ru-RU" sz="44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879"/>
              </a:spcBef>
              <a:buClr>
                <a:srgbClr val="000000"/>
              </a:buClr>
              <a:buFont typeface="Arial"/>
              <a:buChar char="•"/>
            </a:pP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Р.п.    Сорок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, девяност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, ст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endParaRPr lang="ru-RU" sz="44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879"/>
              </a:spcBef>
              <a:buClr>
                <a:srgbClr val="000000"/>
              </a:buClr>
              <a:buFont typeface="Arial"/>
              <a:buChar char="•"/>
            </a:pP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Д.п.   Сорок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, девяност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, ст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endParaRPr lang="ru-RU" sz="44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879"/>
              </a:spcBef>
              <a:buClr>
                <a:srgbClr val="000000"/>
              </a:buClr>
              <a:buFont typeface="Arial"/>
              <a:buChar char="•"/>
            </a:pP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В.п.   Сорок, девяносто, сто</a:t>
            </a:r>
            <a:endParaRPr lang="ru-RU" sz="44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879"/>
              </a:spcBef>
              <a:buClr>
                <a:srgbClr val="000000"/>
              </a:buClr>
              <a:buFont typeface="Arial"/>
              <a:buChar char="•"/>
            </a:pP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Т.п.    сорок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, девяноста, ст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endParaRPr lang="ru-RU" sz="44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879"/>
              </a:spcBef>
              <a:buClr>
                <a:srgbClr val="000000"/>
              </a:buClr>
              <a:buFont typeface="Arial"/>
              <a:buChar char="•"/>
            </a:pP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П.п.   Сорок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, девяност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, ст</a:t>
            </a:r>
            <a:r>
              <a:rPr lang="ru-RU" sz="4400" b="0" strike="noStrike" spc="-1">
                <a:solidFill>
                  <a:srgbClr val="FF0000"/>
                </a:solidFill>
                <a:latin typeface="Calibri"/>
              </a:rPr>
              <a:t>а</a:t>
            </a:r>
            <a:r>
              <a:rPr lang="ru-RU" sz="4400" b="0" strike="noStrike" spc="-1">
                <a:solidFill>
                  <a:srgbClr val="000000"/>
                </a:solidFill>
                <a:latin typeface="Calibri"/>
              </a:rPr>
              <a:t> </a:t>
            </a:r>
            <a:endParaRPr lang="ru-RU" sz="4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8520" cy="64188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  <a:buNone/>
            </a:pPr>
            <a:r>
              <a:rPr lang="ru-RU" sz="3600" b="1" strike="noStrike" spc="-1">
                <a:solidFill>
                  <a:srgbClr val="FF0000"/>
                </a:solidFill>
                <a:latin typeface="Calibri"/>
              </a:rPr>
              <a:t>Склонение числительных (200,300,400)</a:t>
            </a:r>
            <a:endParaRPr lang="ru-RU" sz="3600" b="0" strike="noStrike" spc="-1">
              <a:latin typeface="Arial"/>
            </a:endParaRPr>
          </a:p>
        </p:txBody>
      </p:sp>
      <p:sp>
        <p:nvSpPr>
          <p:cNvPr id="181" name="PlaceHolder 2"/>
          <p:cNvSpPr>
            <a:spLocks noGrp="1"/>
          </p:cNvSpPr>
          <p:nvPr>
            <p:ph/>
          </p:nvPr>
        </p:nvSpPr>
        <p:spPr>
          <a:xfrm>
            <a:off x="214200" y="714240"/>
            <a:ext cx="8714520" cy="560916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t">
            <a:normAutofit/>
          </a:bodyPr>
          <a:lstStyle/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endParaRPr lang="ru-RU" sz="3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Calibri"/>
              </a:rPr>
              <a:t>И.п.  Двести, триста, четыреста</a:t>
            </a:r>
            <a:endParaRPr lang="ru-RU" sz="3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Calibri"/>
              </a:rPr>
              <a:t>Р.п.    Двухсот, трехсот, четырехсот</a:t>
            </a:r>
            <a:endParaRPr lang="ru-RU" sz="3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Calibri"/>
              </a:rPr>
              <a:t>Д.п.   двумстам, тремстам, четыремстам</a:t>
            </a:r>
            <a:endParaRPr lang="ru-RU" sz="3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Calibri"/>
              </a:rPr>
              <a:t>В.п.    Двести, триста, четыреста</a:t>
            </a:r>
            <a:endParaRPr lang="ru-RU" sz="3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Calibri"/>
              </a:rPr>
              <a:t>Т.п. Двумястами, тремястами, четырьмястами</a:t>
            </a:r>
            <a:endParaRPr lang="ru-RU" sz="3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Calibri"/>
              </a:rPr>
              <a:t>П.п.   Двухстах, трехстах, четырехстах</a:t>
            </a:r>
            <a:endParaRPr lang="ru-RU" sz="3200" b="0" strike="noStrike" spc="-1">
              <a:latin typeface="Arial"/>
            </a:endParaRPr>
          </a:p>
          <a:p>
            <a:pPr marL="343080" indent="-343080" algn="ctr">
              <a:lnSpc>
                <a:spcPct val="100000"/>
              </a:lnSpc>
              <a:spcBef>
                <a:spcPts val="799"/>
              </a:spcBef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Calibri"/>
              </a:rPr>
              <a:t> </a:t>
            </a:r>
            <a:r>
              <a:rPr lang="ru-RU" sz="4000" b="1" strike="noStrike" spc="-1">
                <a:solidFill>
                  <a:srgbClr val="000000"/>
                </a:solidFill>
                <a:latin typeface="Calibri"/>
              </a:rPr>
              <a:t>сот= нота</a:t>
            </a:r>
            <a:endParaRPr lang="ru-RU" sz="40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479"/>
              </a:spcBef>
              <a:buNone/>
              <a:tabLst>
                <a:tab pos="0" algn="l"/>
              </a:tabLst>
            </a:pPr>
            <a:r>
              <a:rPr lang="ru-RU" sz="2400" b="1" strike="noStrike" spc="-1">
                <a:solidFill>
                  <a:srgbClr val="000000"/>
                </a:solidFill>
                <a:latin typeface="Calibri"/>
              </a:rPr>
              <a:t>Двух (нот), двум(нотам), двумя (нотами),  о двух(нотах)</a:t>
            </a: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Rectangle 1"/>
          <p:cNvSpPr/>
          <p:nvPr/>
        </p:nvSpPr>
        <p:spPr>
          <a:xfrm rot="10800000" flipV="1">
            <a:off x="1080" y="-492120"/>
            <a:ext cx="9142920" cy="68569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При склонении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составных порядковых числительных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изменяется только их последняя часть (как прилагательные):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две тысячи четырнадцатый год — к две тысячи четырнадцатому году — до две тысячи четырнадцатого года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Собирательные числительные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(от двух до десяти)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используются только со следующими существительными: </a:t>
            </a:r>
            <a:r>
              <a:t/>
            </a:r>
            <a:br/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а) называющими лиц мужского пола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(пятеро друзей, четверо сыновей);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б) имеющими только форму множественного числа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(трое джинсов, двое шорт);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в)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дети, люди, ребята, лицо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(в значении «человек») и словами, обозначающими детёнышей животных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(трое ребят, пятеро молодых людей, несколько незнакомых лиц, семеро козлят, шестеро котят);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г) с личными местоимениями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(нас двое, их пятеро);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д) а также когда они сами выступают в роли существительного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(вошли двое, трое в серых шинелях).</a:t>
            </a: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Rectangle 1"/>
          <p:cNvSpPr/>
          <p:nvPr/>
        </p:nvSpPr>
        <p:spPr>
          <a:xfrm rot="10800000" flipV="1">
            <a:off x="1080" y="-294120"/>
            <a:ext cx="9142920" cy="67636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Внимание! 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Сочетания составных числительных с существительными, не имеющими формы единственного числа типа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22 суток — двадцать двое суток </a:t>
            </a:r>
            <a:r>
              <a:rPr lang="ru-RU" sz="2800" b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недопустимы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.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Правильно:</a:t>
            </a:r>
            <a:r>
              <a:rPr lang="ru-RU" sz="2800" b="0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двадцать два дня, двадцать три штуки ножниц, двадцать четыре пары брюк, ясли в количестве двадцати четырёх.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Слова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оба, полтора 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имеют две родовые формы: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оба друга (с об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ими друзьями), полтора года, оба задания, полтора яблока 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обе задачи (об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еи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х задач, об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ими задачами), полторы тысячи.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Стоит обратить внимание на то, что слова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полтора, полторы, полтораста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в косвенных падежах (кроме винительного) имеют форму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полутора, полутораста (не прошло полутора часов, разослали квитанции полутораста абонентам).</a:t>
            </a: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Rectangle 1"/>
          <p:cNvSpPr/>
          <p:nvPr/>
        </p:nvSpPr>
        <p:spPr>
          <a:xfrm>
            <a:off x="0" y="30600"/>
            <a:ext cx="9142920" cy="63082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 словосочетаниях с существительными в именительном падеже числительное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управляет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родительным падежом существительного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(построено шестьдесят домов);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в косвенных падежах числительное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согласуется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с главным словом, выраженным именем существительным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(о шестидесяти домах).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Числительные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тысяча, миллион, миллиард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во всех падежах сохраняют управление: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миллион жителей, для миллиона жителей, о миллионе жителей.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После числительных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один, два, три, четыре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употребляется форма единственного числа существительных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(два яблока, три эпизода)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 а после числительных от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пяти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 далее — множественного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(пять яблок, двенадцать эпизодов).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Числительные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полтора, полтораста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 именительном и винительном падежах управляют существительными в единственном числе, а в остальных падежах существительное стоит в форме множественного числа: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пригласил полтора десятка учеников — беседовал с полутора десятками учеников.</a:t>
            </a: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56960" cy="201024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ctr">
            <a:normAutofit fontScale="90000"/>
          </a:bodyPr>
          <a:lstStyle/>
          <a:p>
            <a:pPr algn="ctr">
              <a:lnSpc>
                <a:spcPct val="100000"/>
              </a:lnSpc>
              <a:buNone/>
            </a:pPr>
            <a:r>
              <a:rPr lang="ru-RU" sz="4400" b="1" strike="noStrike" spc="-1">
                <a:solidFill>
                  <a:srgbClr val="C00000"/>
                </a:solidFill>
                <a:latin typeface="Calibri"/>
              </a:rPr>
              <a:t>Морфологические нормы употребления и образования имён существительных</a:t>
            </a:r>
            <a:r>
              <a:t/>
            </a:r>
            <a:br/>
            <a:endParaRPr lang="ru-RU" sz="4400" b="0" strike="noStrike" spc="-1">
              <a:latin typeface="Arial"/>
            </a:endParaRPr>
          </a:p>
        </p:txBody>
      </p:sp>
      <p:sp>
        <p:nvSpPr>
          <p:cNvPr id="156" name="PlaceHolder 2"/>
          <p:cNvSpPr>
            <a:spLocks noGrp="1"/>
          </p:cNvSpPr>
          <p:nvPr>
            <p:ph/>
          </p:nvPr>
        </p:nvSpPr>
        <p:spPr>
          <a:xfrm>
            <a:off x="457200" y="2143080"/>
            <a:ext cx="7971480" cy="398196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t">
            <a:normAutofit fontScale="97000"/>
          </a:bodyPr>
          <a:lstStyle/>
          <a:p>
            <a:pPr marL="343080" indent="-343080" algn="ctr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Times New Roman"/>
              </a:rPr>
              <a:t>Трудные случаи определения рода существительных</a:t>
            </a:r>
            <a:endParaRPr lang="ru-RU" sz="3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641"/>
              </a:spcBef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000000"/>
                </a:solidFill>
                <a:latin typeface="Times New Roman"/>
              </a:rPr>
              <a:t>    Неодушевлённые существительные порой с течением времени меняют род, что может привести к возникновению равноправных вариантов: банкнот и банкнота, георгин и георгина, оладушек и оладушка, спазм и спазма.</a:t>
            </a: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Rectangle 1"/>
          <p:cNvSpPr/>
          <p:nvPr/>
        </p:nvSpPr>
        <p:spPr>
          <a:xfrm>
            <a:off x="571320" y="667080"/>
            <a:ext cx="8571960" cy="50284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к ДВЕ ТЫСЯЧИ  ПЯТОМУ году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с ПЯТИДЕСЯТЬЮ рублями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с СЕМЬЮСТАМИ метрами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из ПОЛТОРА метров материи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на ОБЕИХ берегах</a:t>
            </a:r>
            <a:endParaRPr lang="ru-RU" sz="36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Rectangle 1"/>
          <p:cNvSpPr/>
          <p:nvPr/>
        </p:nvSpPr>
        <p:spPr>
          <a:xfrm rot="10800000" flipV="1">
            <a:off x="286560" y="-1270080"/>
            <a:ext cx="8857440" cy="77716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в ДВУХСТАХ метрах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до тысяча восемьсот ДВЕНАДЦАТОГО года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в ОБЕИХ руках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ДО ТЫСЯЧА ДЕВЯТЬСОТ ПЯТОГО года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ШЕСТЬЮСТАМИ учебниками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с ДВУМЯСТАМИ бойцами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свыше ЧЕТЫРЁХ ТЫСЯЧ метров</a:t>
            </a:r>
            <a:endParaRPr lang="ru-RU" sz="36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Rectangle 1"/>
          <p:cNvSpPr/>
          <p:nvPr/>
        </p:nvSpPr>
        <p:spPr>
          <a:xfrm>
            <a:off x="0" y="244800"/>
            <a:ext cx="9142920" cy="63082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</a:pPr>
            <a:r>
              <a:rPr lang="ru-RU" sz="24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Особенности употребления и образования форм местоимений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Нарушения в образовании отдельных форм местоимений связаны в первую очередь с притяжательными местоимениями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его, её, их,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которые в литературном языке не изменяются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(с его друзьями, о её планах, в их доме).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Когда личное местоимение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он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употребляется в косвенных падежах с предлогами, к нему прибавляется начальное </a:t>
            </a:r>
            <a:r>
              <a:rPr lang="ru-RU" sz="24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н-: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горжусь им — увижусь с </a:t>
            </a:r>
            <a:r>
              <a:rPr lang="ru-RU" sz="24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н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им.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Местоимения играют важную роль в организации текста, когда замещают другие слова. С этой целью используются указательные местоимения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(этот, тот, такой 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и др.), местоименные наречия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(там, туда, тогда 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и др.), личное местоимение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он (она, оно, они),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относительное местоимение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который. 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Если предложение содержит несколько существительных, то недопустимо использовать личные местоимения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он, она, его, её,</a:t>
            </a: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т. к. это может привести к возникновению двусмысленности: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Эту селёдку передала мне продавщица Люба, ввиду жаркой погоды она уже припахивала. </a:t>
            </a: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Rectangle 1"/>
          <p:cNvSpPr/>
          <p:nvPr/>
        </p:nvSpPr>
        <p:spPr>
          <a:xfrm>
            <a:off x="428760" y="60840"/>
            <a:ext cx="8646480" cy="54853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Внимательно нужно относиться и к построению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сложноподчинённых предложений со словом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который,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иначе может быть непонятно, о чём идёт речь: </a:t>
            </a:r>
            <a:r>
              <a:t/>
            </a:r>
            <a:br/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 зале собрались родители ребят, которым сегодня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предстояло бороться за звание «самого умного» 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Кто будет бороться за это звание — родители или ребята —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из данного предложения установить невозможно.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Недочёты могут быть связаны с употреблением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возвратного местоимения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себя,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которое не имеет форм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рода и числа и может относиться ко всем лицам и обоим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числам </a:t>
            </a:r>
            <a:r>
              <a:rPr lang="ru-RU" sz="24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(Комендант сказал дворнику отнести вещи жильца к себе.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Кто получит вещи?).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000000"/>
                </a:solidFill>
                <a:latin typeface="Calibri"/>
                <a:ea typeface="Times New Roman"/>
              </a:rPr>
              <a:t> </a:t>
            </a: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Rectangle 1"/>
          <p:cNvSpPr/>
          <p:nvPr/>
        </p:nvSpPr>
        <p:spPr>
          <a:xfrm>
            <a:off x="285840" y="30960"/>
            <a:ext cx="8756280" cy="63082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Может вызывать трудности и употребление в тексте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притяжательного местоимения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свой: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Учитель попросил ученика положить тетради на свой стол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— </a:t>
            </a: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остаётся неясным, на чей стол надо положить тетради.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Чтобы избежать неточности, нужно помнить следующее: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а) если в предложении подлежащее выражено личным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местоимением, а дополнение существительным,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то принадлежность к дополнению выражается местоимением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его, её, их: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Я застал брата в своей комнате —Я застал брата в его комнате; </a:t>
            </a:r>
            <a:r>
              <a:t/>
            </a:r>
            <a:br/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б) если подлежащее и дополнение выражены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существительными одного и того же числа и рода, надо изменить 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предложение так, чтобы было названо одно лицо: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Учитель попросил положить тетради на свой (учителя) стол; 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По просьбе учителя ученик положил тетради на свой (ученика)</a:t>
            </a:r>
            <a:endParaRPr lang="ru-RU" sz="24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стол.</a:t>
            </a:r>
            <a:endParaRPr lang="ru-R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Rectangle 1"/>
          <p:cNvSpPr/>
          <p:nvPr/>
        </p:nvSpPr>
        <p:spPr>
          <a:xfrm>
            <a:off x="32040" y="0"/>
            <a:ext cx="9078120" cy="4561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1" strike="noStrike" spc="-1">
                <a:solidFill>
                  <a:srgbClr val="C00000"/>
                </a:solidFill>
                <a:latin typeface="Arial"/>
                <a:ea typeface="Times New Roman"/>
              </a:rPr>
              <a:t>Особенности</a:t>
            </a:r>
            <a:r>
              <a:rPr lang="ru-RU" sz="2400" b="1" strike="noStrike" spc="-1">
                <a:solidFill>
                  <a:srgbClr val="C00000"/>
                </a:solidFill>
                <a:latin typeface="Calibri"/>
                <a:ea typeface="Times New Roman"/>
              </a:rPr>
              <a:t> </a:t>
            </a:r>
            <a:r>
              <a:rPr lang="ru-RU" sz="2400" b="1" strike="noStrike" spc="-1">
                <a:solidFill>
                  <a:srgbClr val="C00000"/>
                </a:solidFill>
                <a:latin typeface="Arial"/>
                <a:ea typeface="Times New Roman"/>
              </a:rPr>
              <a:t>употребления и образования форм глаголов</a:t>
            </a:r>
            <a:endParaRPr lang="ru-RU" sz="2400" b="0" strike="noStrike" spc="-1">
              <a:latin typeface="Arial"/>
            </a:endParaRPr>
          </a:p>
        </p:txBody>
      </p:sp>
      <p:sp>
        <p:nvSpPr>
          <p:cNvPr id="191" name="Rectangle 2"/>
          <p:cNvSpPr/>
          <p:nvPr/>
        </p:nvSpPr>
        <p:spPr>
          <a:xfrm>
            <a:off x="428760" y="33120"/>
            <a:ext cx="8357400" cy="661140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Образование некоторых глагольных форм может вызывать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определённые трудности.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Clr>
                <a:srgbClr val="333333"/>
              </a:buClr>
              <a:buFont typeface="StarSymbol"/>
              <a:buAutoNum type="arabicPeriod"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При образовании глаголов несовершенного вида 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 отдельных случаях наблюдается чередование 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гласных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 -а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в основе: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устр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ить - устр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а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ивать, 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оп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здать - оп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а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здывать. 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Но при образовании подобных форм от глаголов 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обусл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вить, сосредот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чить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нужно помнить, 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что варианты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обусл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а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вливать, сосредот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а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чивать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являются допустимыми, а литературная норма — 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обусл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вливать, сосредот</a:t>
            </a:r>
            <a:r>
              <a:rPr lang="ru-RU" sz="2800" b="1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чивать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.</a:t>
            </a:r>
            <a:endParaRPr lang="ru-RU" sz="2800" b="0" strike="noStrike" spc="-1">
              <a:latin typeface="Arial"/>
            </a:endParaRPr>
          </a:p>
          <a:p>
            <a:pPr marL="457200" indent="-457200">
              <a:lnSpc>
                <a:spcPct val="100000"/>
              </a:lnSpc>
              <a:buNone/>
              <a:tabLst>
                <a:tab pos="0" algn="l"/>
              </a:tabLst>
            </a:pP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Rectangle 1"/>
          <p:cNvSpPr/>
          <p:nvPr/>
        </p:nvSpPr>
        <p:spPr>
          <a:xfrm>
            <a:off x="214200" y="246960"/>
            <a:ext cx="8643240" cy="64893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2. Необходимо помнить о чередовании согласных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г-ж, к-ч, в-вл, ф-фл, п-пл, б-бл, м-мл, ст-щ, т-ч, д/з-ж, с-ш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 основе при образовании ряда форм: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печь — пеку — печёт;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лечь — лягу — ляжет — ляг,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стеречь — стерегу — стережёт — стерегут;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ловить — ловлю, блестеть — блещу,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Но: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тку — ткёт — ткут.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Внимание!</a:t>
            </a:r>
            <a:r>
              <a:rPr lang="ru-RU" sz="2800" b="0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жечь — ж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 — ж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ёт — ж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ём —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ж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ёте — ж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ут;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хо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еть — хо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ч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 — хо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ч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ешь — хо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ч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ет — хо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им —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хо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ите — хо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т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ят;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бе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ать — бе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 — бе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ишь — бе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ит — бе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им —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бе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ите — бе</a:t>
            </a:r>
            <a:r>
              <a:rPr lang="ru-RU" sz="2800" b="1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ут.  </a:t>
            </a: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Rectangle 1"/>
          <p:cNvSpPr/>
          <p:nvPr/>
        </p:nvSpPr>
        <p:spPr>
          <a:xfrm>
            <a:off x="357120" y="565200"/>
            <a:ext cx="8285760" cy="37767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400" b="0" strike="noStrike" spc="-1">
                <a:solidFill>
                  <a:srgbClr val="C00000"/>
                </a:solidFill>
                <a:latin typeface="Arial"/>
                <a:ea typeface="Times New Roman"/>
              </a:rPr>
              <a:t> </a:t>
            </a:r>
            <a:r>
              <a:rPr lang="ru-RU" sz="32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Обратите внимание на формы будущего времени от глаголов </a:t>
            </a:r>
            <a:r>
              <a:rPr lang="ru-RU" sz="3200" b="1" i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выздороветь, обессилеть, ослабеть</a:t>
            </a:r>
            <a:r>
              <a:rPr lang="ru-RU" sz="32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 (глаголы на -еть указывают, что действие направлено на субъекта): </a:t>
            </a:r>
            <a:r>
              <a:rPr lang="ru-RU" sz="3200" b="1" i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я выздоровею, обессилею,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1" i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 ты выздоровеешь, обессилеешь, он выздоровеет, обессилеет</a:t>
            </a:r>
            <a:r>
              <a:rPr lang="ru-RU" sz="32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 и т.д.</a:t>
            </a: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Rectangle 1"/>
          <p:cNvSpPr/>
          <p:nvPr/>
        </p:nvSpPr>
        <p:spPr>
          <a:xfrm rot="10800000" flipV="1">
            <a:off x="429840" y="-922320"/>
            <a:ext cx="8714160" cy="73123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Ряд глаголов не имеет некоторых форм настоящего и будущего времени:</a:t>
            </a:r>
            <a:endParaRPr lang="ru-RU" sz="2800" b="0" strike="noStrike" spc="-1">
              <a:latin typeface="Arial"/>
            </a:endParaRPr>
          </a:p>
          <a:p>
            <a:pPr marL="216000" indent="-216000">
              <a:lnSpc>
                <a:spcPct val="100000"/>
              </a:lnSpc>
              <a:buClr>
                <a:srgbClr val="333333"/>
              </a:buClr>
              <a:buFont typeface="Symbol"/>
              <a:buChar char=""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не используется  форма 1-го лица единственного числа у глаголов: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затмить, очутиться, победить, родиться, стонать, убедить, убедиться;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не имеют форм 1-го и 2-го лица единственного и множественного 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числа глаголы: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кипеть, вскипеть, выкипеть (о воде), закатиться, наступить (о времени), обступить, осуществиться, получиться, произойти, раздаваться, создаваться, состояться, течь, удаваться;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при необходимости нужно использовать описательные конструкции: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Мне удастся победить (убедить); Я одержу победу.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Rectangle 1"/>
          <p:cNvSpPr/>
          <p:nvPr/>
        </p:nvSpPr>
        <p:spPr>
          <a:xfrm>
            <a:off x="285840" y="604080"/>
            <a:ext cx="25524000" cy="64893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От глаголов с суффиксом -ну- образуются следующие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формы прошедшего времени:</a:t>
            </a:r>
            <a:endParaRPr lang="ru-RU" sz="2800" b="0" strike="noStrike" spc="-1">
              <a:latin typeface="Arial"/>
            </a:endParaRPr>
          </a:p>
          <a:p>
            <a:pPr marL="216000" indent="-216000">
              <a:lnSpc>
                <a:spcPct val="100000"/>
              </a:lnSpc>
              <a:buClr>
                <a:srgbClr val="333333"/>
              </a:buClr>
              <a:buFont typeface="Symbol"/>
              <a:buChar char=""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 утратой суффикса: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возникнуть — возник,</a:t>
            </a:r>
            <a:endParaRPr lang="ru-RU" sz="2800" b="0" strike="noStrike" spc="-1">
              <a:latin typeface="Arial"/>
            </a:endParaRPr>
          </a:p>
          <a:p>
            <a:pPr marL="216000" indent="-216000">
              <a:lnSpc>
                <a:spcPct val="100000"/>
              </a:lnSpc>
              <a:buClr>
                <a:srgbClr val="333333"/>
              </a:buClr>
              <a:buFont typeface="Symbol"/>
              <a:buChar char=""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проникнуть — проник, привыкнуть — привык,</a:t>
            </a:r>
            <a:endParaRPr lang="ru-RU" sz="2800" b="0" strike="noStrike" spc="-1">
              <a:latin typeface="Arial"/>
            </a:endParaRPr>
          </a:p>
          <a:p>
            <a:pPr marL="216000" indent="-216000">
              <a:lnSpc>
                <a:spcPct val="100000"/>
              </a:lnSpc>
              <a:buClr>
                <a:srgbClr val="333333"/>
              </a:buClr>
              <a:buFont typeface="Symbol"/>
              <a:buChar char=""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промокнуть — промок, высохнуть — высох, </a:t>
            </a:r>
            <a:endParaRPr lang="ru-RU" sz="2800" b="0" strike="noStrike" spc="-1">
              <a:latin typeface="Arial"/>
            </a:endParaRPr>
          </a:p>
          <a:p>
            <a:pPr marL="216000" indent="-216000">
              <a:lnSpc>
                <a:spcPct val="100000"/>
              </a:lnSpc>
              <a:buClr>
                <a:srgbClr val="333333"/>
              </a:buClr>
              <a:buFont typeface="Symbol"/>
              <a:buChar char=""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погибнуть — погиб, исчезнуть — исчез;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равноправные варианты: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глохнуть — глох и глохнул,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киснуть — кис и киснул, пахнуть — пах и пахнул,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вянуть — вял и вянул,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подвергнуться — подвергся и подвергнулся;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основные варианты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гаснуть — гас, мёрзнуть — мёрз,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сохнуть — сох, тухнуть — тух,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но допустимо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гаснул, мёрзнул,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Times New Roman"/>
              </a:rPr>
              <a:t>сохнул, тухнул.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Прямоугольник 1"/>
          <p:cNvSpPr/>
          <p:nvPr/>
        </p:nvSpPr>
        <p:spPr>
          <a:xfrm>
            <a:off x="642960" y="428760"/>
            <a:ext cx="8071560" cy="5209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spAutoFit/>
          </a:bodyPr>
          <a:lstStyle/>
          <a:p>
            <a:pPr>
              <a:lnSpc>
                <a:spcPct val="100000"/>
              </a:lnSpc>
              <a:buNone/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Обратите внимание на род следующих парных существительных: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DejaVu Sans"/>
              </a:rPr>
              <a:t>женская босоножка, футбольная бутса, спортивная гетра, удобная кроссовка, кожаный мокасин, стальной рельс, детская сандалия, домашняя тапка (тапочка), лакированная штиблета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.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Следует также помнить, к какому роду относятся данные слова: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DejaVu Sans"/>
              </a:rPr>
              <a:t>существенный корректив, вкусная оладья,  длинное щупальце, удобная антресоль, лёгкая бандероль, тёмная вуаль, тяжёлая гантель, старая мозоль, кровельный толь, шоколадный трюфель,</a:t>
            </a: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Rectangle 1"/>
          <p:cNvSpPr/>
          <p:nvPr/>
        </p:nvSpPr>
        <p:spPr>
          <a:xfrm rot="15489600">
            <a:off x="284400" y="596160"/>
            <a:ext cx="29501640" cy="150660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1900" b="1" strike="noStrike" spc="-1">
                <a:solidFill>
                  <a:srgbClr val="555555"/>
                </a:solidFill>
                <a:latin typeface="Arial"/>
                <a:ea typeface="Times New Roman"/>
              </a:rPr>
              <a:t>Не следует путать глаголы НАДЕТЬ и ОДЕТЬ:</a:t>
            </a:r>
            <a:r>
              <a:t/>
            </a:r>
            <a:br/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СЛОВО </a:t>
            </a:r>
            <a:r>
              <a:rPr lang="ru-RU" sz="1900" b="0" strike="noStrike" spc="-1">
                <a:solidFill>
                  <a:srgbClr val="555555"/>
                </a:solidFill>
                <a:latin typeface="Calibri"/>
                <a:ea typeface="Times New Roman"/>
              </a:rPr>
              <a:t>«</a:t>
            </a:r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ОДЕТЬ</a:t>
            </a:r>
            <a:r>
              <a:rPr lang="ru-RU" sz="1900" b="0" strike="noStrike" spc="-1">
                <a:solidFill>
                  <a:srgbClr val="555555"/>
                </a:solidFill>
                <a:latin typeface="Calibri"/>
                <a:ea typeface="Times New Roman"/>
              </a:rPr>
              <a:t>»</a:t>
            </a:r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 имеет значение </a:t>
            </a:r>
            <a:r>
              <a:rPr lang="ru-RU" sz="1900" b="0" strike="noStrike" spc="-1">
                <a:solidFill>
                  <a:srgbClr val="555555"/>
                </a:solidFill>
                <a:latin typeface="Calibri"/>
                <a:ea typeface="Times New Roman"/>
              </a:rPr>
              <a:t>«</a:t>
            </a:r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покрыть чьё- либо тело одеждой</a:t>
            </a:r>
            <a:r>
              <a:rPr lang="ru-RU" sz="1900" b="0" strike="noStrike" spc="-1">
                <a:solidFill>
                  <a:srgbClr val="555555"/>
                </a:solidFill>
                <a:latin typeface="Calibri"/>
                <a:ea typeface="Times New Roman"/>
              </a:rPr>
              <a:t>»</a:t>
            </a:r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. ОДЕТЬ можно КОГО-НИБУДЬ ДРУГОГО, НО НЕ СЕБЯ: например, ОДЕТЬ РЕБЁНКА, ОДЕТЬ КУКЛУ.</a:t>
            </a:r>
            <a:r>
              <a:t/>
            </a:r>
            <a:br/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СЛОВО </a:t>
            </a:r>
            <a:r>
              <a:rPr lang="ru-RU" sz="1900" b="0" strike="noStrike" spc="-1">
                <a:solidFill>
                  <a:srgbClr val="555555"/>
                </a:solidFill>
                <a:latin typeface="Calibri"/>
                <a:ea typeface="Times New Roman"/>
              </a:rPr>
              <a:t>«</a:t>
            </a:r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НАДЕТЬ</a:t>
            </a:r>
            <a:r>
              <a:rPr lang="ru-RU" sz="1900" b="0" strike="noStrike" spc="-1">
                <a:solidFill>
                  <a:srgbClr val="555555"/>
                </a:solidFill>
                <a:latin typeface="Calibri"/>
                <a:ea typeface="Times New Roman"/>
              </a:rPr>
              <a:t>»</a:t>
            </a:r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 имеет значение </a:t>
            </a:r>
            <a:r>
              <a:rPr lang="ru-RU" sz="1900" b="0" strike="noStrike" spc="-1">
                <a:solidFill>
                  <a:srgbClr val="555555"/>
                </a:solidFill>
                <a:latin typeface="Calibri"/>
                <a:ea typeface="Times New Roman"/>
              </a:rPr>
              <a:t>«</a:t>
            </a:r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покрыть одеждой себя</a:t>
            </a:r>
            <a:r>
              <a:rPr lang="ru-RU" sz="1900" b="0" strike="noStrike" spc="-1">
                <a:solidFill>
                  <a:srgbClr val="555555"/>
                </a:solidFill>
                <a:latin typeface="Calibri"/>
                <a:ea typeface="Times New Roman"/>
              </a:rPr>
              <a:t>»</a:t>
            </a:r>
            <a:r>
              <a:rPr lang="ru-RU" sz="1900" b="0" strike="noStrike" spc="-1">
                <a:solidFill>
                  <a:srgbClr val="555555"/>
                </a:solidFill>
                <a:latin typeface="Arial"/>
                <a:ea typeface="Times New Roman"/>
              </a:rPr>
              <a:t>. НАДЕТЬ можно ЧТО-НИБУДЬ НА СЕБЯ: например, НАДЕТЬ ПАЛЬТО, ПЛАТЬЕ, ШАПКУ. НАДЕТЬ можно что-нибудь на другого человека (НАДЕТЬ НА КОГО? ЧТО? - НАДЕТЬ НА РЕБЕНКА ПАЛЬТО)</a:t>
            </a:r>
            <a:endParaRPr lang="ru-RU" sz="1900" b="0" strike="noStrike" spc="-1">
              <a:latin typeface="Arial"/>
            </a:endParaRPr>
          </a:p>
        </p:txBody>
      </p:sp>
      <p:sp>
        <p:nvSpPr>
          <p:cNvPr id="197" name="Rectangle 2"/>
          <p:cNvSpPr/>
          <p:nvPr/>
        </p:nvSpPr>
        <p:spPr>
          <a:xfrm rot="10800000" flipV="1">
            <a:off x="1080" y="529920"/>
            <a:ext cx="9142920" cy="43563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1" strike="noStrike" spc="-1">
                <a:solidFill>
                  <a:srgbClr val="C00000"/>
                </a:solidFill>
                <a:latin typeface="Times New Roman"/>
                <a:ea typeface="Times New Roman"/>
              </a:rPr>
              <a:t>Не следует путать глаголы НАДЕТЬ и ОДЕТЬ:</a:t>
            </a:r>
            <a:r>
              <a:t/>
            </a:r>
            <a:br/>
            <a:r>
              <a:rPr lang="ru-RU" sz="28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СЛОВО «ОДЕТЬ» имеет значение «покрыть чьё- либо тело одеждой». ОДЕТЬ можно КОГО-НИБУДЬ ДРУГОГО, НО НЕ СЕБЯ: например, ОДЕТЬ РЕБЁНКА, ОДЕТЬ КУКЛУ.</a:t>
            </a:r>
            <a:r>
              <a:t/>
            </a:r>
            <a:br/>
            <a:r>
              <a:rPr lang="ru-RU" sz="2800" b="0" strike="noStrike" spc="-1">
                <a:solidFill>
                  <a:srgbClr val="555555"/>
                </a:solidFill>
                <a:latin typeface="Times New Roman"/>
                <a:ea typeface="Times New Roman"/>
              </a:rPr>
              <a:t>СЛОВО «НАДЕТЬ» имеет значение «покрыть одеждой себя». НАДЕТЬ можно ЧТО-НИБУДЬ НА СЕБЯ: например, НАДЕТЬ ПАЛЬТО, ПЛАТЬЕ, ШАПКУ. НАДЕТЬ можно что-нибудь на другого человека (НАДЕТЬ НА КОГО? ЧТО? - НАДЕТЬ НА РЕБЕНКА ПАЛЬТО)</a:t>
            </a: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Rectangle 1"/>
          <p:cNvSpPr/>
          <p:nvPr/>
        </p:nvSpPr>
        <p:spPr>
          <a:xfrm rot="10800000" flipV="1">
            <a:off x="1080" y="293400"/>
            <a:ext cx="9142920" cy="34117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От некоторых глаголов не образуется форма повелительного наклонения: </a:t>
            </a:r>
            <a:r>
              <a:rPr lang="ru-RU" sz="32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весить, видеть, слышать, мочь, ненавидеть, произойти, хотеть</a:t>
            </a: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 др.</a:t>
            </a: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8520" cy="49896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  <a:buNone/>
            </a:pPr>
            <a:r>
              <a:rPr lang="ru-RU" sz="2800" b="1" strike="noStrike" spc="-1">
                <a:solidFill>
                  <a:srgbClr val="C00000"/>
                </a:solidFill>
                <a:latin typeface="Calibri"/>
              </a:rPr>
              <a:t>Морфологические нормы глаголов</a:t>
            </a:r>
            <a:endParaRPr lang="ru-RU" sz="2800" b="0" strike="noStrike" spc="-1">
              <a:latin typeface="Arial"/>
            </a:endParaRPr>
          </a:p>
        </p:txBody>
      </p:sp>
      <p:sp>
        <p:nvSpPr>
          <p:cNvPr id="200" name="PlaceHolder 2"/>
          <p:cNvSpPr>
            <a:spLocks noGrp="1"/>
          </p:cNvSpPr>
          <p:nvPr>
            <p:ph/>
          </p:nvPr>
        </p:nvSpPr>
        <p:spPr>
          <a:xfrm>
            <a:off x="142920" y="571320"/>
            <a:ext cx="8857080" cy="599976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t">
            <a:normAutofit fontScale="81000"/>
          </a:bodyPr>
          <a:lstStyle/>
          <a:p>
            <a:pPr marL="343080" indent="-343080">
              <a:lnSpc>
                <a:spcPct val="100000"/>
              </a:lnSpc>
              <a:spcBef>
                <a:spcPts val="720"/>
              </a:spcBef>
              <a:buNone/>
              <a:tabLst>
                <a:tab pos="0" algn="l"/>
              </a:tabLst>
            </a:pPr>
            <a:r>
              <a:rPr lang="ru-RU" sz="3600" b="1" strike="noStrike" spc="-1">
                <a:solidFill>
                  <a:srgbClr val="000000"/>
                </a:solidFill>
                <a:latin typeface="Calibri"/>
              </a:rPr>
              <a:t>Форма повелительного наклонения: </a:t>
            </a:r>
            <a:endParaRPr lang="ru-RU" sz="36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 Лечь- ляг – Лягте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Ехать- поезжай- поезжайте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Разъехаться- разъезжайся- разъезжайтесь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Ездить-езди – ездите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Положить – положи- положите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Глядеть- гляди – глядите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Трогать- трогай – трогайте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Махать – маши- машите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Класть- клади –кладите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Бежать – беги- бегите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Высыпать- высыпи- высыпите</a:t>
            </a:r>
            <a:endParaRPr lang="ru-RU" sz="28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561"/>
              </a:spcBef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000000"/>
                </a:solidFill>
                <a:latin typeface="Calibri"/>
              </a:rPr>
              <a:t>Прополоскать –прополощи- прополощите</a:t>
            </a:r>
            <a:endParaRPr lang="ru-RU" sz="2800" b="0" strike="noStrike" spc="-1">
              <a:latin typeface="Arial"/>
            </a:endParaRPr>
          </a:p>
          <a:p>
            <a:pPr marL="343080" indent="-343080" algn="ctr">
              <a:lnSpc>
                <a:spcPct val="100000"/>
              </a:lnSpc>
              <a:spcBef>
                <a:spcPts val="439"/>
              </a:spcBef>
              <a:buNone/>
              <a:tabLst>
                <a:tab pos="0" algn="l"/>
              </a:tabLst>
            </a:pPr>
            <a:r>
              <a:rPr lang="ru-RU" sz="2200" b="1" i="1" strike="noStrike" spc="-1">
                <a:solidFill>
                  <a:srgbClr val="000000"/>
                </a:solidFill>
                <a:latin typeface="Calibri"/>
              </a:rPr>
              <a:t>Слово </a:t>
            </a:r>
            <a:r>
              <a:rPr lang="ru-RU" sz="2200" b="1" i="1" strike="noStrike" spc="-1">
                <a:solidFill>
                  <a:srgbClr val="FF0000"/>
                </a:solidFill>
                <a:latin typeface="Calibri"/>
              </a:rPr>
              <a:t>«ложить» </a:t>
            </a:r>
            <a:r>
              <a:rPr lang="ru-RU" sz="2200" b="1" i="1" strike="noStrike" spc="-1">
                <a:solidFill>
                  <a:srgbClr val="000000"/>
                </a:solidFill>
                <a:latin typeface="Calibri"/>
              </a:rPr>
              <a:t>в русском языке без приставки </a:t>
            </a:r>
            <a:endParaRPr lang="ru-RU" sz="2200" b="0" strike="noStrike" spc="-1">
              <a:latin typeface="Arial"/>
            </a:endParaRPr>
          </a:p>
          <a:p>
            <a:pPr marL="343080" indent="-343080" algn="ctr">
              <a:lnSpc>
                <a:spcPct val="100000"/>
              </a:lnSpc>
              <a:spcBef>
                <a:spcPts val="439"/>
              </a:spcBef>
              <a:buNone/>
              <a:tabLst>
                <a:tab pos="0" algn="l"/>
              </a:tabLst>
            </a:pPr>
            <a:r>
              <a:rPr lang="ru-RU" sz="2200" b="1" i="1" strike="noStrike" spc="-1">
                <a:solidFill>
                  <a:srgbClr val="FF0000"/>
                </a:solidFill>
                <a:latin typeface="Calibri"/>
              </a:rPr>
              <a:t>не употребляется!!!</a:t>
            </a:r>
            <a:endParaRPr lang="ru-RU" sz="2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479"/>
              </a:spcBef>
              <a:buNone/>
              <a:tabLst>
                <a:tab pos="0" algn="l"/>
              </a:tabLst>
            </a:pPr>
            <a:endParaRPr lang="ru-RU" sz="2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720"/>
              </a:spcBef>
              <a:buNone/>
              <a:tabLst>
                <a:tab pos="0" algn="l"/>
              </a:tabLst>
            </a:pPr>
            <a:endParaRPr lang="ru-RU" sz="2200" b="0" strike="noStrike" spc="-1">
              <a:latin typeface="Arial"/>
            </a:endParaRPr>
          </a:p>
          <a:p>
            <a:pPr marL="343080" indent="-343080">
              <a:lnSpc>
                <a:spcPct val="100000"/>
              </a:lnSpc>
              <a:spcBef>
                <a:spcPts val="720"/>
              </a:spcBef>
              <a:buNone/>
              <a:tabLst>
                <a:tab pos="0" algn="l"/>
              </a:tabLst>
            </a:pPr>
            <a:endParaRPr lang="ru-RU" sz="2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Rectangle 1"/>
          <p:cNvSpPr/>
          <p:nvPr/>
        </p:nvSpPr>
        <p:spPr>
          <a:xfrm rot="10800000" flipV="1">
            <a:off x="643680" y="423720"/>
            <a:ext cx="7428960" cy="55756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ЛЯЖЬТЕ на спину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ОДЕТЬ перчатки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ПОЕЗЖАЙТЕ за продуктами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NSimSun"/>
              </a:rPr>
              <a:t>ПОКЛАДИ на стол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6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ИСПЕКЁТ булочки</a:t>
            </a:r>
            <a:endParaRPr lang="ru-RU" sz="36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36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8520" cy="114192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ctr">
            <a:noAutofit/>
          </a:bodyPr>
          <a:lstStyle/>
          <a:p>
            <a:pPr algn="ctr">
              <a:buNone/>
            </a:pPr>
            <a:endParaRPr lang="ru-RU" sz="4400" b="0" strike="noStrike" spc="-1">
              <a:latin typeface="Arial"/>
            </a:endParaRPr>
          </a:p>
        </p:txBody>
      </p:sp>
      <p:sp>
        <p:nvSpPr>
          <p:cNvPr id="20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8520" cy="452484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t">
            <a:normAutofit/>
          </a:bodyPr>
          <a:lstStyle/>
          <a:p>
            <a:pPr marL="343080" indent="-343080" algn="ctr">
              <a:lnSpc>
                <a:spcPct val="100000"/>
              </a:lnSpc>
              <a:spcBef>
                <a:spcPts val="1599"/>
              </a:spcBef>
              <a:buNone/>
              <a:tabLst>
                <a:tab pos="0" algn="l"/>
              </a:tabLst>
            </a:pPr>
            <a:r>
              <a:rPr lang="ru-RU" sz="8000" b="0" strike="noStrike" spc="-1">
                <a:solidFill>
                  <a:srgbClr val="FF0000"/>
                </a:solidFill>
                <a:latin typeface="Calibri"/>
              </a:rPr>
              <a:t>Удачи на ЕГЭ!!!</a:t>
            </a:r>
            <a:endParaRPr lang="ru-RU" sz="80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Прямоугольник 1"/>
          <p:cNvSpPr/>
          <p:nvPr/>
        </p:nvSpPr>
        <p:spPr>
          <a:xfrm>
            <a:off x="857160" y="428760"/>
            <a:ext cx="7356960" cy="5209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spAutoFit/>
          </a:bodyPr>
          <a:lstStyle/>
          <a:p>
            <a:pPr>
              <a:lnSpc>
                <a:spcPct val="100000"/>
              </a:lnSpc>
              <a:buNone/>
            </a:pP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Большинство неодушевлённых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DejaVu Sans"/>
              </a:rPr>
              <a:t>несклоняемых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 нарицательных существительных относится к среднему роду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DejaVu Sans"/>
              </a:rPr>
              <a:t>(строгое жюри, хрустальное бра),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 но в некоторых случаях соотносится с родовым понятием или старой формой: </a:t>
            </a: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DejaVu Sans"/>
              </a:rPr>
              <a:t>седьмая авеню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 (улица),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DejaVu Sans"/>
              </a:rPr>
              <a:t>свежая кольраби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 (капуста),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DejaVu Sans"/>
              </a:rPr>
              <a:t>ароматный кофе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 (старые формы «кофей», «кофий»),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DejaVu Sans"/>
              </a:rPr>
              <a:t>вкусная салями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 (колбаса),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</a:pPr>
            <a:r>
              <a:rPr lang="ru-RU" sz="2800" b="0" i="1" strike="noStrike" spc="-1">
                <a:solidFill>
                  <a:srgbClr val="000000"/>
                </a:solidFill>
                <a:latin typeface="Times New Roman"/>
                <a:ea typeface="DejaVu Sans"/>
              </a:rPr>
              <a:t>удачный пенальти</a:t>
            </a:r>
            <a:r>
              <a:rPr lang="ru-RU" sz="2800" b="0" strike="noStrike" spc="-1">
                <a:solidFill>
                  <a:srgbClr val="000000"/>
                </a:solidFill>
                <a:latin typeface="Times New Roman"/>
                <a:ea typeface="DejaVu Sans"/>
              </a:rPr>
              <a:t> (штрафной удар</a:t>
            </a:r>
            <a:r>
              <a:rPr lang="ru-RU" sz="2800" b="0" strike="noStrike" spc="-1">
                <a:solidFill>
                  <a:srgbClr val="000000"/>
                </a:solidFill>
                <a:latin typeface="Calibri"/>
                <a:ea typeface="DejaVu Sans"/>
              </a:rPr>
              <a:t>)</a:t>
            </a: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Rectangle 1"/>
          <p:cNvSpPr/>
          <p:nvPr/>
        </p:nvSpPr>
        <p:spPr>
          <a:xfrm>
            <a:off x="928800" y="897480"/>
            <a:ext cx="7071120" cy="39898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Существительные, называющие лиц по профессии, относятся к мужскому роду, хотя могут называть и лиц женского пола (как и склоняемые существительные):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32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военный атташе, опытный импресарио, известный скульптор Вера Мухина.</a:t>
            </a: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Rectangle 1"/>
          <p:cNvSpPr/>
          <p:nvPr/>
        </p:nvSpPr>
        <p:spPr>
          <a:xfrm>
            <a:off x="642960" y="311400"/>
            <a:ext cx="7857000" cy="520848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	Несклоняемые названия животных и птиц обычно относятся к мужскому роду, но нужно принимать во внимание контекст: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быстроногий эму, забавный какаду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, но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шимпанзе кормила детёныша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.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	В некоторых случаях учитывается родовое понятие: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вкусная иваси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(сельдь),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африканская цеце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(муха).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	Род несклоняемых имён собственных определяется по родовому понятию: 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полноводная Лимпопо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(река),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живописный Сан-Бартоломео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(остров).</a:t>
            </a: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Rectangle 1"/>
          <p:cNvSpPr/>
          <p:nvPr/>
        </p:nvSpPr>
        <p:spPr>
          <a:xfrm rot="10800000" flipV="1">
            <a:off x="720" y="237960"/>
            <a:ext cx="9143280" cy="64893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Род сложносокращённых слов (аббревиатур) определяется двумя способами. Если слово не изменяется, то по роду главного слова в полном наименовании: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ООН приняла резолюцию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(Организация Объединённых Наций),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РИА сообщило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(Российское информационное агентство). 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   Если же слово склоняется, то род определяется на общих основаниях — по окончанию и конечному звуку основы: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поступить в технический вуз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(высшее учебное заведение),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МИД сделал заявление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(Министерство иностранных дел).</a:t>
            </a:r>
            <a:endParaRPr lang="ru-RU" sz="2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Род сложносоставных слов обычно определяется по слову, которое выражает более общее понятие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(красивая бабочка-адмирал)</a:t>
            </a:r>
            <a:r>
              <a:rPr lang="ru-RU" sz="28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или по первой части </a:t>
            </a:r>
            <a:r>
              <a:rPr lang="ru-RU" sz="28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(удобное кресло-кровать).</a:t>
            </a:r>
            <a:endParaRPr lang="ru-R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Rectangle 1"/>
          <p:cNvSpPr/>
          <p:nvPr/>
        </p:nvSpPr>
        <p:spPr>
          <a:xfrm>
            <a:off x="0" y="29160"/>
            <a:ext cx="9142920" cy="57265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numCol="1" spcCol="0" anchor="ctr">
            <a:spAutoFit/>
          </a:bodyPr>
          <a:lstStyle/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endParaRPr lang="ru-RU" sz="18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1" strike="noStrike" spc="-1">
                <a:solidFill>
                  <a:srgbClr val="00B050"/>
                </a:solidFill>
                <a:latin typeface="Times New Roman"/>
                <a:ea typeface="Times New Roman"/>
              </a:rPr>
              <a:t>Именительный падеж множественного числа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Среди существительных мужского рода второго склонения наиболее распространены окончания </a:t>
            </a:r>
            <a:r>
              <a:t/>
            </a:r>
            <a:br/>
            <a:r>
              <a:rPr lang="ru-RU" sz="32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-ы/-и </a:t>
            </a: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и </a:t>
            </a:r>
            <a:r>
              <a:rPr lang="ru-RU" sz="32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-а/-я: компьютеры, полисы, поезда, профессора</a:t>
            </a: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. При выборе окончания нужно учитывать следующие факторы: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а) окончания </a:t>
            </a:r>
            <a:r>
              <a:rPr lang="ru-RU" sz="32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-а/-я</a:t>
            </a: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имеют существительные, обозначающие парные понятия: </a:t>
            </a:r>
            <a:r>
              <a:rPr lang="ru-RU" sz="32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глаза, бока, рога;</a:t>
            </a:r>
            <a:endParaRPr lang="ru-RU" sz="3200" b="0" strike="noStrike" spc="-1">
              <a:latin typeface="Arial"/>
            </a:endParaRPr>
          </a:p>
          <a:p>
            <a:pPr>
              <a:lnSpc>
                <a:spcPct val="100000"/>
              </a:lnSpc>
              <a:buNone/>
              <a:tabLst>
                <a:tab pos="0" algn="l"/>
              </a:tabLst>
            </a:pP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б) слова, состоящие из одного слога, как правило, имеют окончание</a:t>
            </a:r>
            <a:r>
              <a:rPr lang="ru-RU" sz="32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-ы/-и</a:t>
            </a:r>
            <a:r>
              <a:rPr lang="ru-RU" sz="3200" b="0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 (торты, шумы), но есть исключения </a:t>
            </a:r>
            <a:r>
              <a:rPr lang="ru-RU" sz="3200" b="0" i="1" strike="noStrike" spc="-1">
                <a:solidFill>
                  <a:srgbClr val="333333"/>
                </a:solidFill>
                <a:latin typeface="Times New Roman"/>
                <a:ea typeface="Times New Roman"/>
              </a:rPr>
              <a:t>(дома, сорта);</a:t>
            </a:r>
            <a:endParaRPr lang="ru-RU" sz="32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="" xmlns:p14="http://schemas.microsoft.com/office/powerpoint/2010/main" xmlns:p15="http://schemas.microsoft.com/office/powerpoint/2012/main"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359</TotalTime>
  <Words>641</Words>
  <Application>Microsoft Office PowerPoint</Application>
  <PresentationFormat>Экран (4:3)</PresentationFormat>
  <Paragraphs>302</Paragraphs>
  <Slides>44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4</vt:i4>
      </vt:variant>
      <vt:variant>
        <vt:lpstr>Заголовки слайдов</vt:lpstr>
      </vt:variant>
      <vt:variant>
        <vt:i4>44</vt:i4>
      </vt:variant>
    </vt:vector>
  </HeadingPairs>
  <TitlesOfParts>
    <vt:vector size="48" baseType="lpstr">
      <vt:lpstr>Office Theme</vt:lpstr>
      <vt:lpstr>Office Theme</vt:lpstr>
      <vt:lpstr>Office Theme</vt:lpstr>
      <vt:lpstr>Office Theme</vt:lpstr>
      <vt:lpstr>Слайд 1</vt:lpstr>
      <vt:lpstr>Слайд 2</vt:lpstr>
      <vt:lpstr>Морфологические нормы употребления и образования имён существительных 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  <vt:lpstr>Слайд 22</vt:lpstr>
      <vt:lpstr>Слайд 23</vt:lpstr>
      <vt:lpstr>Слайд 24</vt:lpstr>
      <vt:lpstr>Склонение числительных (40, 90, 100)</vt:lpstr>
      <vt:lpstr>Склонение числительных (200,300,400)</vt:lpstr>
      <vt:lpstr>Слайд 27</vt:lpstr>
      <vt:lpstr>Слайд 28</vt:lpstr>
      <vt:lpstr>Слайд 29</vt:lpstr>
      <vt:lpstr>Слайд 30</vt:lpstr>
      <vt:lpstr>Слайд 31</vt:lpstr>
      <vt:lpstr>Слайд 32</vt:lpstr>
      <vt:lpstr>Слайд 33</vt:lpstr>
      <vt:lpstr>Слайд 34</vt:lpstr>
      <vt:lpstr>Слайд 35</vt:lpstr>
      <vt:lpstr>Слайд 36</vt:lpstr>
      <vt:lpstr>Слайд 37</vt:lpstr>
      <vt:lpstr>Слайд 38</vt:lpstr>
      <vt:lpstr>Слайд 39</vt:lpstr>
      <vt:lpstr>Слайд 40</vt:lpstr>
      <vt:lpstr>Слайд 41</vt:lpstr>
      <vt:lpstr>Морфологические нормы глаголов</vt:lpstr>
      <vt:lpstr>Слайд 43</vt:lpstr>
      <vt:lpstr>Слайд 44</vt:lpstr>
    </vt:vector>
  </TitlesOfParts>
  <Company>Reanimator Extreme Edition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Морфологические нормы современного русского языка. Задание 7 ЕГЭ</dc:title>
  <dc:subject/>
  <dc:creator>User</dc:creator>
  <dc:description/>
  <cp:lastModifiedBy>Admin</cp:lastModifiedBy>
  <cp:revision>80</cp:revision>
  <cp:lastPrinted>2022-02-03T10:34:49Z</cp:lastPrinted>
  <dcterms:created xsi:type="dcterms:W3CDTF">2022-01-25T17:15:09Z</dcterms:created>
  <dcterms:modified xsi:type="dcterms:W3CDTF">2022-03-13T20:12:11Z</dcterms:modified>
  <dc:language>ru-RU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Экран (4:3)</vt:lpwstr>
  </property>
  <property fmtid="{D5CDD505-2E9C-101B-9397-08002B2CF9AE}" pid="3" name="Slides">
    <vt:i4>44</vt:i4>
  </property>
</Properties>
</file>