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9" r:id="rId5"/>
    <p:sldId id="257" r:id="rId6"/>
    <p:sldId id="261" r:id="rId7"/>
    <p:sldId id="262" r:id="rId8"/>
    <p:sldId id="279" r:id="rId9"/>
    <p:sldId id="263" r:id="rId10"/>
    <p:sldId id="268" r:id="rId11"/>
    <p:sldId id="269" r:id="rId12"/>
    <p:sldId id="270" r:id="rId13"/>
    <p:sldId id="271" r:id="rId14"/>
    <p:sldId id="277" r:id="rId15"/>
    <p:sldId id="272" r:id="rId16"/>
    <p:sldId id="278" r:id="rId17"/>
    <p:sldId id="275" r:id="rId18"/>
    <p:sldId id="266" r:id="rId19"/>
    <p:sldId id="264" r:id="rId20"/>
    <p:sldId id="265" r:id="rId21"/>
    <p:sldId id="26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AD4D-16DF-4B0E-A2A5-156255F7CB9F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D27EE-CA75-4E11-BD94-AC4881747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780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AD4D-16DF-4B0E-A2A5-156255F7CB9F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D27EE-CA75-4E11-BD94-AC4881747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592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AD4D-16DF-4B0E-A2A5-156255F7CB9F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D27EE-CA75-4E11-BD94-AC4881747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834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AD4D-16DF-4B0E-A2A5-156255F7CB9F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D27EE-CA75-4E11-BD94-AC4881747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499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AD4D-16DF-4B0E-A2A5-156255F7CB9F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D27EE-CA75-4E11-BD94-AC4881747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97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AD4D-16DF-4B0E-A2A5-156255F7CB9F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D27EE-CA75-4E11-BD94-AC4881747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2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AD4D-16DF-4B0E-A2A5-156255F7CB9F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D27EE-CA75-4E11-BD94-AC4881747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111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AD4D-16DF-4B0E-A2A5-156255F7CB9F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D27EE-CA75-4E11-BD94-AC4881747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932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AD4D-16DF-4B0E-A2A5-156255F7CB9F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D27EE-CA75-4E11-BD94-AC4881747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640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AD4D-16DF-4B0E-A2A5-156255F7CB9F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D27EE-CA75-4E11-BD94-AC4881747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290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AD4D-16DF-4B0E-A2A5-156255F7CB9F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D27EE-CA75-4E11-BD94-AC4881747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229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0AD4D-16DF-4B0E-A2A5-156255F7CB9F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D27EE-CA75-4E11-BD94-AC4881747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623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47864" y="548680"/>
            <a:ext cx="2736304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916832"/>
            <a:ext cx="252028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40152" y="1916832"/>
            <a:ext cx="2592288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83568" y="3068960"/>
            <a:ext cx="23762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Плод</a:t>
            </a:r>
          </a:p>
          <a:p>
            <a:r>
              <a:rPr lang="ru-RU" sz="2800" b="1" dirty="0" smtClean="0"/>
              <a:t>Семя</a:t>
            </a:r>
          </a:p>
          <a:p>
            <a:r>
              <a:rPr lang="ru-RU" sz="2800" b="1" dirty="0" smtClean="0"/>
              <a:t>Стебель</a:t>
            </a:r>
          </a:p>
          <a:p>
            <a:r>
              <a:rPr lang="ru-RU" sz="2800" b="1" dirty="0" smtClean="0"/>
              <a:t>Цветок</a:t>
            </a:r>
          </a:p>
          <a:p>
            <a:r>
              <a:rPr lang="ru-RU" sz="2800" b="1" dirty="0" smtClean="0"/>
              <a:t>Корень</a:t>
            </a:r>
          </a:p>
          <a:p>
            <a:r>
              <a:rPr lang="ru-RU" sz="2800" b="1" dirty="0" smtClean="0"/>
              <a:t>Лист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643570" y="3078836"/>
            <a:ext cx="292895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Образовательная Основная</a:t>
            </a:r>
          </a:p>
          <a:p>
            <a:r>
              <a:rPr lang="ru-RU" sz="2800" b="1" dirty="0" smtClean="0"/>
              <a:t>Механическая</a:t>
            </a:r>
          </a:p>
          <a:p>
            <a:r>
              <a:rPr lang="ru-RU" sz="2800" b="1" dirty="0" smtClean="0"/>
              <a:t>Проводящая</a:t>
            </a:r>
          </a:p>
          <a:p>
            <a:r>
              <a:rPr lang="ru-RU" sz="2800" b="1" dirty="0" smtClean="0"/>
              <a:t>Покровная</a:t>
            </a:r>
            <a:endParaRPr lang="ru-RU" sz="2800" b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3203848" y="1556792"/>
            <a:ext cx="144016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084168" y="1556792"/>
            <a:ext cx="288032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871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Задание для группы №1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Составьте схему </a:t>
            </a:r>
            <a:r>
              <a:rPr lang="ru-RU" dirty="0"/>
              <a:t>«Виды корней» </a:t>
            </a:r>
            <a:endParaRPr lang="en-US" dirty="0"/>
          </a:p>
          <a:p>
            <a:pPr marL="0" lvl="0" indent="0">
              <a:buNone/>
            </a:pPr>
            <a:r>
              <a:rPr lang="ru-RU" dirty="0" smtClean="0"/>
              <a:t>1. Из </a:t>
            </a:r>
            <a:r>
              <a:rPr lang="ru-RU" dirty="0"/>
              <a:t>чего развиваются главный корень?</a:t>
            </a:r>
          </a:p>
          <a:p>
            <a:pPr marL="0" lvl="0" indent="0">
              <a:buNone/>
            </a:pPr>
            <a:r>
              <a:rPr lang="ru-RU" dirty="0" smtClean="0"/>
              <a:t>2. Как </a:t>
            </a:r>
            <a:r>
              <a:rPr lang="ru-RU" dirty="0"/>
              <a:t>образуются придаточные корни?</a:t>
            </a:r>
          </a:p>
          <a:p>
            <a:pPr marL="0" lvl="0" indent="0">
              <a:buNone/>
            </a:pPr>
            <a:r>
              <a:rPr lang="ru-RU" dirty="0" smtClean="0"/>
              <a:t>3. Какой </a:t>
            </a:r>
            <a:r>
              <a:rPr lang="ru-RU" dirty="0"/>
              <a:t>вид корней не встречаются у однодольных растений?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608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Задание для группы </a:t>
            </a:r>
            <a:r>
              <a:rPr lang="ru-RU" sz="3200" dirty="0" smtClean="0"/>
              <a:t>№2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Нарисуйте </a:t>
            </a:r>
            <a:r>
              <a:rPr lang="ru-RU" dirty="0"/>
              <a:t>стержневую коневую систему на отдельном листе №2, подпишите виды корней, которые входят в ее состав.</a:t>
            </a:r>
          </a:p>
          <a:p>
            <a:pPr lvl="0"/>
            <a:r>
              <a:rPr lang="ru-RU" dirty="0" smtClean="0"/>
              <a:t>Из </a:t>
            </a:r>
            <a:r>
              <a:rPr lang="ru-RU" dirty="0"/>
              <a:t>предложенных растений выберите те, у которых стержневая корневая система. </a:t>
            </a:r>
            <a:endParaRPr lang="ru-RU" dirty="0" smtClean="0"/>
          </a:p>
          <a:p>
            <a:pPr lvl="0"/>
            <a:r>
              <a:rPr lang="ru-RU" dirty="0" smtClean="0"/>
              <a:t>Для </a:t>
            </a:r>
            <a:r>
              <a:rPr lang="ru-RU" dirty="0"/>
              <a:t>какого класса </a:t>
            </a:r>
            <a:r>
              <a:rPr lang="ru-RU" dirty="0" smtClean="0"/>
              <a:t>цветковых растений </a:t>
            </a:r>
            <a:r>
              <a:rPr lang="ru-RU" dirty="0"/>
              <a:t>характерна стержневая корневая система?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708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Задание для группы </a:t>
            </a:r>
            <a:r>
              <a:rPr lang="ru-RU" sz="3200" dirty="0" smtClean="0"/>
              <a:t>№3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Нарисуйте </a:t>
            </a:r>
            <a:r>
              <a:rPr lang="ru-RU" dirty="0"/>
              <a:t>мочковатую коневую систему на отдельном листе №2, подпишите виды корней, которые входят в ее состав.</a:t>
            </a:r>
          </a:p>
          <a:p>
            <a:pPr lvl="0"/>
            <a:r>
              <a:rPr lang="ru-RU" dirty="0" smtClean="0"/>
              <a:t>Из </a:t>
            </a:r>
            <a:r>
              <a:rPr lang="ru-RU" dirty="0"/>
              <a:t>предложенных растений выберите те, у которых мочковатая корневая система. </a:t>
            </a:r>
            <a:endParaRPr lang="ru-RU" dirty="0" smtClean="0"/>
          </a:p>
          <a:p>
            <a:pPr lvl="0"/>
            <a:r>
              <a:rPr lang="ru-RU" dirty="0" smtClean="0"/>
              <a:t>Для </a:t>
            </a:r>
            <a:r>
              <a:rPr lang="ru-RU" dirty="0"/>
              <a:t>какого класса </a:t>
            </a:r>
            <a:r>
              <a:rPr lang="ru-RU" dirty="0" smtClean="0"/>
              <a:t>цветковых растений </a:t>
            </a:r>
            <a:r>
              <a:rPr lang="ru-RU" dirty="0"/>
              <a:t>характерна </a:t>
            </a:r>
            <a:r>
              <a:rPr lang="ru-RU" dirty="0" smtClean="0"/>
              <a:t>мочковатая </a:t>
            </a:r>
            <a:r>
              <a:rPr lang="ru-RU" dirty="0"/>
              <a:t>корневая система?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83285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Задание для группы </a:t>
            </a:r>
            <a:r>
              <a:rPr lang="ru-RU" sz="3200" dirty="0" smtClean="0"/>
              <a:t>№4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 smtClean="0"/>
              <a:t>Заполните </a:t>
            </a:r>
            <a:r>
              <a:rPr lang="ru-RU" dirty="0" smtClean="0"/>
              <a:t>в тетради </a:t>
            </a:r>
            <a:r>
              <a:rPr lang="ru-RU" dirty="0" smtClean="0"/>
              <a:t>таблицу</a:t>
            </a:r>
            <a:r>
              <a:rPr lang="ru-RU" dirty="0" smtClean="0"/>
              <a:t>.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651213"/>
              </p:ext>
            </p:extLst>
          </p:nvPr>
        </p:nvGraphicFramePr>
        <p:xfrm>
          <a:off x="1115616" y="2420888"/>
          <a:ext cx="609600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bg1"/>
                          </a:solidFill>
                        </a:rPr>
                        <a:t>Участки</a:t>
                      </a:r>
                      <a:r>
                        <a:rPr lang="ru-RU" sz="3200" b="1" baseline="0" dirty="0" smtClean="0">
                          <a:solidFill>
                            <a:schemeClr val="bg1"/>
                          </a:solidFill>
                        </a:rPr>
                        <a:t> корня</a:t>
                      </a:r>
                      <a:endParaRPr lang="ru-RU" sz="32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функции</a:t>
                      </a:r>
                      <a:endParaRPr lang="ru-RU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3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3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99498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Задание для группы </a:t>
            </a:r>
            <a:r>
              <a:rPr lang="ru-RU" sz="3200" dirty="0" smtClean="0"/>
              <a:t>№4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219256" cy="5289451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 smtClean="0"/>
              <a:t>Заполните </a:t>
            </a:r>
            <a:r>
              <a:rPr lang="ru-RU" dirty="0"/>
              <a:t>на отдельном листе №2 </a:t>
            </a:r>
            <a:r>
              <a:rPr lang="ru-RU" dirty="0" smtClean="0"/>
              <a:t>таблицу.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532809"/>
              </p:ext>
            </p:extLst>
          </p:nvPr>
        </p:nvGraphicFramePr>
        <p:xfrm>
          <a:off x="1115616" y="1412776"/>
          <a:ext cx="6096000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bg1"/>
                          </a:solidFill>
                        </a:rPr>
                        <a:t>Участки</a:t>
                      </a:r>
                      <a:r>
                        <a:rPr lang="ru-RU" sz="3200" b="1" baseline="0" dirty="0" smtClean="0">
                          <a:solidFill>
                            <a:schemeClr val="bg1"/>
                          </a:solidFill>
                        </a:rPr>
                        <a:t> корня</a:t>
                      </a:r>
                      <a:endParaRPr lang="ru-RU" sz="32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функции</a:t>
                      </a:r>
                      <a:endParaRPr lang="ru-RU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Корневой чехлик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защита</a:t>
                      </a:r>
                      <a:endParaRPr lang="ru-RU" sz="2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Зона деления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Образование новых клеток</a:t>
                      </a:r>
                      <a:endParaRPr lang="ru-RU" sz="2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Зона роста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Рост корня</a:t>
                      </a:r>
                      <a:endParaRPr lang="ru-RU" sz="2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Зона всасывания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Поглощение</a:t>
                      </a:r>
                      <a:r>
                        <a:rPr lang="ru-RU" sz="2800" b="1" baseline="0" dirty="0" smtClean="0"/>
                        <a:t> почвенного раствора</a:t>
                      </a:r>
                      <a:endParaRPr lang="ru-RU" sz="2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Зона проведения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проводящая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5863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Задание для группы </a:t>
            </a:r>
            <a:r>
              <a:rPr lang="ru-RU" sz="3200" dirty="0" smtClean="0"/>
              <a:t>№5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Заполните </a:t>
            </a:r>
            <a:r>
              <a:rPr lang="ru-RU" dirty="0"/>
              <a:t>на отдельном листе №2 </a:t>
            </a:r>
            <a:r>
              <a:rPr lang="ru-RU" dirty="0" smtClean="0"/>
              <a:t>таблицу.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387706"/>
              </p:ext>
            </p:extLst>
          </p:nvPr>
        </p:nvGraphicFramePr>
        <p:xfrm>
          <a:off x="323528" y="2852936"/>
          <a:ext cx="8280920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0230"/>
                <a:gridCol w="2070230"/>
                <a:gridCol w="2070230"/>
                <a:gridCol w="207023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Зона корня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рисунок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Описание клеток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ткань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деления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проведения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8177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Задание для группы </a:t>
            </a:r>
            <a:r>
              <a:rPr lang="ru-RU" sz="3200" dirty="0" smtClean="0"/>
              <a:t>№6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Заполните </a:t>
            </a:r>
            <a:r>
              <a:rPr lang="ru-RU" dirty="0"/>
              <a:t>на отдельном листе №2 </a:t>
            </a:r>
            <a:r>
              <a:rPr lang="ru-RU" dirty="0" smtClean="0"/>
              <a:t>таблицу.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566735"/>
              </p:ext>
            </p:extLst>
          </p:nvPr>
        </p:nvGraphicFramePr>
        <p:xfrm>
          <a:off x="323528" y="2852936"/>
          <a:ext cx="8280920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0230"/>
                <a:gridCol w="2070230"/>
                <a:gridCol w="2070230"/>
                <a:gridCol w="207023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Зона корня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рисунок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Описание клеток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ткань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роста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всасывания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99054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777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25389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ЧТО ТАКОЕ КОРЕНЬ?</a:t>
            </a:r>
          </a:p>
          <a:p>
            <a:r>
              <a:rPr lang="ru-RU" dirty="0" smtClean="0"/>
              <a:t>ВИДЫ КОРНЕЙ РАСТЕНИЙ</a:t>
            </a:r>
          </a:p>
          <a:p>
            <a:r>
              <a:rPr lang="ru-RU" dirty="0" smtClean="0"/>
              <a:t>КОРНЕВЫЕ СИСТЕМЫ</a:t>
            </a:r>
          </a:p>
          <a:p>
            <a:r>
              <a:rPr lang="ru-RU" dirty="0" smtClean="0"/>
              <a:t>ЗОНЫ КОРНЯ И ИХ ФУНКЦИИ</a:t>
            </a:r>
          </a:p>
          <a:p>
            <a:r>
              <a:rPr lang="ru-RU" dirty="0" smtClean="0"/>
              <a:t>ОСОБЕННОСТИ СТРОЕНИЯ КЛЕТОК ТКАНЕЙ КОРНЯ.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0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1844824"/>
            <a:ext cx="61024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Чем мы сегодня занимались?    </a:t>
            </a:r>
          </a:p>
          <a:p>
            <a:r>
              <a:rPr lang="ru-RU" sz="2800" b="1" dirty="0" smtClean="0"/>
              <a:t> Что мы для этого делали?</a:t>
            </a:r>
            <a:br>
              <a:rPr lang="ru-RU" sz="2800" b="1" dirty="0" smtClean="0"/>
            </a:br>
            <a:r>
              <a:rPr lang="ru-RU" sz="2800" b="1" dirty="0" smtClean="0"/>
              <a:t>Что у нас получилось хорошо?</a:t>
            </a:r>
            <a:br>
              <a:rPr lang="ru-RU" sz="2800" b="1" dirty="0" smtClean="0"/>
            </a:br>
            <a:r>
              <a:rPr lang="ru-RU" sz="2800" b="1" dirty="0" smtClean="0"/>
              <a:t> Что нам пока не удается?</a:t>
            </a:r>
            <a:br>
              <a:rPr lang="ru-RU" sz="2800" b="1" dirty="0" smtClean="0"/>
            </a:br>
            <a:r>
              <a:rPr lang="ru-RU" sz="2800" b="1" dirty="0" smtClean="0"/>
              <a:t>Довольны ли результатом?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92209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47864" y="548680"/>
            <a:ext cx="2736304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916832"/>
            <a:ext cx="252028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40152" y="1916832"/>
            <a:ext cx="2592288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83568" y="3068960"/>
            <a:ext cx="23762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Плод</a:t>
            </a:r>
          </a:p>
          <a:p>
            <a:r>
              <a:rPr lang="ru-RU" sz="2800" b="1" dirty="0" smtClean="0"/>
              <a:t>Семя</a:t>
            </a:r>
          </a:p>
          <a:p>
            <a:r>
              <a:rPr lang="ru-RU" sz="2800" b="1" dirty="0" smtClean="0"/>
              <a:t>Стебель</a:t>
            </a:r>
          </a:p>
          <a:p>
            <a:r>
              <a:rPr lang="ru-RU" sz="2800" b="1" dirty="0" smtClean="0"/>
              <a:t>Цветок</a:t>
            </a:r>
          </a:p>
          <a:p>
            <a:r>
              <a:rPr lang="ru-RU" sz="2800" b="1" dirty="0" smtClean="0"/>
              <a:t>Корень</a:t>
            </a:r>
          </a:p>
          <a:p>
            <a:r>
              <a:rPr lang="ru-RU" sz="2800" b="1" dirty="0" smtClean="0"/>
              <a:t>Лист 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357818" y="3078836"/>
            <a:ext cx="32861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Образовательная</a:t>
            </a:r>
          </a:p>
          <a:p>
            <a:r>
              <a:rPr lang="ru-RU" sz="2800" b="1" dirty="0" smtClean="0"/>
              <a:t>Основная</a:t>
            </a:r>
          </a:p>
          <a:p>
            <a:r>
              <a:rPr lang="ru-RU" sz="2800" b="1" dirty="0" smtClean="0"/>
              <a:t>Механическая</a:t>
            </a:r>
          </a:p>
          <a:p>
            <a:r>
              <a:rPr lang="ru-RU" sz="2800" b="1" dirty="0" smtClean="0"/>
              <a:t>Проводящая</a:t>
            </a:r>
          </a:p>
          <a:p>
            <a:r>
              <a:rPr lang="ru-RU" sz="2800" b="1" dirty="0" smtClean="0"/>
              <a:t>Покровная</a:t>
            </a:r>
            <a:endParaRPr lang="ru-RU" sz="2800" b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3203848" y="1556792"/>
            <a:ext cx="144016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084168" y="1556792"/>
            <a:ext cx="288032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635896" y="69269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РАСТЕНИЯ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213285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ОРГАНЫ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28184" y="213285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ТКАНИ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5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812959"/>
              </p:ext>
            </p:extLst>
          </p:nvPr>
        </p:nvGraphicFramePr>
        <p:xfrm>
          <a:off x="1524000" y="1397000"/>
          <a:ext cx="609600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ФАМИЛИЯ,ИМЯ УЧЕНИКА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УЧАСТИЕ</a:t>
                      </a:r>
                      <a:r>
                        <a:rPr lang="ru-RU" baseline="0" dirty="0" smtClean="0"/>
                        <a:t> В РАБОТЕ ГРУППЫ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59632" y="4437112"/>
            <a:ext cx="54726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Очень активно участвовал +++</a:t>
            </a:r>
          </a:p>
          <a:p>
            <a:r>
              <a:rPr lang="ru-RU" sz="2400" b="1" dirty="0" smtClean="0"/>
              <a:t>Активно участвовал 		++</a:t>
            </a:r>
          </a:p>
          <a:p>
            <a:r>
              <a:rPr lang="ru-RU" sz="2400" b="1" dirty="0" smtClean="0"/>
              <a:t>Незначительное </a:t>
            </a:r>
            <a:r>
              <a:rPr lang="ru-RU" sz="2400" b="1" smtClean="0"/>
              <a:t>участие 	+</a:t>
            </a:r>
            <a:endParaRPr lang="ru-RU" sz="2400" b="1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30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340768"/>
            <a:ext cx="7772400" cy="1470025"/>
          </a:xfrm>
        </p:spPr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212976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ПАРАГРАФ 15 ОТВЕТИТЬ НА ВОПРОСЫ С.60; ПАРАГРАФ 16 ПЕРЕСКАЗ П.1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67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47864" y="548680"/>
            <a:ext cx="2736304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916832"/>
            <a:ext cx="252028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40152" y="1916832"/>
            <a:ext cx="2592288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072336" y="3078836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?</a:t>
            </a:r>
            <a:endParaRPr lang="ru-RU" sz="2800" b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3203848" y="1556792"/>
            <a:ext cx="144016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084168" y="1556792"/>
            <a:ext cx="288032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635896" y="69269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РАСТЕНИЯ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213285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ВНЕШНЕЕ СТРОЕНИЕ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07968" y="2025714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ВНУТРЕННЕЕ СТРОЕНИЕ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3078836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?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89447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47864" y="548680"/>
            <a:ext cx="2736304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916832"/>
            <a:ext cx="252028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40152" y="1916832"/>
            <a:ext cx="2592288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83568" y="3068960"/>
            <a:ext cx="23762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Плод</a:t>
            </a:r>
          </a:p>
          <a:p>
            <a:r>
              <a:rPr lang="ru-RU" sz="2800" b="1" dirty="0" smtClean="0"/>
              <a:t>Семя</a:t>
            </a:r>
          </a:p>
          <a:p>
            <a:r>
              <a:rPr lang="ru-RU" sz="2800" b="1" dirty="0" smtClean="0"/>
              <a:t>Стебель</a:t>
            </a:r>
          </a:p>
          <a:p>
            <a:r>
              <a:rPr lang="ru-RU" sz="2800" b="1" dirty="0" smtClean="0"/>
              <a:t>Цветок</a:t>
            </a:r>
          </a:p>
          <a:p>
            <a:r>
              <a:rPr lang="ru-RU" sz="2800" b="1" dirty="0" smtClean="0"/>
              <a:t>Корень</a:t>
            </a:r>
          </a:p>
          <a:p>
            <a:r>
              <a:rPr lang="ru-RU" sz="2800" b="1" dirty="0" smtClean="0"/>
              <a:t>Лист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00694" y="3071810"/>
            <a:ext cx="308793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Образовательная </a:t>
            </a:r>
          </a:p>
          <a:p>
            <a:r>
              <a:rPr lang="ru-RU" sz="2800" b="1" dirty="0" smtClean="0"/>
              <a:t>Основная</a:t>
            </a:r>
          </a:p>
          <a:p>
            <a:r>
              <a:rPr lang="ru-RU" sz="2800" b="1" dirty="0" smtClean="0"/>
              <a:t>Механическая</a:t>
            </a:r>
          </a:p>
          <a:p>
            <a:r>
              <a:rPr lang="ru-RU" sz="2800" b="1" dirty="0" smtClean="0"/>
              <a:t>Проводящая</a:t>
            </a:r>
          </a:p>
          <a:p>
            <a:r>
              <a:rPr lang="ru-RU" sz="2800" b="1" dirty="0" smtClean="0"/>
              <a:t>Покровная</a:t>
            </a:r>
            <a:endParaRPr lang="ru-RU" sz="2800" b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3203848" y="1556792"/>
            <a:ext cx="144016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084168" y="1556792"/>
            <a:ext cx="288032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635896" y="69269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РАСТЕНИЯ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213285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ВНЕШНЕЕ СТРОЕНИЕ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07968" y="2025714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ВНУТРЕННЕЕ СТРОЕНИЕ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0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610"/>
          </a:xfrm>
        </p:spPr>
        <p:txBody>
          <a:bodyPr>
            <a:normAutofit/>
          </a:bodyPr>
          <a:lstStyle/>
          <a:p>
            <a:r>
              <a:rPr lang="ru-RU" sz="2400" dirty="0"/>
              <a:t>Они в земле, как горняки:</a:t>
            </a:r>
            <a:br>
              <a:rPr lang="ru-RU" sz="2400" dirty="0"/>
            </a:br>
            <a:r>
              <a:rPr lang="ru-RU" sz="2400" dirty="0"/>
              <a:t>И в дождь, и в солнечные дни, </a:t>
            </a:r>
            <a:br>
              <a:rPr lang="ru-RU" sz="2400" dirty="0"/>
            </a:br>
            <a:r>
              <a:rPr lang="ru-RU" sz="2400" dirty="0"/>
              <a:t>И как в забое молотки,</a:t>
            </a:r>
            <a:br>
              <a:rPr lang="ru-RU" sz="2400" dirty="0"/>
            </a:br>
            <a:r>
              <a:rPr lang="ru-RU" sz="2400" dirty="0"/>
              <a:t>Врезаются в пласты земли.</a:t>
            </a:r>
            <a:br>
              <a:rPr lang="ru-RU" sz="2400" dirty="0"/>
            </a:br>
            <a:r>
              <a:rPr lang="ru-RU" sz="2400" dirty="0"/>
              <a:t>Они всегда за жизнь в борьбе,</a:t>
            </a:r>
            <a:br>
              <a:rPr lang="ru-RU" sz="2400" dirty="0"/>
            </a:br>
            <a:r>
              <a:rPr lang="ru-RU" sz="2400" dirty="0"/>
              <a:t>По каплям влагу достают,</a:t>
            </a:r>
            <a:br>
              <a:rPr lang="ru-RU" sz="2400" dirty="0"/>
            </a:br>
            <a:r>
              <a:rPr lang="ru-RU" sz="2400" dirty="0"/>
              <a:t>Как вечный памятник себе,</a:t>
            </a:r>
            <a:br>
              <a:rPr lang="ru-RU" sz="2400" dirty="0"/>
            </a:br>
            <a:r>
              <a:rPr lang="ru-RU" sz="2400" dirty="0"/>
              <a:t>Годами крону создают.</a:t>
            </a:r>
            <a:br>
              <a:rPr lang="ru-RU" sz="2400" dirty="0"/>
            </a:b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40517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r>
              <a:rPr lang="en-US" dirty="0" smtClean="0"/>
              <a:t>3</a:t>
            </a:r>
            <a:r>
              <a:rPr lang="ru-RU" dirty="0" smtClean="0"/>
              <a:t>.11.1</a:t>
            </a:r>
            <a:r>
              <a:rPr lang="en-US" dirty="0" smtClean="0"/>
              <a:t>4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ВНЕШНЕЕ И ВНУТРЕННЕЕ СТРОЕНИЕ КОРНЯ. ВИДОИЗМЕНЕНИЯ КОРНЕЙ.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17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143000"/>
          </a:xfrm>
        </p:spPr>
        <p:txBody>
          <a:bodyPr/>
          <a:lstStyle/>
          <a:p>
            <a:r>
              <a:rPr lang="ru-RU" dirty="0" smtClean="0"/>
              <a:t>ЦЕЛЬ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420888"/>
            <a:ext cx="8229600" cy="1612776"/>
          </a:xfrm>
        </p:spPr>
        <p:txBody>
          <a:bodyPr/>
          <a:lstStyle/>
          <a:p>
            <a:r>
              <a:rPr lang="ru-RU" dirty="0" smtClean="0"/>
              <a:t>ВЫЯВИТЬ ОСОБЕННОСТИ СТРОЕНИЯ КОРНЯ РАСТЕНИЙ.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382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21602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КОРЕНЬ – ВЕГЕТАТИВНЫЙ ОРГАН, КОТОРЫЙ ОБЕСПЕЧИВАЕТ ПОЧВЕННОЕ ПИТАНИЕ РАСТЕНИЙ.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224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НАШИ ВЕРСИИ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08720"/>
          </a:xfrm>
        </p:spPr>
        <p:txBody>
          <a:bodyPr/>
          <a:lstStyle/>
          <a:p>
            <a:r>
              <a:rPr lang="ru-RU" dirty="0" smtClean="0"/>
              <a:t>КОРНИ ЦВЕТКОВЫХ РАСТЕНИЙ РАЗЛИЧАЮТСЯ ПО СТРОЕНИЮ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3284984"/>
            <a:ext cx="76328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3200" dirty="0" smtClean="0"/>
              <a:t>У ВСЕХ ЦВЕТКОВЫХ РАСТЕНИЙ КОРНИ ОДИНАКОВЫЕ ПО СТРОЕНИЮ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58969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398</Words>
  <Application>Microsoft Office PowerPoint</Application>
  <PresentationFormat>Экран (4:3)</PresentationFormat>
  <Paragraphs>129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Они в земле, как горняки: И в дождь, и в солнечные дни,  И как в забое молотки, Врезаются в пласты земли. Они всегда за жизнь в борьбе, По каплям влагу достают, Как вечный памятник себе, Годами крону создают. </vt:lpstr>
      <vt:lpstr>13.11.14</vt:lpstr>
      <vt:lpstr>ЦЕЛЬ УРОКА</vt:lpstr>
      <vt:lpstr>КОРЕНЬ – ВЕГЕТАТИВНЫЙ ОРГАН, КОТОРЫЙ ОБЕСПЕЧИВАЕТ ПОЧВЕННОЕ ПИТАНИЕ РАСТЕНИЙ.</vt:lpstr>
      <vt:lpstr>НАШИ ВЕРСИИ</vt:lpstr>
      <vt:lpstr>Задание для группы №1 </vt:lpstr>
      <vt:lpstr>Задание для группы №2 </vt:lpstr>
      <vt:lpstr>Задание для группы №3 </vt:lpstr>
      <vt:lpstr>Задание для группы №4 </vt:lpstr>
      <vt:lpstr>Задание для группы №4 </vt:lpstr>
      <vt:lpstr>Задание для группы №5 </vt:lpstr>
      <vt:lpstr>Задание для группы №6 </vt:lpstr>
      <vt:lpstr>Презентация PowerPoint</vt:lpstr>
      <vt:lpstr>ПЛАН</vt:lpstr>
      <vt:lpstr>Презентация PowerPoint</vt:lpstr>
      <vt:lpstr>Презентация PowerPoint</vt:lpstr>
      <vt:lpstr>ДОМАШНЕЕ ЗАДАНИЕ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18</cp:revision>
  <dcterms:created xsi:type="dcterms:W3CDTF">2013-11-11T15:00:48Z</dcterms:created>
  <dcterms:modified xsi:type="dcterms:W3CDTF">2014-11-12T16:14:37Z</dcterms:modified>
</cp:coreProperties>
</file>