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3" r:id="rId3"/>
    <p:sldId id="293" r:id="rId4"/>
    <p:sldId id="301" r:id="rId5"/>
    <p:sldId id="268" r:id="rId6"/>
    <p:sldId id="273" r:id="rId7"/>
    <p:sldId id="274" r:id="rId8"/>
    <p:sldId id="277" r:id="rId9"/>
    <p:sldId id="278" r:id="rId10"/>
    <p:sldId id="279" r:id="rId11"/>
    <p:sldId id="281" r:id="rId12"/>
    <p:sldId id="282" r:id="rId13"/>
    <p:sldId id="315" r:id="rId14"/>
    <p:sldId id="316" r:id="rId15"/>
    <p:sldId id="31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08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4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604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537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20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57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219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6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920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475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418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EA7F9-A94D-4B14-9D5A-B634E49F62E9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DA950-BB2A-4F5C-9712-151290179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87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adme.ru/svoboda-kultura/na-smenu-pokoleniyu-z-idet-novoe-alfa-pochemu-k-nemu-stoit-prismotretsya-pryamo-sejchas-2256465/#image14852315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adme.ru/svoboda-kultura/na-smenu-pokoleniyu-z-idet-novoe-alfa-pochemu-k-nemu-stoit-prismotretsya-pryamo-sejchas-2256465/#image14852065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adme.ru/svoboda-kultura/na-smenu-pokoleniyu-z-idet-novoe-alfa-pochemu-k-nemu-stoit-prismotretsya-pryamo-sejchas-2256465/#image1485211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adme.ru/svoboda-kultura/na-smenu-pokoleniyu-z-idet-novoe-alfa-pochemu-k-nemu-stoit-prismotretsya-pryamo-sejchas-2256465/#image14852465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adme.ru/svoboda-kultura/na-smenu-pokoleniyu-z-idet-novoe-alfa-pochemu-k-nemu-stoit-prismotretsya-pryamo-sejchas-2256465/#image1485226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t="-29000" r="-1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9034" y="2719506"/>
            <a:ext cx="8044069" cy="2028343"/>
          </a:xfrm>
        </p:spPr>
        <p:txBody>
          <a:bodyPr>
            <a:noAutofit/>
          </a:bodyPr>
          <a:lstStyle/>
          <a:p>
            <a:r>
              <a:rPr lang="ru-RU" sz="4000" b="1" dirty="0">
                <a:ln w="0">
                  <a:noFill/>
                </a:ln>
                <a:effectLst>
                  <a:glow rad="520700">
                    <a:schemeClr val="accent1">
                      <a:alpha val="3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Какие они современные дети? </a:t>
            </a:r>
            <a:br>
              <a:rPr lang="ru-RU" sz="4000" b="1" dirty="0">
                <a:ln w="0">
                  <a:noFill/>
                </a:ln>
                <a:effectLst>
                  <a:glow rad="520700">
                    <a:schemeClr val="accent1">
                      <a:alpha val="3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</a:br>
            <a:r>
              <a:rPr lang="ru-RU" sz="4000" b="1" dirty="0" smtClean="0">
                <a:ln w="0">
                  <a:noFill/>
                </a:ln>
                <a:effectLst>
                  <a:glow rad="520700">
                    <a:schemeClr val="accent1">
                      <a:alpha val="3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/>
            </a:r>
            <a:br>
              <a:rPr lang="ru-RU" sz="4000" b="1" dirty="0" smtClean="0">
                <a:ln w="0">
                  <a:noFill/>
                </a:ln>
                <a:effectLst>
                  <a:glow rad="520700">
                    <a:schemeClr val="accent1">
                      <a:alpha val="3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</a:br>
            <a: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Особенности </a:t>
            </a:r>
            <a:b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</a:br>
            <a: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поколения </a:t>
            </a:r>
            <a:r>
              <a:rPr lang="ru-RU" sz="4000" b="1" dirty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Z </a:t>
            </a:r>
            <a: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и </a:t>
            </a:r>
            <a:b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</a:br>
            <a:r>
              <a:rPr lang="ru-RU" sz="4000" b="1" dirty="0" smtClean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поколения </a:t>
            </a:r>
            <a:r>
              <a:rPr lang="ru-RU" sz="4000" b="1" dirty="0">
                <a:ln w="0">
                  <a:noFill/>
                </a:ln>
                <a:effectLst>
                  <a:glow rad="444500">
                    <a:schemeClr val="accent1">
                      <a:alpha val="37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host Clan Gradient cyr-lat" pitchFamily="2" charset="0"/>
                <a:ea typeface="Gadugi" panose="020B0502040204020203" pitchFamily="34" charset="0"/>
              </a:rPr>
              <a:t>Альфа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81068" y="5419862"/>
            <a:ext cx="46408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r">
              <a:spcAft>
                <a:spcPts val="0"/>
              </a:spcAft>
            </a:pPr>
            <a:r>
              <a:rPr lang="ru-RU" sz="1600" dirty="0">
                <a:latin typeface="Georgia" panose="02040502050405020303" pitchFamily="18" charset="0"/>
                <a:ea typeface="Times New Roman" panose="02020603050405020304" pitchFamily="18" charset="0"/>
              </a:rPr>
              <a:t>Подготовила:</a:t>
            </a:r>
            <a:endParaRPr lang="ru-RU" sz="1600" b="1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indent="450215" algn="r">
              <a:spcAft>
                <a:spcPts val="0"/>
              </a:spcAft>
            </a:pPr>
            <a:r>
              <a:rPr lang="ru-RU" sz="1600" b="1" dirty="0">
                <a:latin typeface="Georgia" panose="02040502050405020303" pitchFamily="18" charset="0"/>
                <a:ea typeface="Times New Roman" panose="02020603050405020304" pitchFamily="18" charset="0"/>
              </a:rPr>
              <a:t>Сорокина Мария Владимировна</a:t>
            </a:r>
          </a:p>
          <a:p>
            <a:pPr indent="450215" algn="r">
              <a:spcAft>
                <a:spcPts val="0"/>
              </a:spcAft>
            </a:pPr>
            <a:r>
              <a:rPr lang="ru-RU" sz="16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методист МБУ ДО ДЦ «Чайка»</a:t>
            </a:r>
            <a:endParaRPr lang="ru-RU" sz="1600" b="1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indent="450215" algn="r">
              <a:spcAft>
                <a:spcPts val="0"/>
              </a:spcAft>
            </a:pPr>
            <a:r>
              <a:rPr lang="ru-RU" sz="1600" dirty="0">
                <a:latin typeface="Georgia" panose="02040502050405020303" pitchFamily="18" charset="0"/>
                <a:ea typeface="Times New Roman" panose="02020603050405020304" pitchFamily="18" charset="0"/>
              </a:rPr>
              <a:t>высшая квалификационная категория</a:t>
            </a:r>
            <a:endParaRPr lang="ru-RU" sz="1600" b="1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40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6795" y="185329"/>
            <a:ext cx="7893508" cy="430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85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  <a:alpha val="89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Примерно 40 % детей не получат высшего образования</a:t>
            </a:r>
            <a:endParaRPr lang="ru-RU" sz="2000" b="1" dirty="0">
              <a:solidFill>
                <a:schemeClr val="bg1"/>
              </a:solidFill>
              <a:effectLst>
                <a:glow rad="127000">
                  <a:schemeClr val="bg2">
                    <a:lumMod val="50000"/>
                    <a:alpha val="89000"/>
                  </a:schemeClr>
                </a:glow>
              </a:effectLst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На смену поколению Z идет новое — альфа. Почему к нему стоит присмотреться прямо сейчас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788" y="1006979"/>
            <a:ext cx="4050890" cy="34372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66360" y="1173922"/>
            <a:ext cx="7676428" cy="526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 некоторым прогнозам, к 2030 году в мире 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исчезнет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67 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профессии. 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Да, появятся новые, но никто пока не знает, какие именно. Мир стал меняться так быстро, что совершенно непонятно, чему нужно учиться, чтобы быть в тренде. </a:t>
            </a:r>
            <a:endParaRPr lang="ru-RU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b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Людям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 придется интуитивно догадываться, какими навыками им нужно обладать, чтобы преуспеть в будущем.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 высшем образовании утратит былую ценность. </a:t>
            </a:r>
            <a:endParaRPr lang="ru-RU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некоторым прогнозам, за свою жизнь ребенок поколения А 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успеет </a:t>
            </a:r>
            <a:r>
              <a:rPr lang="ru-RU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сменить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около 5 видов деятельности и 20 работодателей. </a:t>
            </a:r>
            <a:endParaRPr lang="ru-RU" b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этом аналитики считают, что новое поколение будет весьма образованным за счет самообучения и самообразования.</a:t>
            </a:r>
            <a:endParaRPr lang="ru-RU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того, все большую популярность приобретает удаленная работа. </a:t>
            </a:r>
            <a:endParaRPr lang="ru-RU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74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39945" y="173755"/>
            <a:ext cx="50032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Им придется развивать </a:t>
            </a:r>
            <a:endParaRPr lang="ru-RU" sz="2400" b="1" i="1" dirty="0" smtClean="0">
              <a:solidFill>
                <a:schemeClr val="bg1"/>
              </a:solidFill>
              <a:effectLst>
                <a:glow rad="127000">
                  <a:schemeClr val="bg2">
                    <a:lumMod val="50000"/>
                  </a:schemeClr>
                </a:glow>
              </a:effectLst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эмоциональный </a:t>
            </a:r>
            <a:r>
              <a:rPr lang="ru-RU" sz="2400" b="1" i="1" dirty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интеллект</a:t>
            </a:r>
            <a:endParaRPr lang="ru-RU" sz="2400" b="1" i="1" dirty="0">
              <a:solidFill>
                <a:schemeClr val="bg1"/>
              </a:solidFill>
              <a:effectLst>
                <a:glow rad="127000">
                  <a:schemeClr val="bg2">
                    <a:lumMod val="50000"/>
                  </a:schemeClr>
                </a:glow>
              </a:effectLst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187" y="1164637"/>
            <a:ext cx="11739342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все больше ученых говорят об искусственном интеллекте, который развивается так интенсивно, что, возможно, нам придется вскоре с ним конкурировать. А единственный способ конкуренции с роботами — это развитие </a:t>
            </a:r>
            <a:r>
              <a:rPr lang="ru-RU" sz="2000" b="1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эмоционального интеллекта</a:t>
            </a:r>
            <a:r>
              <a:rPr lang="ru-RU" sz="2000" b="1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b="1" i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ru-RU" sz="2000" b="1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который недоступен машинам. 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некий набор навыков, который позволяет распознавать и понимать чужие эмоции и намерения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 также контролировать свои, чтобы решать практические задачи.</a:t>
            </a:r>
            <a:endParaRPr lang="ru-RU" sz="20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Многие работодатели говорят, что для успешной карьеры ребенку нужно будет обладать тремя вещами — адаптивностью, а также умением работать с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информацией и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способностью находить точки соприкосновения с любым человеком. Это и есть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эмоциональный интеллект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Уже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сегодня, чтобы попасть в команду к Илону Маску, нужно сыграть в специальную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онлайн-игру.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ней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искусственный интеллект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задает разные задачки, например он просит определить, какую эмоцию испытывает человек на той или иной фотографии. Потом результаты анализируются и отправляются потенциальному работодателю.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846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048" y="140624"/>
            <a:ext cx="7055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Они станут движущей силой прогресса</a:t>
            </a:r>
            <a:endParaRPr lang="ru-RU" sz="2400" b="1" i="1" dirty="0">
              <a:solidFill>
                <a:schemeClr val="bg1"/>
              </a:solidFill>
              <a:effectLst>
                <a:glow rad="127000">
                  <a:schemeClr val="bg2">
                    <a:lumMod val="50000"/>
                  </a:schemeClr>
                </a:glow>
              </a:effectLst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9871" y="936725"/>
            <a:ext cx="7271066" cy="5700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Ведущие демографы сходятся во мнении, что именно современные дети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станут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носителями некой гуманистической миссии и двигателями прогресса.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Дети-альфа 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уравновешенны и менее агрессивны, чем их предшественники.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чужды проявлению любого рода формальностей. На самом деле уже замечена тенденция, что каждое новое поколение более свободно от всяких условностей, чем предыдущее.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endParaRPr lang="ru-RU" sz="1100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того, люди А будут крайне эрудированными, так как их образование будет начинаться чуть ли не с пеленок и продолжаться на протяжении всей жизни.</a:t>
            </a:r>
            <a:endParaRPr lang="ru-RU" sz="20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endParaRPr lang="ru-RU" sz="11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Наконец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из-за повсеместного развития интернета всевозможные границы, будь то культурные или политические, будут стираться еще сильнее. </a:t>
            </a:r>
            <a:endParaRPr lang="ru-RU" sz="20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ylopsychologyclinic.com.au/wp-content/uploads/children-electronic-ti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328" y="1134101"/>
            <a:ext cx="4481063" cy="2985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91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10164" y="147294"/>
            <a:ext cx="9144000" cy="8683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b="1" i="1" dirty="0" smtClean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cs typeface="Arial" panose="020B0604020202020204" pitchFamily="34" charset="0"/>
              </a:rPr>
              <a:t>Как учить современных детей?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75251" y="1015656"/>
            <a:ext cx="11382451" cy="5689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Учащийся в центре внимания</a:t>
            </a:r>
          </a:p>
          <a:p>
            <a:pPr>
              <a:lnSpc>
                <a:spcPct val="150000"/>
              </a:lnSpc>
            </a:pPr>
            <a:r>
              <a:rPr lang="ru-RU" alt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ru-RU" alt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Применимость знаний. </a:t>
            </a:r>
            <a:r>
              <a:rPr lang="ru-RU" alt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Цель-получить информацию, практическая польза которой будет очевидна. Как и где смогут применить полученные знания.</a:t>
            </a:r>
          </a:p>
          <a:p>
            <a:pPr>
              <a:lnSpc>
                <a:spcPct val="150000"/>
              </a:lnSpc>
            </a:pPr>
            <a:r>
              <a:rPr 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Время-главная ценность. </a:t>
            </a:r>
            <a:r>
              <a:rPr 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Ищут идеальное соотношение между затраченным временем, объемом информации и «пользой», которую смогут извлечь. Времени всегда недостаточно. </a:t>
            </a:r>
            <a:r>
              <a:rPr 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Не способны удерживать внимание на одном больше 15-20 мину</a:t>
            </a:r>
            <a:r>
              <a:rPr 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т-оно ослабевает. </a:t>
            </a:r>
          </a:p>
          <a:p>
            <a:pPr>
              <a:lnSpc>
                <a:spcPct val="150000"/>
              </a:lnSpc>
            </a:pPr>
            <a:r>
              <a:rPr 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Необходимо хорошо структурировать учебный процесс. </a:t>
            </a:r>
            <a:r>
              <a:rPr 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Текстовый материал должен быть прост для восприятия, структура текста должна соответствовать его содержанию, а ключевые пункты –выделены визуально. Очень важно подведение итогов каждого этапа и постановка задач на следующий этап. </a:t>
            </a:r>
            <a:r>
              <a:rPr 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Задачу надо уложить в 25 слов</a:t>
            </a:r>
            <a:r>
              <a:rPr 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. Информация не должна быть избыточной.</a:t>
            </a:r>
          </a:p>
          <a:p>
            <a:pPr>
              <a:lnSpc>
                <a:spcPct val="150000"/>
              </a:lnSpc>
            </a:pPr>
            <a:r>
              <a:rPr lang="ru-RU" sz="26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Главное –результат. </a:t>
            </a:r>
            <a:r>
              <a:rPr lang="ru-RU" sz="2600" dirty="0" smtClean="0">
                <a:latin typeface="Georgia" panose="02040502050405020303" pitchFamily="18" charset="0"/>
                <a:cs typeface="Arial" panose="020B0604020202020204" pitchFamily="34" charset="0"/>
              </a:rPr>
              <a:t>«Наслаждаться процессом» им не свойственно. Задания, которые требуют многократного повторения и закрепления одного и того же, оставляют без внимания. Они быстро находят, выделяют и запоминают лишь нужное, имеющее практическую значимость.</a:t>
            </a:r>
            <a:r>
              <a:rPr lang="ru-RU" sz="2600" dirty="0">
                <a:latin typeface="Georgia" panose="02040502050405020303" pitchFamily="18" charset="0"/>
                <a:cs typeface="Arial" panose="020B0604020202020204" pitchFamily="34" charset="0"/>
              </a:rPr>
              <a:t/>
            </a:r>
            <a:br>
              <a:rPr lang="ru-RU" sz="2600" dirty="0">
                <a:latin typeface="Georgia" panose="02040502050405020303" pitchFamily="18" charset="0"/>
                <a:cs typeface="Arial" panose="020B0604020202020204" pitchFamily="34" charset="0"/>
              </a:rPr>
            </a:br>
            <a:endParaRPr lang="ru-RU" altLang="ru-RU" sz="2600" dirty="0" smtClean="0">
              <a:latin typeface="Georgia" panose="02040502050405020303" pitchFamily="18" charset="0"/>
            </a:endParaRPr>
          </a:p>
          <a:p>
            <a:pPr>
              <a:buFontTx/>
              <a:buNone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787069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308" y="1015656"/>
            <a:ext cx="10515600" cy="508635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Диалог. </a:t>
            </a:r>
            <a:r>
              <a:rPr lang="ru-RU" dirty="0" smtClean="0">
                <a:latin typeface="Georgia" panose="02040502050405020303" pitchFamily="18" charset="0"/>
              </a:rPr>
              <a:t>Интерактивное обучение.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Визуализация – главное условие. </a:t>
            </a:r>
            <a:r>
              <a:rPr lang="ru-RU" dirty="0" smtClean="0">
                <a:latin typeface="Georgia" panose="02040502050405020303" pitchFamily="18" charset="0"/>
              </a:rPr>
              <a:t>Лучше понимают образы. Чем слова. Инструкция к картинкам или видеороликам действуют на них эффективнее. 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Устная речь.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dirty="0">
                <a:latin typeface="Georgia" panose="02040502050405020303" pitchFamily="18" charset="0"/>
              </a:rPr>
              <a:t>Монотонная речь и медленное расхаживание </a:t>
            </a:r>
            <a:r>
              <a:rPr lang="ru-RU" dirty="0" smtClean="0">
                <a:latin typeface="Georgia" panose="02040502050405020303" pitchFamily="18" charset="0"/>
              </a:rPr>
              <a:t>по кабинету– </a:t>
            </a:r>
            <a:r>
              <a:rPr lang="ru-RU" dirty="0">
                <a:latin typeface="Georgia" panose="02040502050405020303" pitchFamily="18" charset="0"/>
              </a:rPr>
              <a:t>факторы, </a:t>
            </a:r>
            <a:r>
              <a:rPr lang="ru-RU" dirty="0" smtClean="0">
                <a:latin typeface="Georgia" panose="02040502050405020303" pitchFamily="18" charset="0"/>
              </a:rPr>
              <a:t>выводящие их из равновесия. Процесс обучения –динамичный. Использование деловых и ролевых игр, интерактивных форм обучения.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Обратная связь. </a:t>
            </a:r>
            <a:r>
              <a:rPr lang="ru-RU" dirty="0" smtClean="0">
                <a:latin typeface="Georgia" panose="02040502050405020303" pitchFamily="18" charset="0"/>
              </a:rPr>
              <a:t>Им важно знать мнение педагога.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Награды. </a:t>
            </a:r>
            <a:r>
              <a:rPr lang="ru-RU" dirty="0" smtClean="0">
                <a:latin typeface="Georgia" panose="02040502050405020303" pitchFamily="18" charset="0"/>
              </a:rPr>
              <a:t>Им важно поставить не только срок исполнения задачи, но и пообещать срок достижения первых побед. Не могут учиться без «поглаживаний». Похвала и награда не мотивируют, но их отсутствие выбивает из колеи.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Мудрое руководство. </a:t>
            </a:r>
            <a:r>
              <a:rPr lang="ru-RU" dirty="0" smtClean="0">
                <a:latin typeface="Georgia" panose="02040502050405020303" pitchFamily="18" charset="0"/>
              </a:rPr>
              <a:t>Давать возможность демонстрировать свои знания, будут очень благодарны, если педагог проявит искреннюю заинтересованность. Хотят. Чтобы педагог был умелым и мудрым руководителем, а не «знал всё».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10164" y="147294"/>
            <a:ext cx="9144000" cy="8683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b="1" i="1" dirty="0" smtClean="0">
                <a:solidFill>
                  <a:schemeClr val="bg1"/>
                </a:solidFill>
                <a:effectLst>
                  <a:glow rad="127000">
                    <a:schemeClr val="bg2">
                      <a:lumMod val="50000"/>
                    </a:schemeClr>
                  </a:glow>
                </a:effectLst>
                <a:latin typeface="Georgia" panose="02040502050405020303" pitchFamily="18" charset="0"/>
                <a:cs typeface="Arial" panose="020B0604020202020204" pitchFamily="34" charset="0"/>
              </a:rPr>
              <a:t>Как учить современных детей?</a:t>
            </a:r>
          </a:p>
        </p:txBody>
      </p:sp>
    </p:spTree>
    <p:extLst>
      <p:ext uri="{BB962C8B-B14F-4D97-AF65-F5344CB8AC3E}">
        <p14:creationId xmlns:p14="http://schemas.microsoft.com/office/powerpoint/2010/main" val="1143510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6716" y="304279"/>
            <a:ext cx="10527025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glow rad="165100">
                    <a:schemeClr val="bg2">
                      <a:lumMod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Теория поколений 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65100">
                    <a:schemeClr val="bg2">
                      <a:lumMod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обобщает имеющиеся у людей знания и опыт, которые каждый получает в течение жизни. Внедрение новых интерактивных методов обучения, активное использование в учебном процессе инновационных технологий повышает эффективность обучения.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38833" y="1904100"/>
            <a:ext cx="9199670" cy="4542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800" b="1" i="1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Поколения сменяют друг друга. </a:t>
            </a:r>
          </a:p>
          <a:p>
            <a:pPr algn="ctr">
              <a:lnSpc>
                <a:spcPts val="2400"/>
              </a:lnSpc>
            </a:pPr>
            <a:r>
              <a:rPr lang="ru-RU" sz="2800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Каждая из групп людей имеет свои особенности, связанные с историческим фоном, во время которого прошло их детство, с событиями и моментами, посредством которых сформировалась их личность. </a:t>
            </a:r>
          </a:p>
          <a:p>
            <a:pPr algn="ctr">
              <a:lnSpc>
                <a:spcPts val="2400"/>
              </a:lnSpc>
            </a:pPr>
            <a:r>
              <a:rPr lang="ru-RU" sz="2800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 каждому поколению необходим свой подход. </a:t>
            </a:r>
          </a:p>
          <a:p>
            <a:pPr algn="ctr">
              <a:lnSpc>
                <a:spcPts val="2400"/>
              </a:lnSpc>
            </a:pPr>
            <a:endParaRPr lang="ru-RU" sz="2800" dirty="0" smtClean="0">
              <a:solidFill>
                <a:srgbClr val="272727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400"/>
              </a:lnSpc>
            </a:pPr>
            <a:r>
              <a:rPr lang="ru-RU" sz="2800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педагогу стоит учитывать особенности развития и формирования поколений </a:t>
            </a:r>
            <a:r>
              <a:rPr lang="en-US" sz="2800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800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Альфа, пытаясь донести до него свои мысли.</a:t>
            </a:r>
          </a:p>
          <a:p>
            <a:pPr algn="ctr">
              <a:lnSpc>
                <a:spcPts val="2400"/>
              </a:lnSpc>
            </a:pPr>
            <a:endParaRPr lang="ru-RU" sz="2800" dirty="0" smtClean="0">
              <a:solidFill>
                <a:srgbClr val="272727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400"/>
              </a:lnSpc>
            </a:pPr>
            <a:r>
              <a:rPr lang="ru-RU" sz="2800" b="1" i="1" dirty="0" smtClean="0">
                <a:solidFill>
                  <a:srgbClr val="272727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Будущее принадлежит детям!</a:t>
            </a:r>
          </a:p>
          <a:p>
            <a:pPr>
              <a:lnSpc>
                <a:spcPts val="1950"/>
              </a:lnSpc>
              <a:spcAft>
                <a:spcPts val="1875"/>
              </a:spcAft>
            </a:pPr>
            <a:endParaRPr lang="ru-RU" sz="1400" dirty="0">
              <a:solidFill>
                <a:srgbClr val="272727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950"/>
              </a:lnSpc>
              <a:spcAft>
                <a:spcPts val="1875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968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9977" y="16804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Georgia" panose="02040502050405020303" pitchFamily="18" charset="0"/>
              </a:rPr>
              <a:t>Немного о теории поколений:</a:t>
            </a:r>
            <a:r>
              <a:rPr lang="ru-RU" sz="2800" dirty="0">
                <a:solidFill>
                  <a:schemeClr val="bg1"/>
                </a:solidFill>
                <a:latin typeface="Georgia" panose="02040502050405020303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Georgia" panose="02040502050405020303" pitchFamily="18" charset="0"/>
              </a:rPr>
              <a:t>(</a:t>
            </a:r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Strauss–Howe generational theory</a:t>
            </a:r>
            <a:r>
              <a:rPr lang="ru-RU" sz="2800" dirty="0">
                <a:solidFill>
                  <a:schemeClr val="bg1"/>
                </a:solidFill>
                <a:latin typeface="Georgia" panose="02040502050405020303" pitchFamily="18" charset="0"/>
              </a:rPr>
              <a:t>)</a:t>
            </a:r>
          </a:p>
        </p:txBody>
      </p:sp>
      <p:pic>
        <p:nvPicPr>
          <p:cNvPr id="5" name="Picture 8" descr="https://otvet.imgsmail.ru/download/u_089ad28d2aa183f0dd0743b7f6785658_8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512" y="720222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56750" y="1948877"/>
            <a:ext cx="40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P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790" y="445622"/>
            <a:ext cx="2132686" cy="213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920658" y="1979641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ВВ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501" y="2553386"/>
            <a:ext cx="1953508" cy="195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15241" y="4135227"/>
            <a:ext cx="372163" cy="3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197" y="2800523"/>
            <a:ext cx="2083161" cy="2083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20658" y="4305435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Y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934" y="4683874"/>
            <a:ext cx="2139632" cy="213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576349" y="632294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Z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452847" y="1671885"/>
            <a:ext cx="6364748" cy="4726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Georgia" panose="02040502050405020303" pitchFamily="18" charset="0"/>
              </a:rPr>
              <a:t>Вы когда-нибудь задумывались, что у каждого поколения людей есть разные ценности, привычки, черты характера? </a:t>
            </a:r>
          </a:p>
          <a:p>
            <a:pPr marL="0" indent="0">
              <a:buNone/>
            </a:pPr>
            <a:endParaRPr lang="ru-RU" i="1" dirty="0" smtClean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i="1" dirty="0" smtClean="0">
                <a:latin typeface="Georgia" panose="02040502050405020303" pitchFamily="18" charset="0"/>
              </a:rPr>
              <a:t>В 1991 году американскими учеными Нейлом </a:t>
            </a:r>
            <a:r>
              <a:rPr lang="ru-RU" i="1" dirty="0" err="1" smtClean="0">
                <a:latin typeface="Georgia" panose="02040502050405020303" pitchFamily="18" charset="0"/>
              </a:rPr>
              <a:t>Хоувом</a:t>
            </a:r>
            <a:r>
              <a:rPr lang="ru-RU" i="1" dirty="0" smtClean="0">
                <a:latin typeface="Georgia" panose="02040502050405020303" pitchFamily="18" charset="0"/>
              </a:rPr>
              <a:t> (</a:t>
            </a:r>
            <a:r>
              <a:rPr lang="ru-RU" i="1" dirty="0" err="1" smtClean="0">
                <a:latin typeface="Georgia" panose="02040502050405020303" pitchFamily="18" charset="0"/>
              </a:rPr>
              <a:t>Neil</a:t>
            </a:r>
            <a:r>
              <a:rPr lang="ru-RU" i="1" dirty="0" smtClean="0">
                <a:latin typeface="Georgia" panose="02040502050405020303" pitchFamily="18" charset="0"/>
              </a:rPr>
              <a:t> </a:t>
            </a:r>
            <a:r>
              <a:rPr lang="ru-RU" i="1" dirty="0" err="1" smtClean="0">
                <a:latin typeface="Georgia" panose="02040502050405020303" pitchFamily="18" charset="0"/>
              </a:rPr>
              <a:t>Howe</a:t>
            </a:r>
            <a:r>
              <a:rPr lang="ru-RU" i="1" dirty="0" smtClean="0">
                <a:latin typeface="Georgia" panose="02040502050405020303" pitchFamily="18" charset="0"/>
              </a:rPr>
              <a:t>) и Вильямом Штраусом (</a:t>
            </a:r>
            <a:r>
              <a:rPr lang="ru-RU" i="1" dirty="0" err="1" smtClean="0">
                <a:latin typeface="Georgia" panose="02040502050405020303" pitchFamily="18" charset="0"/>
              </a:rPr>
              <a:t>William</a:t>
            </a:r>
            <a:r>
              <a:rPr lang="ru-RU" i="1" dirty="0" smtClean="0">
                <a:latin typeface="Georgia" panose="02040502050405020303" pitchFamily="18" charset="0"/>
              </a:rPr>
              <a:t> </a:t>
            </a:r>
            <a:r>
              <a:rPr lang="ru-RU" i="1" dirty="0" err="1" smtClean="0">
                <a:latin typeface="Georgia" panose="02040502050405020303" pitchFamily="18" charset="0"/>
              </a:rPr>
              <a:t>Strauss</a:t>
            </a:r>
            <a:r>
              <a:rPr lang="ru-RU" i="1" dirty="0" smtClean="0">
                <a:latin typeface="Georgia" panose="02040502050405020303" pitchFamily="18" charset="0"/>
              </a:rPr>
              <a:t>) была создана теория поколений. </a:t>
            </a:r>
          </a:p>
          <a:p>
            <a:pPr>
              <a:buFontTx/>
              <a:buChar char="-"/>
            </a:pP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029187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3077" y="243498"/>
            <a:ext cx="9528109" cy="646331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  <a:effectLst>
                  <a:glow rad="304800">
                    <a:schemeClr val="bg2">
                      <a:lumMod val="50000"/>
                      <a:alpha val="60000"/>
                    </a:schemeClr>
                  </a:glo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Поколение Z – характерные черты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6814" y="1280554"/>
            <a:ext cx="108646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b="1" dirty="0">
                <a:latin typeface="Georgia" panose="02040502050405020303" pitchFamily="18" charset="0"/>
              </a:rPr>
              <a:t>Клиповое мышление </a:t>
            </a:r>
            <a:r>
              <a:rPr lang="ru-RU" sz="2400" dirty="0">
                <a:latin typeface="Georgia" panose="02040502050405020303" pitchFamily="18" charset="0"/>
              </a:rPr>
              <a:t>– они визуалисты с </a:t>
            </a:r>
            <a:r>
              <a:rPr lang="ru-RU" sz="2400" dirty="0" smtClean="0">
                <a:latin typeface="Georgia" panose="02040502050405020303" pitchFamily="18" charset="0"/>
              </a:rPr>
              <a:t>детства</a:t>
            </a:r>
            <a:r>
              <a:rPr lang="ru-RU" sz="2400" dirty="0">
                <a:latin typeface="Georgia" panose="02040502050405020303" pitchFamily="18" charset="0"/>
              </a:rPr>
              <a:t>, именно поэтому, даже читая, им необходимо представить картинку, чтобы понять </a:t>
            </a:r>
            <a:r>
              <a:rPr lang="ru-RU" sz="2400" dirty="0" smtClean="0">
                <a:latin typeface="Georgia" panose="02040502050405020303" pitchFamily="18" charset="0"/>
              </a:rPr>
              <a:t>суть;</a:t>
            </a:r>
          </a:p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Быстро </a:t>
            </a:r>
            <a:r>
              <a:rPr lang="ru-RU" sz="2400" dirty="0">
                <a:latin typeface="Georgia" panose="02040502050405020303" pitchFamily="18" charset="0"/>
              </a:rPr>
              <a:t>вникают и много работают с любой </a:t>
            </a:r>
            <a:r>
              <a:rPr lang="ru-RU" sz="2400" dirty="0" smtClean="0">
                <a:latin typeface="Georgia" panose="02040502050405020303" pitchFamily="18" charset="0"/>
              </a:rPr>
              <a:t>информацией;</a:t>
            </a:r>
          </a:p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Легко </a:t>
            </a:r>
            <a:r>
              <a:rPr lang="ru-RU" sz="2400" dirty="0">
                <a:latin typeface="Georgia" panose="02040502050405020303" pitchFamily="18" charset="0"/>
              </a:rPr>
              <a:t>обучаются новому и знают, что быть умным равно быть </a:t>
            </a:r>
            <a:r>
              <a:rPr lang="ru-RU" sz="2400" dirty="0" smtClean="0">
                <a:latin typeface="Georgia" panose="02040502050405020303" pitchFamily="18" charset="0"/>
              </a:rPr>
              <a:t>успешным;</a:t>
            </a:r>
          </a:p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Многофункциональность </a:t>
            </a:r>
            <a:r>
              <a:rPr lang="ru-RU" sz="2400" dirty="0">
                <a:latin typeface="Georgia" panose="02040502050405020303" pitchFamily="18" charset="0"/>
              </a:rPr>
              <a:t>обеих полов, хотя ранее это могли делать только женщины и не </a:t>
            </a:r>
            <a:r>
              <a:rPr lang="ru-RU" sz="2400" dirty="0" smtClean="0">
                <a:latin typeface="Georgia" panose="02040502050405020303" pitchFamily="18" charset="0"/>
              </a:rPr>
              <a:t>все.</a:t>
            </a:r>
          </a:p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Одновременно </a:t>
            </a:r>
            <a:r>
              <a:rPr lang="ru-RU" sz="2400" dirty="0">
                <a:latin typeface="Georgia" panose="02040502050405020303" pitchFamily="18" charset="0"/>
              </a:rPr>
              <a:t>могут </a:t>
            </a:r>
            <a:r>
              <a:rPr lang="ru-RU" sz="2400" dirty="0" smtClean="0">
                <a:latin typeface="Georgia" panose="02040502050405020303" pitchFamily="18" charset="0"/>
              </a:rPr>
              <a:t>учить </a:t>
            </a:r>
            <a:r>
              <a:rPr lang="ru-RU" sz="2400" dirty="0">
                <a:latin typeface="Georgia" panose="02040502050405020303" pitchFamily="18" charset="0"/>
              </a:rPr>
              <a:t>язык, слушать музыку и писать проект, заниматься спортом и обдумывать решение сложной </a:t>
            </a:r>
            <a:r>
              <a:rPr lang="ru-RU" sz="2400" dirty="0" smtClean="0">
                <a:latin typeface="Georgia" panose="02040502050405020303" pitchFamily="18" charset="0"/>
              </a:rPr>
              <a:t>задачи;</a:t>
            </a:r>
          </a:p>
          <a:p>
            <a:pPr marL="342900" lvl="0" indent="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Им </a:t>
            </a:r>
            <a:r>
              <a:rPr lang="ru-RU" sz="2400" dirty="0">
                <a:latin typeface="Georgia" panose="02040502050405020303" pitchFamily="18" charset="0"/>
              </a:rPr>
              <a:t>приписывают плохое запоминание, но на самом деле из-за большого потока информации, они просто выбрасывают из головы все, что не достаточно важно. Ведь это всегда можно найти в сети.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10096958" y="6309320"/>
            <a:ext cx="504056" cy="50405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4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098" y="0"/>
            <a:ext cx="8928992" cy="646331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effectLst>
                  <a:glow rad="368300">
                    <a:schemeClr val="bg2">
                      <a:lumMod val="50000"/>
                      <a:alpha val="58000"/>
                    </a:schemeClr>
                  </a:glo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sz="3600" b="1" i="1" dirty="0">
                <a:solidFill>
                  <a:schemeClr val="bg1"/>
                </a:solidFill>
                <a:effectLst>
                  <a:glow rad="368300">
                    <a:schemeClr val="bg2">
                      <a:lumMod val="50000"/>
                      <a:alpha val="58000"/>
                    </a:schemeClr>
                  </a:glo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Сбербанка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10096958" y="6309320"/>
            <a:ext cx="504056" cy="50405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4755" y="761888"/>
            <a:ext cx="1181724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В </a:t>
            </a:r>
            <a:r>
              <a:rPr lang="ru-RU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2018 </a:t>
            </a:r>
            <a:r>
              <a:rPr lang="ru-RU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году Сбербанк России опубликовал интересные данные на основании исследования групп, в которые входили дети от 5 лет и молодые люди до 24-летнего возраста. Исследование включало в себя интервью с родителями, учителями, </a:t>
            </a:r>
            <a:endParaRPr lang="ru-RU" b="1" i="1" dirty="0" smtClean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а </a:t>
            </a:r>
            <a:r>
              <a:rPr lang="ru-RU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также анализ популярных блогов. </a:t>
            </a:r>
            <a:endParaRPr lang="ru-RU" b="1" i="1" dirty="0" smtClean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Исследование Сбербанка </a:t>
            </a:r>
            <a:r>
              <a:rPr lang="ru-RU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позволило выделить ряд особенностей этого </a:t>
            </a:r>
            <a:endParaRPr lang="ru-RU" b="1" i="1" dirty="0" smtClean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непонятного </a:t>
            </a:r>
            <a:r>
              <a:rPr lang="ru-RU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для старшего возраста поколения</a:t>
            </a:r>
            <a:r>
              <a:rPr lang="ru-RU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10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плохая </a:t>
            </a: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бытовая ориентация вследствие родительской гиперопеки;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они верят в свою исключительность и неповторимую индивидуальность;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стремятся к быстрому успеху и гедонизму;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тяжело преодолевают жизненные трудности, упорный труд не для них;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считают, что построение глобальных перспектив неоправданно, важно жить сегодняшним днем;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не признают авторитетов;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с родителями часто дружеские партнерские отношения;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не воспринимают критику;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любят самосовершенствоваться;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это поколение креативщиков и интернет-предпринимателей;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в информатике интернет-технологиях и разбираются лучше 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педагогов </a:t>
            </a: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(«родились с кнопкой на пальце»);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фиксируют свое внимание на информации не более 8 секунд, поэтому важно преподносить им эту информацию кратко и наглядно, лучше в форме картинок;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комфорт и тихое счастье для них превыше всего.</a:t>
            </a:r>
          </a:p>
        </p:txBody>
      </p:sp>
    </p:spTree>
    <p:extLst>
      <p:ext uri="{BB962C8B-B14F-4D97-AF65-F5344CB8AC3E}">
        <p14:creationId xmlns:p14="http://schemas.microsoft.com/office/powerpoint/2010/main" val="27325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85311" y="119856"/>
            <a:ext cx="12238214" cy="1648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50"/>
              </a:spcAft>
            </a:pPr>
            <a:r>
              <a:rPr lang="ru-RU" sz="2400" b="1" dirty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ea typeface="Times New Roman"/>
                <a:cs typeface="Times New Roman"/>
              </a:rPr>
              <a:t>Малыши, родившиеся после 2010 года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ea typeface="Times New Roman"/>
                <a:cs typeface="Times New Roman"/>
              </a:rPr>
              <a:t>,</a:t>
            </a:r>
          </a:p>
          <a:p>
            <a:pPr algn="ctr">
              <a:lnSpc>
                <a:spcPct val="115000"/>
              </a:lnSpc>
              <a:spcAft>
                <a:spcPts val="105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ea typeface="Times New Roman"/>
                <a:cs typeface="Times New Roman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ea typeface="Times New Roman"/>
                <a:cs typeface="Times New Roman"/>
              </a:rPr>
              <a:t>имеют особый характер и особую миссию. </a:t>
            </a:r>
          </a:p>
          <a:p>
            <a:pPr algn="ctr">
              <a:lnSpc>
                <a:spcPct val="115000"/>
              </a:lnSpc>
              <a:spcAft>
                <a:spcPts val="1050"/>
              </a:spcAft>
            </a:pPr>
            <a:r>
              <a:rPr lang="ru-RU" sz="2400" b="1" dirty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cs typeface="Arial" panose="020B0604020202020204" pitchFamily="34" charset="0"/>
              </a:rPr>
              <a:t>Это поколение </a:t>
            </a:r>
            <a:r>
              <a:rPr lang="ru-RU" sz="2400" b="1" dirty="0">
                <a:solidFill>
                  <a:schemeClr val="bg1"/>
                </a:solidFill>
                <a:effectLst>
                  <a:glow rad="152400">
                    <a:schemeClr val="tx1">
                      <a:lumMod val="50000"/>
                      <a:lumOff val="50000"/>
                      <a:alpha val="76000"/>
                    </a:schemeClr>
                  </a:glow>
                </a:effectLst>
                <a:latin typeface="Georgia" panose="02040502050405020303" pitchFamily="18" charset="0"/>
                <a:cs typeface="Arial" panose="020B0604020202020204" pitchFamily="34" charset="0"/>
              </a:rPr>
              <a:t>Альфа. </a:t>
            </a:r>
            <a:endParaRPr lang="ru-RU" sz="2400" dirty="0">
              <a:solidFill>
                <a:schemeClr val="bg1"/>
              </a:solidFill>
              <a:effectLst>
                <a:glow rad="152400">
                  <a:schemeClr val="tx1">
                    <a:lumMod val="50000"/>
                    <a:lumOff val="50000"/>
                    <a:alpha val="76000"/>
                  </a:schemeClr>
                </a:glow>
              </a:effectLst>
              <a:latin typeface="Georgia" panose="02040502050405020303" pitchFamily="18" charset="0"/>
              <a:ea typeface="Calibri"/>
              <a:cs typeface="Times New Roman"/>
            </a:endParaRPr>
          </a:p>
        </p:txBody>
      </p:sp>
      <p:pic>
        <p:nvPicPr>
          <p:cNvPr id="4" name="Picture 2" descr="http://www.simon-schnetzer.com/wp-content/uploads/2018/09/Generation-Alpha_Baby-Sreen_Fotolia_222260110_S_schm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222" y="3248644"/>
            <a:ext cx="4800636" cy="2837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6748" y="2022452"/>
            <a:ext cx="9913073" cy="113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50"/>
              </a:spcAft>
            </a:pPr>
            <a:r>
              <a:rPr lang="ru-RU" sz="2000" b="1" dirty="0">
                <a:latin typeface="Georgia" panose="02040502050405020303" pitchFamily="18" charset="0"/>
                <a:ea typeface="Times New Roman"/>
                <a:cs typeface="Times New Roman"/>
              </a:rPr>
              <a:t>Время Альфа – это период ярких, творческих, гармонично развитых самодостаточных личностей, которые способны достичь высшей реализации и позитивно повлиять на мир вокруг себя!..</a:t>
            </a:r>
            <a:endParaRPr lang="ru-RU" sz="2000" b="1" dirty="0">
              <a:latin typeface="Georgia" panose="02040502050405020303" pitchFamily="18" charset="0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6748" y="3248644"/>
            <a:ext cx="6448268" cy="303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50"/>
              </a:spcAft>
            </a:pPr>
            <a:r>
              <a:rPr lang="ru-RU" sz="2000" b="1" dirty="0">
                <a:latin typeface="Georgia" panose="02040502050405020303" pitchFamily="18" charset="0"/>
                <a:ea typeface="Times New Roman"/>
                <a:cs typeface="Times New Roman"/>
              </a:rPr>
              <a:t>Он умеет воспринимать большие объемы информации, чувствителен, раним и не терпит насилия: ни физического, ни морального. </a:t>
            </a:r>
            <a:endParaRPr lang="ru-RU" sz="2000" b="1" dirty="0" smtClean="0">
              <a:latin typeface="Georgia" panose="02040502050405020303" pitchFamily="18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50"/>
              </a:spcAft>
            </a:pPr>
            <a:r>
              <a:rPr lang="ru-RU" sz="2000" b="1" dirty="0" smtClean="0">
                <a:latin typeface="Georgia" panose="02040502050405020303" pitchFamily="18" charset="0"/>
                <a:ea typeface="Times New Roman"/>
                <a:cs typeface="Times New Roman"/>
              </a:rPr>
              <a:t>Родителям </a:t>
            </a:r>
            <a:r>
              <a:rPr lang="ru-RU" sz="2000" b="1" dirty="0">
                <a:latin typeface="Georgia" panose="02040502050405020303" pitchFamily="18" charset="0"/>
                <a:ea typeface="Times New Roman"/>
                <a:cs typeface="Times New Roman"/>
              </a:rPr>
              <a:t>следует учиться договариваться с ним – командные методы уже не работают. Крик и шлепки придется оставить в прошлом.</a:t>
            </a:r>
            <a:endParaRPr lang="ru-RU" sz="2000" b="1" dirty="0">
              <a:latin typeface="Georgia" panose="02040502050405020303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32841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5048" y="171296"/>
            <a:ext cx="7549005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5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bg1"/>
                </a:solidFill>
                <a:effectLst>
                  <a:glow rad="228600">
                    <a:schemeClr val="bg2">
                      <a:lumMod val="50000"/>
                      <a:alpha val="61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 А очень ценят персонализацию и индивидуальный подход</a:t>
            </a:r>
            <a:endParaRPr lang="ru-RU" sz="2800" b="1" i="1" dirty="0">
              <a:solidFill>
                <a:schemeClr val="bg1"/>
              </a:solidFill>
              <a:effectLst>
                <a:glow rad="228600">
                  <a:schemeClr val="bg2">
                    <a:lumMod val="50000"/>
                    <a:alpha val="61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На смену поколению Z идет новое — альфа. Почему к нему стоит присмотреться прямо сейчас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29" y="1294804"/>
            <a:ext cx="4673537" cy="40800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31123" y="1963397"/>
            <a:ext cx="6915251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У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каждого поколения есть свои характерные черты. Так, демографы считают, что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миллениумов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отличает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одержимость к самовыражению, а поколение Z можно охарактеризовать словом «толерантность».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</a:t>
            </a:r>
          </a:p>
          <a:p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Люди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нового поколения знают, что у каждого есть свой личный аккаунт в соцсетях, где можно формировать индивидуальную ленту, исходя из своих предпочтений.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Добавьте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 этому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тот факт,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примерно 90 % современных детей уже к 2 годам умеют пользоваться планшетами, а каждый пятый имеет личный гаджет в 3–4 года. 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072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3581" y="320303"/>
            <a:ext cx="54457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effectLst>
                  <a:glow rad="215900">
                    <a:schemeClr val="bg2">
                      <a:lumMod val="50000"/>
                      <a:alpha val="88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Они не разделяют реальный и </a:t>
            </a:r>
            <a:endParaRPr lang="ru-RU" sz="2400" b="1" i="1" dirty="0" smtClean="0">
              <a:solidFill>
                <a:schemeClr val="bg1"/>
              </a:solidFill>
              <a:effectLst>
                <a:glow rad="215900">
                  <a:schemeClr val="bg2">
                    <a:lumMod val="50000"/>
                    <a:alpha val="88000"/>
                  </a:schemeClr>
                </a:glow>
              </a:effectLst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effectLst>
                  <a:glow rad="215900">
                    <a:schemeClr val="bg2">
                      <a:lumMod val="50000"/>
                      <a:alpha val="88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виртуальный </a:t>
            </a:r>
            <a:r>
              <a:rPr lang="ru-RU" sz="2400" b="1" i="1" dirty="0">
                <a:solidFill>
                  <a:schemeClr val="bg1"/>
                </a:solidFill>
                <a:effectLst>
                  <a:glow rad="215900">
                    <a:schemeClr val="bg2">
                      <a:lumMod val="50000"/>
                      <a:alpha val="88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миры</a:t>
            </a:r>
            <a:endParaRPr lang="ru-RU" sz="2400" b="1" i="1" dirty="0">
              <a:solidFill>
                <a:schemeClr val="bg1"/>
              </a:solidFill>
              <a:effectLst>
                <a:glow rad="215900">
                  <a:schemeClr val="bg2">
                    <a:lumMod val="50000"/>
                    <a:alpha val="88000"/>
                  </a:schemeClr>
                </a:glow>
              </a:effectLst>
              <a:latin typeface="Georgia" panose="02040502050405020303" pitchFamily="18" charset="0"/>
            </a:endParaRPr>
          </a:p>
        </p:txBody>
      </p:sp>
      <p:pic>
        <p:nvPicPr>
          <p:cNvPr id="3" name="Рисунок 2" descr="На смену поколению Z идет новое — альфа. Почему к нему стоит присмотреться прямо сейчас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33" y="410308"/>
            <a:ext cx="4389120" cy="27920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08114" y="1570381"/>
            <a:ext cx="7136295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детей, которые родились в цифровую эпоху, виртуальный и реальный миры почти одинаковы. Они свободно перемещаются из одного в другой, потому что 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привыкли, что картинка на экране все больше похожа на ту, которая их окружает в жизни.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 нет особой разницы, как воспринимать информацию — через экран смартфона или вживую.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Многие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современные дети с раннего возраста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ведут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свои б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логи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делятся тем, что с ними происходит каждый день, с разными людьми по всему миру. 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фото из открытых источников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33" y="3488235"/>
            <a:ext cx="4508518" cy="3006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424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5278" y="265470"/>
            <a:ext cx="7205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glow rad="330200">
                    <a:schemeClr val="bg2">
                      <a:lumMod val="50000"/>
                      <a:alpha val="67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У них высокие моральные стандарты, и они тонко чувствуют фальшь</a:t>
            </a:r>
            <a:endParaRPr lang="ru-RU" sz="2400" b="1" i="1" dirty="0">
              <a:solidFill>
                <a:schemeClr val="bg1"/>
              </a:solidFill>
              <a:effectLst>
                <a:glow rad="330200">
                  <a:schemeClr val="bg2">
                    <a:lumMod val="50000"/>
                    <a:alpha val="67000"/>
                  </a:schemeClr>
                </a:glo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687" y="1454379"/>
            <a:ext cx="6603216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Люди-альфа ценят прозрачный мир, без всяких секретов и фальши. 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Важное место в их мире занимает репутация.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Если какой-то важный для них человек соврал или был не до конца открытым, они это почувствуют и не скоро простят эту ошибку.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Причем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 современных детей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довольно высокие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моральные стандарты. Им с детства рассказывают, что нужно заботиться об экологии, не допустить вымирания животных, что важно перерабатывать мусор и потреблять вдумчиво. 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они стараются следовать этим высоким стандартам сами, а также следят, чтобы люди вокруг них тоже соблюдали эти правила.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На смену поколению Z идет новое — альфа. Почему к нему стоит присмотреться прямо сейчас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32" y="1327354"/>
            <a:ext cx="4738179" cy="5265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752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728" y="159473"/>
            <a:ext cx="6809877" cy="814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85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effectLst>
                  <a:glow rad="177800">
                    <a:schemeClr val="bg2">
                      <a:lumMod val="50000"/>
                      <a:alpha val="66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не могут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glow rad="177800">
                    <a:schemeClr val="bg2">
                      <a:lumMod val="50000"/>
                      <a:alpha val="66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долго</a:t>
            </a:r>
          </a:p>
          <a:p>
            <a:pPr algn="ctr">
              <a:lnSpc>
                <a:spcPts val="285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bg1"/>
                </a:solidFill>
                <a:effectLst>
                  <a:glow rad="177800">
                    <a:schemeClr val="bg2">
                      <a:lumMod val="50000"/>
                      <a:alpha val="66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effectLst>
                  <a:glow rad="177800">
                    <a:schemeClr val="bg2">
                      <a:lumMod val="50000"/>
                      <a:alpha val="66000"/>
                    </a:schemeClr>
                  </a:glow>
                </a:effectLst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концентрироваться на чем-то одном</a:t>
            </a:r>
            <a:endParaRPr lang="ru-RU" sz="2400" b="1" i="1" dirty="0">
              <a:solidFill>
                <a:schemeClr val="bg1"/>
              </a:solidFill>
              <a:effectLst>
                <a:glow rad="177800">
                  <a:schemeClr val="bg2">
                    <a:lumMod val="50000"/>
                    <a:alpha val="66000"/>
                  </a:schemeClr>
                </a:glow>
              </a:effectLst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На смену поколению Z идет новое — альфа. Почему к нему стоит присмотреться прямо сейчас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478" y="525126"/>
            <a:ext cx="4104782" cy="33963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88912" y="1047128"/>
            <a:ext cx="7171693" cy="536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 молодого поколения есть серьезные проблемы с длительной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концентрацией.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потребляют 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 чуть ли по 10 часов в день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поэтому их мозгу нужно как-то справляться с такой нагрузкой. В их мире картинка вытесняет текст, а среднее время концентрации на одном посте сократилось до 1 секунды, хотя даже у людей Z оно достигает порядка 8 секунд.</a:t>
            </a:r>
            <a:endParaRPr lang="ru-RU" sz="20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b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секунда — это то время, за которое человек научился понимать, интересен ему этот контент или нет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этому у детей А очень хорошо 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развивается </a:t>
            </a:r>
            <a:r>
              <a:rPr lang="ru-RU" sz="2000" b="1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критическое мышление</a:t>
            </a:r>
            <a:r>
              <a:rPr lang="ru-RU" sz="2000" b="1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 них просто нет времени на то, чтобы тратить его на неважные и непривлекательные вещи.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фото из открытых источников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478" y="4001729"/>
            <a:ext cx="4104782" cy="26153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16256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1864</Words>
  <Application>Microsoft Office PowerPoint</Application>
  <PresentationFormat>Широкоэкранный</PresentationFormat>
  <Paragraphs>120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Gadugi</vt:lpstr>
      <vt:lpstr>Georgia</vt:lpstr>
      <vt:lpstr>Ghost Clan Gradient cyr-lat</vt:lpstr>
      <vt:lpstr>Times New Roman</vt:lpstr>
      <vt:lpstr>Wingdings</vt:lpstr>
      <vt:lpstr>Тема Office</vt:lpstr>
      <vt:lpstr>Какие они современные дети?   Особенности  поколения Z и  поколения Альфа</vt:lpstr>
      <vt:lpstr>Немного о теории поколений: (Strauss–Howe generational theory)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учить современных детей?</vt:lpstr>
      <vt:lpstr>Как учить современных детей?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они современные дети?   Особенности поколения Z и поколения Альфа</dc:title>
  <dc:creator>Галина Шиморянова</dc:creator>
  <cp:lastModifiedBy>Галина Шиморянова</cp:lastModifiedBy>
  <cp:revision>47</cp:revision>
  <dcterms:created xsi:type="dcterms:W3CDTF">2020-02-12T12:41:54Z</dcterms:created>
  <dcterms:modified xsi:type="dcterms:W3CDTF">2021-02-17T11:31:12Z</dcterms:modified>
</cp:coreProperties>
</file>