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6" r:id="rId4"/>
    <p:sldId id="258" r:id="rId5"/>
    <p:sldId id="259" r:id="rId6"/>
    <p:sldId id="267" r:id="rId7"/>
    <p:sldId id="260" r:id="rId8"/>
    <p:sldId id="261" r:id="rId9"/>
    <p:sldId id="268" r:id="rId10"/>
    <p:sldId id="262" r:id="rId11"/>
    <p:sldId id="269" r:id="rId12"/>
    <p:sldId id="263" r:id="rId13"/>
    <p:sldId id="270" r:id="rId14"/>
    <p:sldId id="264" r:id="rId15"/>
    <p:sldId id="265" r:id="rId16"/>
    <p:sldId id="271" r:id="rId17"/>
    <p:sldId id="272" r:id="rId18"/>
    <p:sldId id="273" r:id="rId19"/>
    <p:sldId id="274" r:id="rId20"/>
    <p:sldId id="276"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56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194D982-8D3B-477D-AE6B-F4ADDA97192E}" type="datetimeFigureOut">
              <a:rPr lang="ru-RU" smtClean="0"/>
              <a:t>03.04.2025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27B1684-14B4-4817-A798-94FB0501430D}" type="slidenum">
              <a:rPr lang="ru-RU" smtClean="0"/>
              <a:t>‹#›</a:t>
            </a:fld>
            <a:endParaRPr lang="ru-RU"/>
          </a:p>
        </p:txBody>
      </p:sp>
    </p:spTree>
  </p:cSld>
  <p:clrMapOvr>
    <a:masterClrMapping/>
  </p:clrMapOvr>
  <p:transition>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194D982-8D3B-477D-AE6B-F4ADDA97192E}" type="datetimeFigureOut">
              <a:rPr lang="ru-RU" smtClean="0"/>
              <a:t>03.04.2025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27B1684-14B4-4817-A798-94FB0501430D}" type="slidenum">
              <a:rPr lang="ru-RU" smtClean="0"/>
              <a:t>‹#›</a:t>
            </a:fld>
            <a:endParaRPr lang="ru-RU"/>
          </a:p>
        </p:txBody>
      </p:sp>
    </p:spTree>
  </p:cSld>
  <p:clrMapOvr>
    <a:masterClrMapping/>
  </p:clrMapOvr>
  <p:transition>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194D982-8D3B-477D-AE6B-F4ADDA97192E}" type="datetimeFigureOut">
              <a:rPr lang="ru-RU" smtClean="0"/>
              <a:t>03.04.2025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27B1684-14B4-4817-A798-94FB0501430D}" type="slidenum">
              <a:rPr lang="ru-RU" smtClean="0"/>
              <a:t>‹#›</a:t>
            </a:fld>
            <a:endParaRPr lang="ru-RU"/>
          </a:p>
        </p:txBody>
      </p:sp>
    </p:spTree>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194D982-8D3B-477D-AE6B-F4ADDA97192E}" type="datetimeFigureOut">
              <a:rPr lang="ru-RU" smtClean="0"/>
              <a:t>03.04.2025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27B1684-14B4-4817-A798-94FB0501430D}" type="slidenum">
              <a:rPr lang="ru-RU" smtClean="0"/>
              <a:t>‹#›</a:t>
            </a:fld>
            <a:endParaRPr lang="ru-RU"/>
          </a:p>
        </p:txBody>
      </p:sp>
    </p:spTree>
  </p:cSld>
  <p:clrMapOvr>
    <a:masterClrMapping/>
  </p:clrMapOvr>
  <p:transition>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194D982-8D3B-477D-AE6B-F4ADDA97192E}" type="datetimeFigureOut">
              <a:rPr lang="ru-RU" smtClean="0"/>
              <a:t>03.04.2025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27B1684-14B4-4817-A798-94FB0501430D}" type="slidenum">
              <a:rPr lang="ru-RU" smtClean="0"/>
              <a:t>‹#›</a:t>
            </a:fld>
            <a:endParaRPr lang="ru-RU"/>
          </a:p>
        </p:txBody>
      </p:sp>
    </p:spTree>
  </p:cSld>
  <p:clrMapOvr>
    <a:masterClrMapping/>
  </p:clrMapOvr>
  <p:transition>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194D982-8D3B-477D-AE6B-F4ADDA97192E}" type="datetimeFigureOut">
              <a:rPr lang="ru-RU" smtClean="0"/>
              <a:t>03.04.2025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27B1684-14B4-4817-A798-94FB0501430D}" type="slidenum">
              <a:rPr lang="ru-RU" smtClean="0"/>
              <a:t>‹#›</a:t>
            </a:fld>
            <a:endParaRPr lang="ru-RU"/>
          </a:p>
        </p:txBody>
      </p:sp>
    </p:spTree>
  </p:cSld>
  <p:clrMapOvr>
    <a:masterClrMapping/>
  </p:clrMapOvr>
  <p:transition>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194D982-8D3B-477D-AE6B-F4ADDA97192E}" type="datetimeFigureOut">
              <a:rPr lang="ru-RU" smtClean="0"/>
              <a:t>03.04.2025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27B1684-14B4-4817-A798-94FB0501430D}" type="slidenum">
              <a:rPr lang="ru-RU" smtClean="0"/>
              <a:t>‹#›</a:t>
            </a:fld>
            <a:endParaRPr lang="ru-RU"/>
          </a:p>
        </p:txBody>
      </p:sp>
    </p:spTree>
  </p:cSld>
  <p:clrMapOvr>
    <a:masterClrMapping/>
  </p:clrMapOvr>
  <p:transition>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194D982-8D3B-477D-AE6B-F4ADDA97192E}" type="datetimeFigureOut">
              <a:rPr lang="ru-RU" smtClean="0"/>
              <a:t>03.04.2025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27B1684-14B4-4817-A798-94FB0501430D}" type="slidenum">
              <a:rPr lang="ru-RU" smtClean="0"/>
              <a:t>‹#›</a:t>
            </a:fld>
            <a:endParaRPr lang="ru-RU"/>
          </a:p>
        </p:txBody>
      </p:sp>
    </p:spTree>
  </p:cSld>
  <p:clrMapOvr>
    <a:masterClrMapping/>
  </p:clrMapOvr>
  <p:transition>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194D982-8D3B-477D-AE6B-F4ADDA97192E}" type="datetimeFigureOut">
              <a:rPr lang="ru-RU" smtClean="0"/>
              <a:t>03.04.2025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27B1684-14B4-4817-A798-94FB0501430D}" type="slidenum">
              <a:rPr lang="ru-RU" smtClean="0"/>
              <a:t>‹#›</a:t>
            </a:fld>
            <a:endParaRPr lang="ru-RU"/>
          </a:p>
        </p:txBody>
      </p:sp>
    </p:spTree>
  </p:cSld>
  <p:clrMapOvr>
    <a:masterClrMapping/>
  </p:clrMapOvr>
  <p:transition>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194D982-8D3B-477D-AE6B-F4ADDA97192E}" type="datetimeFigureOut">
              <a:rPr lang="ru-RU" smtClean="0"/>
              <a:t>03.04.2025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27B1684-14B4-4817-A798-94FB0501430D}" type="slidenum">
              <a:rPr lang="ru-RU" smtClean="0"/>
              <a:t>‹#›</a:t>
            </a:fld>
            <a:endParaRPr lang="ru-RU"/>
          </a:p>
        </p:txBody>
      </p:sp>
    </p:spTree>
  </p:cSld>
  <p:clrMapOvr>
    <a:masterClrMapping/>
  </p:clrMapOvr>
  <p:transition>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194D982-8D3B-477D-AE6B-F4ADDA97192E}" type="datetimeFigureOut">
              <a:rPr lang="ru-RU" smtClean="0"/>
              <a:t>03.04.2025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27B1684-14B4-4817-A798-94FB0501430D}" type="slidenum">
              <a:rPr lang="ru-RU" smtClean="0"/>
              <a:t>‹#›</a:t>
            </a:fld>
            <a:endParaRPr lang="ru-RU"/>
          </a:p>
        </p:txBody>
      </p:sp>
    </p:spTree>
  </p:cSld>
  <p:clrMapOvr>
    <a:masterClrMapping/>
  </p:clrMapOvr>
  <p:transition>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94D982-8D3B-477D-AE6B-F4ADDA97192E}" type="datetimeFigureOut">
              <a:rPr lang="ru-RU" smtClean="0"/>
              <a:t>03.04.2025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7B1684-14B4-4817-A798-94FB0501430D}"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ipe dir="d"/>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WORK-PC\Desktop\botanical-frame-vector-vintage-hand-drawn_53876-177464.jpg"/>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sp>
        <p:nvSpPr>
          <p:cNvPr id="2" name="Заголовок 1"/>
          <p:cNvSpPr>
            <a:spLocks noGrp="1"/>
          </p:cNvSpPr>
          <p:nvPr>
            <p:ph type="ctrTitle"/>
          </p:nvPr>
        </p:nvSpPr>
        <p:spPr>
          <a:xfrm>
            <a:off x="899592" y="836712"/>
            <a:ext cx="7344816" cy="1944216"/>
          </a:xfrm>
        </p:spPr>
        <p:txBody>
          <a:bodyPr>
            <a:noAutofit/>
          </a:bodyPr>
          <a:lstStyle/>
          <a:p>
            <a:r>
              <a:rPr lang="ru-RU" sz="6600" dirty="0" smtClean="0">
                <a:latin typeface="Bahnschrift SemiBold Condensed" pitchFamily="34" charset="0"/>
              </a:rPr>
              <a:t>Игра по мифу </a:t>
            </a:r>
            <a:br>
              <a:rPr lang="ru-RU" sz="6600" dirty="0" smtClean="0">
                <a:latin typeface="Bahnschrift SemiBold Condensed" pitchFamily="34" charset="0"/>
              </a:rPr>
            </a:br>
            <a:r>
              <a:rPr lang="ru-RU" sz="6600" dirty="0" smtClean="0">
                <a:latin typeface="Bahnschrift SemiBold Condensed" pitchFamily="34" charset="0"/>
              </a:rPr>
              <a:t>«Авгиевы конюшни»</a:t>
            </a:r>
            <a:endParaRPr lang="ru-RU" sz="6600" dirty="0">
              <a:latin typeface="Bahnschrift SemiBold Condensed" pitchFamily="34" charset="0"/>
            </a:endParaRPr>
          </a:p>
        </p:txBody>
      </p:sp>
      <p:pic>
        <p:nvPicPr>
          <p:cNvPr id="1031" name="Picture 7" descr="Жизнь и подвиги Геракла. 11. Авгиевы конюшни | Капканы Истории | Дзен"/>
          <p:cNvPicPr>
            <a:picLocks noChangeAspect="1" noChangeArrowheads="1"/>
          </p:cNvPicPr>
          <p:nvPr/>
        </p:nvPicPr>
        <p:blipFill>
          <a:blip r:embed="rId3" cstate="print"/>
          <a:srcRect/>
          <a:stretch>
            <a:fillRect/>
          </a:stretch>
        </p:blipFill>
        <p:spPr bwMode="auto">
          <a:xfrm>
            <a:off x="2051720" y="2780928"/>
            <a:ext cx="5189302" cy="315545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WORK-PC\Desktop\botanical-frame-vector-vintage-hand-drawn_53876-177464.jpg"/>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sp>
        <p:nvSpPr>
          <p:cNvPr id="2" name="Заголовок 1"/>
          <p:cNvSpPr>
            <a:spLocks noGrp="1"/>
          </p:cNvSpPr>
          <p:nvPr>
            <p:ph type="ctrTitle"/>
          </p:nvPr>
        </p:nvSpPr>
        <p:spPr>
          <a:xfrm>
            <a:off x="899592" y="2924944"/>
            <a:ext cx="7772400" cy="1470025"/>
          </a:xfrm>
        </p:spPr>
        <p:txBody>
          <a:bodyPr>
            <a:noAutofit/>
          </a:bodyPr>
          <a:lstStyle/>
          <a:p>
            <a:pPr algn="l"/>
            <a:r>
              <a:rPr lang="ru-RU" sz="2800" b="1" dirty="0">
                <a:latin typeface="Bahnschrift SemiBold Condensed" pitchFamily="34" charset="0"/>
              </a:rPr>
              <a:t>Задание 3. </a:t>
            </a:r>
            <a:r>
              <a:rPr lang="ru-RU" sz="2800" dirty="0">
                <a:latin typeface="Bahnschrift SemiBold Condensed" pitchFamily="34" charset="0"/>
              </a:rPr>
              <a:t>Восстановите последовательность событий:</a:t>
            </a:r>
            <a:br>
              <a:rPr lang="ru-RU" sz="2800" dirty="0">
                <a:latin typeface="Bahnschrift SemiBold Condensed" pitchFamily="34" charset="0"/>
              </a:rPr>
            </a:br>
            <a:r>
              <a:rPr lang="ru-RU" sz="2800" dirty="0">
                <a:latin typeface="Bahnschrift SemiBold Condensed" pitchFamily="34" charset="0"/>
              </a:rPr>
              <a:t>а) Геракл усердно работал в конюшне</a:t>
            </a:r>
            <a:br>
              <a:rPr lang="ru-RU" sz="2800" dirty="0">
                <a:latin typeface="Bahnschrift SemiBold Condensed" pitchFamily="34" charset="0"/>
              </a:rPr>
            </a:br>
            <a:r>
              <a:rPr lang="ru-RU" sz="2800" dirty="0">
                <a:latin typeface="Bahnschrift SemiBold Condensed" pitchFamily="34" charset="0"/>
              </a:rPr>
              <a:t>б) Авгий согласился отдать десятую часть своих лошадей Гераклу за то, что тот очистит конюшни</a:t>
            </a:r>
            <a:br>
              <a:rPr lang="ru-RU" sz="2800" dirty="0">
                <a:latin typeface="Bahnschrift SemiBold Condensed" pitchFamily="34" charset="0"/>
              </a:rPr>
            </a:br>
            <a:r>
              <a:rPr lang="ru-RU" sz="2800" dirty="0">
                <a:latin typeface="Bahnschrift SemiBold Condensed" pitchFamily="34" charset="0"/>
              </a:rPr>
              <a:t>в) Авгий приказал своим племянникам убить Геракла</a:t>
            </a:r>
            <a:br>
              <a:rPr lang="ru-RU" sz="2800" dirty="0">
                <a:latin typeface="Bahnschrift SemiBold Condensed" pitchFamily="34" charset="0"/>
              </a:rPr>
            </a:br>
            <a:r>
              <a:rPr lang="ru-RU" sz="2800" dirty="0">
                <a:latin typeface="Bahnschrift SemiBold Condensed" pitchFamily="34" charset="0"/>
              </a:rPr>
              <a:t>г) Глашатай сообщил Гераклу, что </a:t>
            </a:r>
            <a:r>
              <a:rPr lang="ru-RU" sz="2800" dirty="0" err="1">
                <a:latin typeface="Bahnschrift SemiBold Condensed" pitchFamily="34" charset="0"/>
              </a:rPr>
              <a:t>Эврисфей</a:t>
            </a:r>
            <a:r>
              <a:rPr lang="ru-RU" sz="2800" dirty="0">
                <a:latin typeface="Bahnschrift SemiBold Condensed" pitchFamily="34" charset="0"/>
              </a:rPr>
              <a:t> поручил ему очистить от навоза конюшни Авгия</a:t>
            </a:r>
            <a:br>
              <a:rPr lang="ru-RU" sz="2800" dirty="0">
                <a:latin typeface="Bahnschrift SemiBold Condensed" pitchFamily="34" charset="0"/>
              </a:rPr>
            </a:br>
            <a:r>
              <a:rPr lang="ru-RU" sz="2800" dirty="0" err="1">
                <a:latin typeface="Bahnschrift SemiBold Condensed" pitchFamily="34" charset="0"/>
              </a:rPr>
              <a:t>д</a:t>
            </a:r>
            <a:r>
              <a:rPr lang="ru-RU" sz="2800" dirty="0">
                <a:latin typeface="Bahnschrift SemiBold Condensed" pitchFamily="34" charset="0"/>
              </a:rPr>
              <a:t>) Геракл учредил Олимпийские игры</a:t>
            </a:r>
            <a:br>
              <a:rPr lang="ru-RU" sz="2800" dirty="0">
                <a:latin typeface="Bahnschrift SemiBold Condensed" pitchFamily="34" charset="0"/>
              </a:rPr>
            </a:br>
            <a:r>
              <a:rPr lang="ru-RU" sz="2800" dirty="0">
                <a:latin typeface="Bahnschrift SemiBold Condensed" pitchFamily="34" charset="0"/>
              </a:rPr>
              <a:t>е) Геракл пришел в Элиду к Авгию</a:t>
            </a:r>
            <a:br>
              <a:rPr lang="ru-RU" sz="2800" dirty="0">
                <a:latin typeface="Bahnschrift SemiBold Condensed" pitchFamily="34" charset="0"/>
              </a:rPr>
            </a:br>
            <a:r>
              <a:rPr lang="ru-RU" sz="2800" dirty="0">
                <a:latin typeface="Bahnschrift SemiBold Condensed" pitchFamily="34" charset="0"/>
              </a:rPr>
              <a:t>ж) Геракл убил Авгия</a:t>
            </a:r>
            <a:r>
              <a:rPr lang="ru-RU" sz="3200" dirty="0">
                <a:latin typeface="Bahnschrift SemiBold Condensed" pitchFamily="34" charset="0"/>
              </a:rPr>
              <a:t/>
            </a:r>
            <a:br>
              <a:rPr lang="ru-RU" sz="3200" dirty="0">
                <a:latin typeface="Bahnschrift SemiBold Condensed" pitchFamily="34" charset="0"/>
              </a:rPr>
            </a:br>
            <a:endParaRPr lang="ru-RU" sz="3200" dirty="0">
              <a:latin typeface="Bahnschrift SemiBold Condensed" pitchFamily="34" charset="0"/>
            </a:endParaRPr>
          </a:p>
        </p:txBody>
      </p:sp>
      <p:sp>
        <p:nvSpPr>
          <p:cNvPr id="3" name="Подзаголовок 2"/>
          <p:cNvSpPr>
            <a:spLocks noGrp="1"/>
          </p:cNvSpPr>
          <p:nvPr>
            <p:ph type="subTitle" idx="1"/>
          </p:nvPr>
        </p:nvSpPr>
        <p:spPr/>
        <p:txBody>
          <a:bodyPr/>
          <a:lstStyle/>
          <a:p>
            <a:endParaRPr lang="ru-RU"/>
          </a:p>
        </p:txBody>
      </p:sp>
    </p:spTree>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WORK-PC\Desktop\botanical-frame-vector-vintage-hand-drawn_53876-177464.jpg"/>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sp>
        <p:nvSpPr>
          <p:cNvPr id="2" name="Заголовок 1"/>
          <p:cNvSpPr>
            <a:spLocks noGrp="1"/>
          </p:cNvSpPr>
          <p:nvPr>
            <p:ph type="ctrTitle"/>
          </p:nvPr>
        </p:nvSpPr>
        <p:spPr>
          <a:xfrm>
            <a:off x="899592" y="2852936"/>
            <a:ext cx="7772400" cy="1470025"/>
          </a:xfrm>
        </p:spPr>
        <p:txBody>
          <a:bodyPr>
            <a:noAutofit/>
          </a:bodyPr>
          <a:lstStyle/>
          <a:p>
            <a:pPr algn="l"/>
            <a:r>
              <a:rPr lang="ru-RU" sz="2800" b="1" dirty="0">
                <a:latin typeface="Bahnschrift SemiBold Condensed" pitchFamily="34" charset="0"/>
              </a:rPr>
              <a:t>Задание 3. </a:t>
            </a:r>
            <a:r>
              <a:rPr lang="ru-RU" sz="2800" dirty="0">
                <a:latin typeface="Bahnschrift SemiBold Condensed" pitchFamily="34" charset="0"/>
              </a:rPr>
              <a:t>Восстановите последовательность событий</a:t>
            </a:r>
            <a:r>
              <a:rPr lang="ru-RU" sz="2800" dirty="0" smtClean="0">
                <a:latin typeface="Bahnschrift SemiBold Condensed" pitchFamily="34" charset="0"/>
              </a:rPr>
              <a:t>:</a:t>
            </a:r>
            <a:r>
              <a:rPr lang="ru-RU" sz="2800" dirty="0">
                <a:latin typeface="Bahnschrift SemiBold Condensed" pitchFamily="34" charset="0"/>
              </a:rPr>
              <a:t/>
            </a:r>
            <a:br>
              <a:rPr lang="ru-RU" sz="2800" dirty="0">
                <a:latin typeface="Bahnschrift SemiBold Condensed" pitchFamily="34" charset="0"/>
              </a:rPr>
            </a:br>
            <a:r>
              <a:rPr lang="ru-RU" sz="2800" dirty="0" smtClean="0">
                <a:latin typeface="Bahnschrift SemiBold Condensed" pitchFamily="34" charset="0"/>
              </a:rPr>
              <a:t>г</a:t>
            </a:r>
            <a:r>
              <a:rPr lang="ru-RU" sz="2800" dirty="0">
                <a:latin typeface="Bahnschrift SemiBold Condensed" pitchFamily="34" charset="0"/>
              </a:rPr>
              <a:t>) Глашатай сообщил Гераклу, что </a:t>
            </a:r>
            <a:r>
              <a:rPr lang="ru-RU" sz="2800" dirty="0" err="1">
                <a:latin typeface="Bahnschrift SemiBold Condensed" pitchFamily="34" charset="0"/>
              </a:rPr>
              <a:t>Эврисфей</a:t>
            </a:r>
            <a:r>
              <a:rPr lang="ru-RU" sz="2800" dirty="0">
                <a:latin typeface="Bahnschrift SemiBold Condensed" pitchFamily="34" charset="0"/>
              </a:rPr>
              <a:t> поручил ему очистить от навоза конюшни </a:t>
            </a:r>
            <a:r>
              <a:rPr lang="ru-RU" sz="2800" dirty="0" smtClean="0">
                <a:latin typeface="Bahnschrift SemiBold Condensed" pitchFamily="34" charset="0"/>
              </a:rPr>
              <a:t>Авгия</a:t>
            </a:r>
            <a:r>
              <a:rPr lang="ru-RU" sz="2800" dirty="0">
                <a:latin typeface="Bahnschrift SemiBold Condensed" pitchFamily="34" charset="0"/>
              </a:rPr>
              <a:t/>
            </a:r>
            <a:br>
              <a:rPr lang="ru-RU" sz="2800" dirty="0">
                <a:latin typeface="Bahnschrift SemiBold Condensed" pitchFamily="34" charset="0"/>
              </a:rPr>
            </a:br>
            <a:r>
              <a:rPr lang="ru-RU" sz="2800" dirty="0">
                <a:latin typeface="Bahnschrift SemiBold Condensed" pitchFamily="34" charset="0"/>
              </a:rPr>
              <a:t>е) Геракл пришел в Элиду к Авгию</a:t>
            </a:r>
            <a:br>
              <a:rPr lang="ru-RU" sz="2800" dirty="0">
                <a:latin typeface="Bahnschrift SemiBold Condensed" pitchFamily="34" charset="0"/>
              </a:rPr>
            </a:br>
            <a:r>
              <a:rPr lang="ru-RU" sz="2800" dirty="0" smtClean="0">
                <a:latin typeface="Bahnschrift SemiBold Condensed" pitchFamily="34" charset="0"/>
              </a:rPr>
              <a:t>б) Авгий согласился отдать десятую часть своих лошадей Гераклу за то, что тот очистит </a:t>
            </a:r>
            <a:r>
              <a:rPr lang="ru-RU" sz="2800" dirty="0" err="1" smtClean="0">
                <a:latin typeface="Bahnschrift SemiBold Condensed" pitchFamily="34" charset="0"/>
              </a:rPr>
              <a:t>конюшни</a:t>
            </a:r>
            <a:r>
              <a:rPr lang="ru-RU" sz="2800" dirty="0" err="1" smtClean="0">
                <a:latin typeface="Bahnschrift SemiBold Condensed" pitchFamily="34" charset="0"/>
              </a:rPr>
              <a:t>ж</a:t>
            </a:r>
            <a:r>
              <a:rPr lang="ru-RU" sz="2800" dirty="0">
                <a:latin typeface="Bahnschrift SemiBold Condensed" pitchFamily="34" charset="0"/>
              </a:rPr>
              <a:t>) Геракл убил </a:t>
            </a:r>
            <a:r>
              <a:rPr lang="ru-RU" sz="2800" dirty="0" smtClean="0">
                <a:latin typeface="Bahnschrift SemiBold Condensed" pitchFamily="34" charset="0"/>
              </a:rPr>
              <a:t>Авгия</a:t>
            </a:r>
            <a:br>
              <a:rPr lang="ru-RU" sz="2800" dirty="0" smtClean="0">
                <a:latin typeface="Bahnschrift SemiBold Condensed" pitchFamily="34" charset="0"/>
              </a:rPr>
            </a:br>
            <a:r>
              <a:rPr lang="ru-RU" sz="2800" dirty="0" smtClean="0">
                <a:latin typeface="Bahnschrift SemiBold Condensed" pitchFamily="34" charset="0"/>
              </a:rPr>
              <a:t>а) Геракл усердно работал в конюшне</a:t>
            </a:r>
            <a:br>
              <a:rPr lang="ru-RU" sz="2800" dirty="0" smtClean="0">
                <a:latin typeface="Bahnschrift SemiBold Condensed" pitchFamily="34" charset="0"/>
              </a:rPr>
            </a:br>
            <a:r>
              <a:rPr lang="ru-RU" sz="2800" dirty="0" smtClean="0">
                <a:latin typeface="Bahnschrift SemiBold Condensed" pitchFamily="34" charset="0"/>
              </a:rPr>
              <a:t>в) Авгий приказал своим племянникам убить Геракла</a:t>
            </a:r>
            <a:br>
              <a:rPr lang="ru-RU" sz="2800" dirty="0" smtClean="0">
                <a:latin typeface="Bahnschrift SemiBold Condensed" pitchFamily="34" charset="0"/>
              </a:rPr>
            </a:br>
            <a:r>
              <a:rPr lang="ru-RU" sz="2800" dirty="0" smtClean="0">
                <a:latin typeface="Bahnschrift SemiBold Condensed" pitchFamily="34" charset="0"/>
              </a:rPr>
              <a:t>ж) Геракл убил Авгия </a:t>
            </a:r>
            <a:br>
              <a:rPr lang="ru-RU" sz="2800" dirty="0" smtClean="0">
                <a:latin typeface="Bahnschrift SemiBold Condensed" pitchFamily="34" charset="0"/>
              </a:rPr>
            </a:br>
            <a:r>
              <a:rPr lang="ru-RU" sz="2800" dirty="0" err="1" smtClean="0">
                <a:latin typeface="Bahnschrift SemiBold Condensed" pitchFamily="34" charset="0"/>
              </a:rPr>
              <a:t>д</a:t>
            </a:r>
            <a:r>
              <a:rPr lang="ru-RU" sz="2800" dirty="0" smtClean="0">
                <a:latin typeface="Bahnschrift SemiBold Condensed" pitchFamily="34" charset="0"/>
              </a:rPr>
              <a:t>) Геракл учредил Олимпийские игры</a:t>
            </a:r>
            <a:r>
              <a:rPr lang="ru-RU" sz="2800" dirty="0" smtClean="0">
                <a:latin typeface="Bahnschrift SemiBold Condensed" pitchFamily="34" charset="0"/>
              </a:rPr>
              <a:t/>
            </a:r>
            <a:br>
              <a:rPr lang="ru-RU" sz="2800" dirty="0" smtClean="0">
                <a:latin typeface="Bahnschrift SemiBold Condensed" pitchFamily="34" charset="0"/>
              </a:rPr>
            </a:br>
            <a:r>
              <a:rPr lang="ru-RU" sz="3200" dirty="0" smtClean="0">
                <a:latin typeface="Bahnschrift SemiBold Condensed" pitchFamily="34" charset="0"/>
              </a:rPr>
              <a:t>Ответ: г, е, б, а, в, ж, </a:t>
            </a:r>
            <a:r>
              <a:rPr lang="ru-RU" sz="3200" dirty="0" err="1" smtClean="0">
                <a:latin typeface="Bahnschrift SemiBold Condensed" pitchFamily="34" charset="0"/>
              </a:rPr>
              <a:t>д</a:t>
            </a:r>
            <a:r>
              <a:rPr lang="ru-RU" sz="3200" dirty="0" smtClean="0">
                <a:latin typeface="Bahnschrift SemiBold Condensed" pitchFamily="34" charset="0"/>
              </a:rPr>
              <a:t> </a:t>
            </a:r>
            <a:r>
              <a:rPr lang="ru-RU" sz="3200" dirty="0">
                <a:latin typeface="Bahnschrift SemiBold Condensed" pitchFamily="34" charset="0"/>
              </a:rPr>
              <a:t/>
            </a:r>
            <a:br>
              <a:rPr lang="ru-RU" sz="3200" dirty="0">
                <a:latin typeface="Bahnschrift SemiBold Condensed" pitchFamily="34" charset="0"/>
              </a:rPr>
            </a:br>
            <a:endParaRPr lang="ru-RU" sz="3200" dirty="0">
              <a:latin typeface="Bahnschrift SemiBold Condensed" pitchFamily="34" charset="0"/>
            </a:endParaRPr>
          </a:p>
        </p:txBody>
      </p:sp>
    </p:spTree>
  </p:cSld>
  <p:clrMapOvr>
    <a:masterClrMapping/>
  </p:clrMapOvr>
  <p:transition>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WORK-PC\Desktop\botanical-frame-vector-vintage-hand-drawn_53876-177464.jpg"/>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sp>
        <p:nvSpPr>
          <p:cNvPr id="2" name="Заголовок 1"/>
          <p:cNvSpPr>
            <a:spLocks noGrp="1"/>
          </p:cNvSpPr>
          <p:nvPr>
            <p:ph type="ctrTitle"/>
          </p:nvPr>
        </p:nvSpPr>
        <p:spPr>
          <a:xfrm>
            <a:off x="899592" y="2492896"/>
            <a:ext cx="3960440" cy="1470025"/>
          </a:xfrm>
        </p:spPr>
        <p:txBody>
          <a:bodyPr>
            <a:noAutofit/>
          </a:bodyPr>
          <a:lstStyle/>
          <a:p>
            <a:pPr algn="l"/>
            <a:r>
              <a:rPr lang="ru-RU" sz="2800" b="1" dirty="0" smtClean="0">
                <a:latin typeface="Bahnschrift SemiBold Condensed" pitchFamily="34" charset="0"/>
              </a:rPr>
              <a:t/>
            </a:r>
            <a:br>
              <a:rPr lang="ru-RU" sz="2800" b="1" dirty="0" smtClean="0">
                <a:latin typeface="Bahnschrift SemiBold Condensed" pitchFamily="34" charset="0"/>
              </a:rPr>
            </a:br>
            <a:r>
              <a:rPr lang="ru-RU" sz="2800" dirty="0">
                <a:latin typeface="Bahnschrift SemiBold Condensed" pitchFamily="34" charset="0"/>
              </a:rPr>
              <a:t/>
            </a:r>
            <a:br>
              <a:rPr lang="ru-RU" sz="2800" dirty="0">
                <a:latin typeface="Bahnschrift SemiBold Condensed" pitchFamily="34" charset="0"/>
              </a:rPr>
            </a:br>
            <a:r>
              <a:rPr lang="ru-RU" sz="2800" dirty="0">
                <a:latin typeface="Bahnschrift SemiBold Condensed" pitchFamily="34" charset="0"/>
              </a:rPr>
              <a:t> 1. «Пусть знают люди, что призвание мое в очищении земли от всякого беззакония и в зверином, и в человеческом образе» </a:t>
            </a:r>
            <a:br>
              <a:rPr lang="ru-RU" sz="2800" dirty="0">
                <a:latin typeface="Bahnschrift SemiBold Condensed" pitchFamily="34" charset="0"/>
              </a:rPr>
            </a:br>
            <a:r>
              <a:rPr lang="ru-RU" sz="2800" dirty="0">
                <a:latin typeface="Bahnschrift SemiBold Condensed" pitchFamily="34" charset="0"/>
              </a:rPr>
              <a:t>2. «Долго же тебе придется работать этой лопатой!»</a:t>
            </a:r>
            <a:br>
              <a:rPr lang="ru-RU" sz="2800" dirty="0">
                <a:latin typeface="Bahnschrift SemiBold Condensed" pitchFamily="34" charset="0"/>
              </a:rPr>
            </a:br>
            <a:r>
              <a:rPr lang="ru-RU" sz="2800" dirty="0">
                <a:latin typeface="Bahnschrift SemiBold Condensed" pitchFamily="34" charset="0"/>
              </a:rPr>
              <a:t>3. «Тебе бы он лучше поручил это дело, у тебя, кстати, и имя подходящее».</a:t>
            </a:r>
          </a:p>
        </p:txBody>
      </p:sp>
      <p:sp>
        <p:nvSpPr>
          <p:cNvPr id="3" name="Подзаголовок 2"/>
          <p:cNvSpPr>
            <a:spLocks noGrp="1"/>
          </p:cNvSpPr>
          <p:nvPr>
            <p:ph type="subTitle" idx="1"/>
          </p:nvPr>
        </p:nvSpPr>
        <p:spPr/>
        <p:txBody>
          <a:bodyPr/>
          <a:lstStyle/>
          <a:p>
            <a:endParaRPr lang="ru-RU" dirty="0"/>
          </a:p>
        </p:txBody>
      </p:sp>
      <p:graphicFrame>
        <p:nvGraphicFramePr>
          <p:cNvPr id="5" name="Таблица 4"/>
          <p:cNvGraphicFramePr>
            <a:graphicFrameLocks noGrp="1"/>
          </p:cNvGraphicFramePr>
          <p:nvPr/>
        </p:nvGraphicFramePr>
        <p:xfrm>
          <a:off x="4932039" y="2492897"/>
          <a:ext cx="3312367" cy="3384374"/>
        </p:xfrm>
        <a:graphic>
          <a:graphicData uri="http://schemas.openxmlformats.org/drawingml/2006/table">
            <a:tbl>
              <a:tblPr/>
              <a:tblGrid>
                <a:gridCol w="469252"/>
                <a:gridCol w="469252"/>
                <a:gridCol w="469252"/>
                <a:gridCol w="469252"/>
                <a:gridCol w="469252"/>
                <a:gridCol w="496855"/>
                <a:gridCol w="469252"/>
              </a:tblGrid>
              <a:tr h="483482">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r">
                        <a:lnSpc>
                          <a:spcPct val="107000"/>
                        </a:lnSpc>
                        <a:spcAft>
                          <a:spcPts val="600"/>
                        </a:spcAft>
                      </a:pPr>
                      <a:r>
                        <a:rPr lang="ru-RU" sz="2800" baseline="30000">
                          <a:latin typeface="Bahnschrift SemiBold Condensed" pitchFamily="34" charset="0"/>
                          <a:ea typeface="Calibri"/>
                          <a:cs typeface="Times New Roman"/>
                        </a:rPr>
                        <a:t>3</a:t>
                      </a: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r>
              <a:tr h="483482">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r>
              <a:tr h="483482">
                <a:tc>
                  <a:txBody>
                    <a:bodyPr/>
                    <a:lstStyle/>
                    <a:p>
                      <a:pPr algn="r">
                        <a:lnSpc>
                          <a:spcPct val="107000"/>
                        </a:lnSpc>
                        <a:spcAft>
                          <a:spcPts val="600"/>
                        </a:spcAft>
                      </a:pPr>
                      <a:r>
                        <a:rPr lang="ru-RU" sz="2800" baseline="30000" dirty="0">
                          <a:latin typeface="Bahnschrift SemiBold Condensed" pitchFamily="34" charset="0"/>
                          <a:ea typeface="Calibri"/>
                          <a:cs typeface="Times New Roman"/>
                        </a:rPr>
                        <a:t>1</a:t>
                      </a: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r">
                        <a:lnSpc>
                          <a:spcPct val="107000"/>
                        </a:lnSpc>
                        <a:spcAft>
                          <a:spcPts val="600"/>
                        </a:spcAft>
                      </a:pPr>
                      <a:r>
                        <a:rPr lang="ru-RU" sz="2800" baseline="30000" dirty="0">
                          <a:latin typeface="Bahnschrift SemiBold Condensed" pitchFamily="34" charset="0"/>
                          <a:ea typeface="Calibri"/>
                          <a:cs typeface="Times New Roman"/>
                        </a:rPr>
                        <a:t>2</a:t>
                      </a: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r>
              <a:tr h="483482">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r>
              <a:tr h="483482">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r>
              <a:tr h="483482">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r>
              <a:tr h="483482">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r>
            </a:tbl>
          </a:graphicData>
        </a:graphic>
      </p:graphicFrame>
      <p:sp>
        <p:nvSpPr>
          <p:cNvPr id="6" name="Прямоугольник 5"/>
          <p:cNvSpPr/>
          <p:nvPr/>
        </p:nvSpPr>
        <p:spPr>
          <a:xfrm>
            <a:off x="899592" y="908720"/>
            <a:ext cx="7632848" cy="492443"/>
          </a:xfrm>
          <a:prstGeom prst="rect">
            <a:avLst/>
          </a:prstGeom>
        </p:spPr>
        <p:txBody>
          <a:bodyPr wrap="square">
            <a:spAutoFit/>
          </a:bodyPr>
          <a:lstStyle/>
          <a:p>
            <a:r>
              <a:rPr lang="ru-RU" sz="2600" b="1" dirty="0" smtClean="0">
                <a:latin typeface="Bahnschrift SemiBold Condensed" pitchFamily="34" charset="0"/>
              </a:rPr>
              <a:t>Задание 4. </a:t>
            </a:r>
            <a:r>
              <a:rPr lang="ru-RU" sz="2600" dirty="0" smtClean="0">
                <a:latin typeface="Bahnschrift SemiBold Condensed" pitchFamily="34" charset="0"/>
              </a:rPr>
              <a:t>Заполнить кроссворд:</a:t>
            </a:r>
            <a:r>
              <a:rPr lang="ru-RU" sz="2600" b="1" dirty="0" smtClean="0">
                <a:latin typeface="Bahnschrift SemiBold Condensed" pitchFamily="34" charset="0"/>
              </a:rPr>
              <a:t> </a:t>
            </a:r>
            <a:r>
              <a:rPr lang="ru-RU" sz="2600" dirty="0" smtClean="0">
                <a:latin typeface="Bahnschrift SemiBold Condensed" pitchFamily="34" charset="0"/>
              </a:rPr>
              <a:t>кто говорит следующие слова? </a:t>
            </a:r>
            <a:endParaRPr lang="ru-RU" sz="2600" dirty="0"/>
          </a:p>
        </p:txBody>
      </p:sp>
    </p:spTree>
  </p:cSld>
  <p:clrMapOvr>
    <a:masterClrMapping/>
  </p:clrMapOvr>
  <p:transition>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WORK-PC\Desktop\botanical-frame-vector-vintage-hand-drawn_53876-177464.jpg"/>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sp>
        <p:nvSpPr>
          <p:cNvPr id="2" name="Заголовок 1"/>
          <p:cNvSpPr>
            <a:spLocks noGrp="1"/>
          </p:cNvSpPr>
          <p:nvPr>
            <p:ph type="ctrTitle"/>
          </p:nvPr>
        </p:nvSpPr>
        <p:spPr>
          <a:xfrm>
            <a:off x="899592" y="2492896"/>
            <a:ext cx="3960440" cy="1470025"/>
          </a:xfrm>
        </p:spPr>
        <p:txBody>
          <a:bodyPr>
            <a:noAutofit/>
          </a:bodyPr>
          <a:lstStyle/>
          <a:p>
            <a:pPr algn="l"/>
            <a:r>
              <a:rPr lang="ru-RU" sz="2800" b="1" dirty="0" smtClean="0">
                <a:latin typeface="Bahnschrift SemiBold Condensed" pitchFamily="34" charset="0"/>
              </a:rPr>
              <a:t/>
            </a:r>
            <a:br>
              <a:rPr lang="ru-RU" sz="2800" b="1" dirty="0" smtClean="0">
                <a:latin typeface="Bahnschrift SemiBold Condensed" pitchFamily="34" charset="0"/>
              </a:rPr>
            </a:br>
            <a:r>
              <a:rPr lang="ru-RU" sz="2800" dirty="0">
                <a:latin typeface="Bahnschrift SemiBold Condensed" pitchFamily="34" charset="0"/>
              </a:rPr>
              <a:t/>
            </a:r>
            <a:br>
              <a:rPr lang="ru-RU" sz="2800" dirty="0">
                <a:latin typeface="Bahnschrift SemiBold Condensed" pitchFamily="34" charset="0"/>
              </a:rPr>
            </a:br>
            <a:r>
              <a:rPr lang="ru-RU" sz="2800" dirty="0">
                <a:latin typeface="Bahnschrift SemiBold Condensed" pitchFamily="34" charset="0"/>
              </a:rPr>
              <a:t> 1. «Пусть знают люди, что призвание мое в очищении земли от всякого беззакония и в зверином, и в человеческом образе» </a:t>
            </a:r>
            <a:br>
              <a:rPr lang="ru-RU" sz="2800" dirty="0">
                <a:latin typeface="Bahnschrift SemiBold Condensed" pitchFamily="34" charset="0"/>
              </a:rPr>
            </a:br>
            <a:r>
              <a:rPr lang="ru-RU" sz="2800" dirty="0">
                <a:latin typeface="Bahnschrift SemiBold Condensed" pitchFamily="34" charset="0"/>
              </a:rPr>
              <a:t>2. «Долго же тебе придется работать этой лопатой!»</a:t>
            </a:r>
            <a:br>
              <a:rPr lang="ru-RU" sz="2800" dirty="0">
                <a:latin typeface="Bahnschrift SemiBold Condensed" pitchFamily="34" charset="0"/>
              </a:rPr>
            </a:br>
            <a:r>
              <a:rPr lang="ru-RU" sz="2800" dirty="0">
                <a:latin typeface="Bahnschrift SemiBold Condensed" pitchFamily="34" charset="0"/>
              </a:rPr>
              <a:t>3. «Тебе бы он лучше поручил это дело, у тебя, кстати, и имя подходящее».</a:t>
            </a:r>
          </a:p>
        </p:txBody>
      </p:sp>
      <p:sp>
        <p:nvSpPr>
          <p:cNvPr id="3" name="Подзаголовок 2"/>
          <p:cNvSpPr>
            <a:spLocks noGrp="1"/>
          </p:cNvSpPr>
          <p:nvPr>
            <p:ph type="subTitle" idx="1"/>
          </p:nvPr>
        </p:nvSpPr>
        <p:spPr/>
        <p:txBody>
          <a:bodyPr/>
          <a:lstStyle/>
          <a:p>
            <a:endParaRPr lang="ru-RU" dirty="0"/>
          </a:p>
        </p:txBody>
      </p:sp>
      <p:sp>
        <p:nvSpPr>
          <p:cNvPr id="6" name="Прямоугольник 5"/>
          <p:cNvSpPr/>
          <p:nvPr/>
        </p:nvSpPr>
        <p:spPr>
          <a:xfrm>
            <a:off x="899592" y="908720"/>
            <a:ext cx="7632848" cy="492443"/>
          </a:xfrm>
          <a:prstGeom prst="rect">
            <a:avLst/>
          </a:prstGeom>
        </p:spPr>
        <p:txBody>
          <a:bodyPr wrap="square">
            <a:spAutoFit/>
          </a:bodyPr>
          <a:lstStyle/>
          <a:p>
            <a:r>
              <a:rPr lang="ru-RU" sz="2600" b="1" dirty="0" smtClean="0">
                <a:latin typeface="Bahnschrift SemiBold Condensed" pitchFamily="34" charset="0"/>
              </a:rPr>
              <a:t>Задание 4. </a:t>
            </a:r>
            <a:r>
              <a:rPr lang="ru-RU" sz="2600" dirty="0" smtClean="0">
                <a:latin typeface="Bahnschrift SemiBold Condensed" pitchFamily="34" charset="0"/>
              </a:rPr>
              <a:t>Заполнить кроссворд:</a:t>
            </a:r>
            <a:r>
              <a:rPr lang="ru-RU" sz="2600" b="1" dirty="0" smtClean="0">
                <a:latin typeface="Bahnschrift SemiBold Condensed" pitchFamily="34" charset="0"/>
              </a:rPr>
              <a:t> </a:t>
            </a:r>
            <a:r>
              <a:rPr lang="ru-RU" sz="2600" dirty="0" smtClean="0">
                <a:latin typeface="Bahnschrift SemiBold Condensed" pitchFamily="34" charset="0"/>
              </a:rPr>
              <a:t>кто говорит следующие слова? </a:t>
            </a:r>
            <a:endParaRPr lang="ru-RU" sz="2600" dirty="0"/>
          </a:p>
        </p:txBody>
      </p:sp>
      <p:graphicFrame>
        <p:nvGraphicFramePr>
          <p:cNvPr id="7" name="Таблица 6"/>
          <p:cNvGraphicFramePr>
            <a:graphicFrameLocks noGrp="1"/>
          </p:cNvGraphicFramePr>
          <p:nvPr/>
        </p:nvGraphicFramePr>
        <p:xfrm>
          <a:off x="4932038" y="2492894"/>
          <a:ext cx="3312372" cy="3384381"/>
        </p:xfrm>
        <a:graphic>
          <a:graphicData uri="http://schemas.openxmlformats.org/drawingml/2006/table">
            <a:tbl>
              <a:tblPr/>
              <a:tblGrid>
                <a:gridCol w="473196"/>
                <a:gridCol w="473196"/>
                <a:gridCol w="473196"/>
                <a:gridCol w="473196"/>
                <a:gridCol w="473196"/>
                <a:gridCol w="473196"/>
                <a:gridCol w="473196"/>
              </a:tblGrid>
              <a:tr h="483483">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nSpc>
                          <a:spcPct val="107000"/>
                        </a:lnSpc>
                        <a:spcAft>
                          <a:spcPts val="600"/>
                        </a:spcAft>
                      </a:pPr>
                      <a:r>
                        <a:rPr lang="en-US" sz="2800" baseline="30000">
                          <a:latin typeface="Bahnschrift SemiBold Condensed" pitchFamily="34" charset="0"/>
                          <a:ea typeface="Calibri"/>
                          <a:cs typeface="Times New Roman"/>
                        </a:rPr>
                        <a:t>3</a:t>
                      </a:r>
                      <a:r>
                        <a:rPr lang="en-US" sz="2800">
                          <a:latin typeface="Bahnschrift SemiBold Condensed" pitchFamily="34" charset="0"/>
                          <a:ea typeface="Calibri"/>
                          <a:cs typeface="Times New Roman"/>
                        </a:rPr>
                        <a:t>и</a:t>
                      </a: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r>
              <a:tr h="483483">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en-US"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r>
                        <a:rPr lang="en-US" sz="2800">
                          <a:latin typeface="Bahnschrift SemiBold Condensed" pitchFamily="34" charset="0"/>
                          <a:ea typeface="Calibri"/>
                          <a:cs typeface="Times New Roman"/>
                        </a:rPr>
                        <a:t>о</a:t>
                      </a: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r>
              <a:tr h="483483">
                <a:tc>
                  <a:txBody>
                    <a:bodyPr/>
                    <a:lstStyle/>
                    <a:p>
                      <a:pPr>
                        <a:lnSpc>
                          <a:spcPct val="107000"/>
                        </a:lnSpc>
                        <a:spcAft>
                          <a:spcPts val="600"/>
                        </a:spcAft>
                      </a:pPr>
                      <a:r>
                        <a:rPr lang="en-US" sz="2800" baseline="30000">
                          <a:latin typeface="Bahnschrift SemiBold Condensed" pitchFamily="34" charset="0"/>
                          <a:ea typeface="Calibri"/>
                          <a:cs typeface="Times New Roman"/>
                        </a:rPr>
                        <a:t>1</a:t>
                      </a:r>
                      <a:r>
                        <a:rPr lang="en-US" sz="2800">
                          <a:latin typeface="Bahnschrift SemiBold Condensed" pitchFamily="34" charset="0"/>
                          <a:ea typeface="Calibri"/>
                          <a:cs typeface="Times New Roman"/>
                        </a:rPr>
                        <a:t>г</a:t>
                      </a: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r>
                        <a:rPr lang="en-US" sz="2800">
                          <a:latin typeface="Bahnschrift SemiBold Condensed" pitchFamily="34" charset="0"/>
                          <a:ea typeface="Calibri"/>
                          <a:cs typeface="Times New Roman"/>
                        </a:rPr>
                        <a:t>е</a:t>
                      </a: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r>
                        <a:rPr lang="en-US" sz="2800" dirty="0">
                          <a:latin typeface="Bahnschrift SemiBold Condensed" pitchFamily="34" charset="0"/>
                          <a:ea typeface="Calibri"/>
                          <a:cs typeface="Times New Roman"/>
                        </a:rPr>
                        <a:t>р</a:t>
                      </a: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nSpc>
                          <a:spcPct val="107000"/>
                        </a:lnSpc>
                        <a:spcAft>
                          <a:spcPts val="600"/>
                        </a:spcAft>
                      </a:pPr>
                      <a:r>
                        <a:rPr lang="en-US" sz="2800" baseline="30000">
                          <a:latin typeface="Bahnschrift SemiBold Condensed" pitchFamily="34" charset="0"/>
                          <a:ea typeface="Calibri"/>
                          <a:cs typeface="Times New Roman"/>
                        </a:rPr>
                        <a:t>2</a:t>
                      </a:r>
                      <a:r>
                        <a:rPr lang="en-US" sz="2800">
                          <a:latin typeface="Bahnschrift SemiBold Condensed" pitchFamily="34" charset="0"/>
                          <a:ea typeface="Calibri"/>
                          <a:cs typeface="Times New Roman"/>
                        </a:rPr>
                        <a:t>а</a:t>
                      </a: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r>
                        <a:rPr lang="en-US" sz="2800">
                          <a:latin typeface="Bahnschrift SemiBold Condensed" pitchFamily="34" charset="0"/>
                          <a:ea typeface="Calibri"/>
                          <a:cs typeface="Times New Roman"/>
                        </a:rPr>
                        <a:t>к</a:t>
                      </a: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r>
                        <a:rPr lang="en-US" sz="2800">
                          <a:latin typeface="Bahnschrift SemiBold Condensed" pitchFamily="34" charset="0"/>
                          <a:ea typeface="Calibri"/>
                          <a:cs typeface="Times New Roman"/>
                        </a:rPr>
                        <a:t>л</a:t>
                      </a: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r>
              <a:tr h="483483">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r>
                        <a:rPr lang="en-US" sz="2800" dirty="0">
                          <a:latin typeface="Bahnschrift SemiBold Condensed" pitchFamily="34" charset="0"/>
                          <a:ea typeface="Calibri"/>
                          <a:cs typeface="Times New Roman"/>
                        </a:rPr>
                        <a:t>в</a:t>
                      </a: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r>
                        <a:rPr lang="en-US" sz="2800">
                          <a:latin typeface="Bahnschrift SemiBold Condensed" pitchFamily="34" charset="0"/>
                          <a:ea typeface="Calibri"/>
                          <a:cs typeface="Times New Roman"/>
                        </a:rPr>
                        <a:t>а</a:t>
                      </a: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r>
              <a:tr h="483483">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r>
                        <a:rPr lang="en-US" sz="2800">
                          <a:latin typeface="Bahnschrift SemiBold Condensed" pitchFamily="34" charset="0"/>
                          <a:ea typeface="Calibri"/>
                          <a:cs typeface="Times New Roman"/>
                        </a:rPr>
                        <a:t>г</a:t>
                      </a: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en-US"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r>
                        <a:rPr lang="en-US" sz="2800" dirty="0">
                          <a:latin typeface="Bahnschrift SemiBold Condensed" pitchFamily="34" charset="0"/>
                          <a:ea typeface="Calibri"/>
                          <a:cs typeface="Times New Roman"/>
                        </a:rPr>
                        <a:t>й</a:t>
                      </a:r>
                      <a:endParaRPr lang="ru-RU"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r>
              <a:tr h="483483">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r>
                        <a:rPr lang="en-US" sz="2800">
                          <a:latin typeface="Bahnschrift SemiBold Condensed" pitchFamily="34" charset="0"/>
                          <a:ea typeface="Calibri"/>
                          <a:cs typeface="Times New Roman"/>
                        </a:rPr>
                        <a:t>и</a:t>
                      </a: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en-US"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en-US"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r>
              <a:tr h="483483">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r>
                        <a:rPr lang="en-US" sz="2800">
                          <a:latin typeface="Bahnschrift SemiBold Condensed" pitchFamily="34" charset="0"/>
                          <a:ea typeface="Calibri"/>
                          <a:cs typeface="Times New Roman"/>
                        </a:rPr>
                        <a:t>й</a:t>
                      </a:r>
                      <a:endParaRPr lang="ru-RU"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tcPr>
                </a:tc>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en-US" sz="280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c>
                  <a:txBody>
                    <a:bodyPr/>
                    <a:lstStyle/>
                    <a:p>
                      <a:pPr algn="ctr">
                        <a:lnSpc>
                          <a:spcPct val="107000"/>
                        </a:lnSpc>
                        <a:spcAft>
                          <a:spcPts val="600"/>
                        </a:spcAft>
                      </a:pPr>
                      <a:endParaRPr lang="en-US" sz="2800" dirty="0">
                        <a:latin typeface="Bahnschrift SemiBold Condensed" pitchFamily="34" charset="0"/>
                        <a:ea typeface="Calibri"/>
                        <a:cs typeface="Times New Roman"/>
                      </a:endParaRPr>
                    </a:p>
                  </a:txBody>
                  <a:tcPr marL="0" marR="0" marT="0" marB="0" anchor="ctr">
                    <a:lnL w="12700" cap="flat" cmpd="sng" algn="ctr">
                      <a:solidFill>
                        <a:srgbClr val="888888"/>
                      </a:solidFill>
                      <a:prstDash val="solid"/>
                      <a:round/>
                      <a:headEnd type="none" w="med" len="med"/>
                      <a:tailEnd type="none" w="med" len="med"/>
                    </a:lnL>
                    <a:lnR w="12700" cap="flat" cmpd="sng" algn="ctr">
                      <a:solidFill>
                        <a:srgbClr val="888888"/>
                      </a:solidFill>
                      <a:prstDash val="solid"/>
                      <a:round/>
                      <a:headEnd type="none" w="med" len="med"/>
                      <a:tailEnd type="none" w="med" len="med"/>
                    </a:lnR>
                    <a:lnT w="12700" cap="flat" cmpd="sng" algn="ctr">
                      <a:solidFill>
                        <a:srgbClr val="888888"/>
                      </a:solidFill>
                      <a:prstDash val="solid"/>
                      <a:round/>
                      <a:headEnd type="none" w="med" len="med"/>
                      <a:tailEnd type="none" w="med" len="med"/>
                    </a:lnT>
                    <a:lnB w="12700" cap="flat" cmpd="sng" algn="ctr">
                      <a:solidFill>
                        <a:srgbClr val="888888"/>
                      </a:solidFill>
                      <a:prstDash val="solid"/>
                      <a:round/>
                      <a:headEnd type="none" w="med" len="med"/>
                      <a:tailEnd type="none" w="med" len="med"/>
                    </a:lnB>
                    <a:solidFill>
                      <a:srgbClr val="BBBBBB"/>
                    </a:solidFill>
                  </a:tcPr>
                </a:tc>
              </a:tr>
            </a:tbl>
          </a:graphicData>
        </a:graphic>
      </p:graphicFrame>
    </p:spTree>
  </p:cSld>
  <p:clrMapOvr>
    <a:masterClrMapping/>
  </p:clrMapOvr>
  <p:transition>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WORK-PC\Desktop\botanical-frame-vector-vintage-hand-drawn_53876-177464.jpg"/>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sp>
        <p:nvSpPr>
          <p:cNvPr id="2" name="Заголовок 1"/>
          <p:cNvSpPr>
            <a:spLocks noGrp="1"/>
          </p:cNvSpPr>
          <p:nvPr>
            <p:ph type="ctrTitle"/>
          </p:nvPr>
        </p:nvSpPr>
        <p:spPr>
          <a:xfrm>
            <a:off x="827584" y="2132856"/>
            <a:ext cx="7272808" cy="1470025"/>
          </a:xfrm>
        </p:spPr>
        <p:txBody>
          <a:bodyPr>
            <a:normAutofit fontScale="90000"/>
          </a:bodyPr>
          <a:lstStyle/>
          <a:p>
            <a:r>
              <a:rPr lang="ru-RU" b="1" dirty="0">
                <a:latin typeface="Bahnschrift SemiBold Condensed" pitchFamily="34" charset="0"/>
              </a:rPr>
              <a:t>Задание 5.</a:t>
            </a:r>
            <a:r>
              <a:rPr lang="ru-RU" dirty="0">
                <a:latin typeface="Bahnschrift SemiBold Condensed" pitchFamily="34" charset="0"/>
              </a:rPr>
              <a:t> Объясните значение слов, которые встречаются в тексте: праздность, коварство, глашатай, несметный. С каждым словом придумайте </a:t>
            </a:r>
            <a:r>
              <a:rPr lang="ru-RU" dirty="0" smtClean="0">
                <a:latin typeface="Bahnschrift SemiBold Condensed" pitchFamily="34" charset="0"/>
              </a:rPr>
              <a:t>предложение</a:t>
            </a:r>
            <a:r>
              <a:rPr lang="ru-RU" dirty="0">
                <a:latin typeface="Bahnschrift SemiBold Condensed" pitchFamily="34" charset="0"/>
              </a:rPr>
              <a:t/>
            </a:r>
            <a:br>
              <a:rPr lang="ru-RU" dirty="0">
                <a:latin typeface="Bahnschrift SemiBold Condensed" pitchFamily="34" charset="0"/>
              </a:rPr>
            </a:br>
            <a:endParaRPr lang="ru-RU" dirty="0">
              <a:latin typeface="Bahnschrift SemiBold Condensed" pitchFamily="34" charset="0"/>
            </a:endParaRPr>
          </a:p>
        </p:txBody>
      </p:sp>
      <p:pic>
        <p:nvPicPr>
          <p:cNvPr id="7" name="Picture 1" descr="C:\Users\WORK-PC\Downloads\Рисунок1-no-bg-preview (carve.photos).png"/>
          <p:cNvPicPr>
            <a:picLocks noChangeAspect="1" noChangeArrowheads="1"/>
          </p:cNvPicPr>
          <p:nvPr/>
        </p:nvPicPr>
        <p:blipFill>
          <a:blip r:embed="rId3" cstate="print"/>
          <a:srcRect/>
          <a:stretch>
            <a:fillRect/>
          </a:stretch>
        </p:blipFill>
        <p:spPr bwMode="auto">
          <a:xfrm>
            <a:off x="6502595" y="2492896"/>
            <a:ext cx="2975836" cy="4096941"/>
          </a:xfrm>
          <a:prstGeom prst="rect">
            <a:avLst/>
          </a:prstGeom>
          <a:noFill/>
        </p:spPr>
      </p:pic>
    </p:spTree>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WORK-PC\Desktop\botanical-frame-vector-vintage-hand-drawn_53876-177464.jpg"/>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sp>
        <p:nvSpPr>
          <p:cNvPr id="2" name="Заголовок 1"/>
          <p:cNvSpPr>
            <a:spLocks noGrp="1"/>
          </p:cNvSpPr>
          <p:nvPr>
            <p:ph type="ctrTitle"/>
          </p:nvPr>
        </p:nvSpPr>
        <p:spPr>
          <a:xfrm>
            <a:off x="899592" y="2636912"/>
            <a:ext cx="6912768" cy="1470025"/>
          </a:xfrm>
        </p:spPr>
        <p:txBody>
          <a:bodyPr>
            <a:noAutofit/>
          </a:bodyPr>
          <a:lstStyle/>
          <a:p>
            <a:pPr algn="l"/>
            <a:r>
              <a:rPr lang="ru-RU" sz="3600" b="1" u="sng" dirty="0" smtClean="0">
                <a:latin typeface="Bahnschrift SemiBold Condensed" pitchFamily="34" charset="0"/>
              </a:rPr>
              <a:t>Праздность</a:t>
            </a:r>
            <a:r>
              <a:rPr lang="ru-RU" sz="3600" dirty="0" smtClean="0">
                <a:latin typeface="Bahnschrift SemiBold Condensed" pitchFamily="34" charset="0"/>
              </a:rPr>
              <a:t> – это безделье, незанятость трудом.</a:t>
            </a:r>
            <a:br>
              <a:rPr lang="ru-RU" sz="3600" dirty="0" smtClean="0">
                <a:latin typeface="Bahnschrift SemiBold Condensed" pitchFamily="34" charset="0"/>
              </a:rPr>
            </a:br>
            <a:r>
              <a:rPr lang="ru-RU" sz="3600" b="1" u="sng" dirty="0" smtClean="0">
                <a:latin typeface="Bahnschrift SemiBold Condensed" pitchFamily="34" charset="0"/>
              </a:rPr>
              <a:t>Коварство</a:t>
            </a:r>
            <a:r>
              <a:rPr lang="ru-RU" sz="3600" dirty="0" smtClean="0">
                <a:latin typeface="Bahnschrift SemiBold Condensed" pitchFamily="34" charset="0"/>
              </a:rPr>
              <a:t> – это злонамеренность, прикрытая показным доброжелательством.</a:t>
            </a:r>
            <a:br>
              <a:rPr lang="ru-RU" sz="3600" dirty="0" smtClean="0">
                <a:latin typeface="Bahnschrift SemiBold Condensed" pitchFamily="34" charset="0"/>
              </a:rPr>
            </a:br>
            <a:r>
              <a:rPr lang="ru-RU" sz="3600" b="1" u="sng" dirty="0" smtClean="0">
                <a:latin typeface="Bahnschrift SemiBold Condensed" pitchFamily="34" charset="0"/>
              </a:rPr>
              <a:t>Глашатай</a:t>
            </a:r>
            <a:r>
              <a:rPr lang="ru-RU" sz="3600" dirty="0" smtClean="0">
                <a:latin typeface="Bahnschrift SemiBold Condensed" pitchFamily="34" charset="0"/>
              </a:rPr>
              <a:t> – это (в старину) лицо, объявлявшее народу официальные известия.</a:t>
            </a:r>
            <a:br>
              <a:rPr lang="ru-RU" sz="3600" dirty="0" smtClean="0">
                <a:latin typeface="Bahnschrift SemiBold Condensed" pitchFamily="34" charset="0"/>
              </a:rPr>
            </a:br>
            <a:r>
              <a:rPr lang="ru-RU" sz="3600" b="1" u="sng" dirty="0" smtClean="0">
                <a:latin typeface="Bahnschrift SemiBold Condensed" pitchFamily="34" charset="0"/>
              </a:rPr>
              <a:t>Несметный</a:t>
            </a:r>
            <a:r>
              <a:rPr lang="ru-RU" sz="3600" dirty="0" smtClean="0">
                <a:latin typeface="Bahnschrift SemiBold Condensed" pitchFamily="34" charset="0"/>
              </a:rPr>
              <a:t> – это огромный по количеству, неисчислимый.</a:t>
            </a:r>
            <a:endParaRPr lang="ru-RU" sz="3600" dirty="0">
              <a:latin typeface="Bahnschrift SemiBold Condensed" pitchFamily="34" charset="0"/>
            </a:endParaRPr>
          </a:p>
        </p:txBody>
      </p:sp>
      <p:pic>
        <p:nvPicPr>
          <p:cNvPr id="2049" name="Picture 1" descr="C:\Users\WORK-PC\Downloads\Рисунок1-no-bg-preview (carve.photos).png"/>
          <p:cNvPicPr>
            <a:picLocks noChangeAspect="1" noChangeArrowheads="1"/>
          </p:cNvPicPr>
          <p:nvPr/>
        </p:nvPicPr>
        <p:blipFill>
          <a:blip r:embed="rId3" cstate="print"/>
          <a:srcRect/>
          <a:stretch>
            <a:fillRect/>
          </a:stretch>
        </p:blipFill>
        <p:spPr bwMode="auto">
          <a:xfrm>
            <a:off x="6502595" y="2492896"/>
            <a:ext cx="2975836" cy="4096941"/>
          </a:xfrm>
          <a:prstGeom prst="rect">
            <a:avLst/>
          </a:prstGeom>
          <a:noFill/>
        </p:spPr>
      </p:pic>
    </p:spTree>
  </p:cSld>
  <p:clrMapOvr>
    <a:masterClrMapping/>
  </p:clrMapOvr>
  <p:transition>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WORK-PC\Desktop\botanical-frame-vector-vintage-hand-drawn_53876-177464.jpg"/>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sp>
        <p:nvSpPr>
          <p:cNvPr id="2" name="Заголовок 1"/>
          <p:cNvSpPr>
            <a:spLocks noGrp="1"/>
          </p:cNvSpPr>
          <p:nvPr>
            <p:ph type="ctrTitle"/>
          </p:nvPr>
        </p:nvSpPr>
        <p:spPr>
          <a:xfrm>
            <a:off x="755576" y="2348880"/>
            <a:ext cx="4176464" cy="1944216"/>
          </a:xfrm>
        </p:spPr>
        <p:txBody>
          <a:bodyPr>
            <a:noAutofit/>
          </a:bodyPr>
          <a:lstStyle/>
          <a:p>
            <a:r>
              <a:rPr lang="ru-RU" sz="3600" b="1" dirty="0">
                <a:latin typeface="Bahnschrift SemiBold Condensed" pitchFamily="34" charset="0"/>
              </a:rPr>
              <a:t>Задание 6.</a:t>
            </a:r>
            <a:r>
              <a:rPr lang="ru-RU" sz="3600" dirty="0">
                <a:latin typeface="Bahnschrift SemiBold Condensed" pitchFamily="34" charset="0"/>
              </a:rPr>
              <a:t> Перед вами 3 изображения. Расположите представленные изображения в соответствии с последовательностью происходящих в мифе событий</a:t>
            </a:r>
          </a:p>
        </p:txBody>
      </p:sp>
      <p:pic>
        <p:nvPicPr>
          <p:cNvPr id="13" name="Рисунок 12" descr="Сообщество иллюстраторов | Иллюстрация АВГИЕВЫ КОНЮШНИ, или пятый"/>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l="3851" t="38832" r="57635" b="1154"/>
          <a:stretch>
            <a:fillRect/>
          </a:stretch>
        </p:blipFill>
        <p:spPr bwMode="auto">
          <a:xfrm>
            <a:off x="4788024" y="980728"/>
            <a:ext cx="1868160" cy="1872208"/>
          </a:xfrm>
          <a:prstGeom prst="rect">
            <a:avLst/>
          </a:prstGeom>
          <a:noFill/>
          <a:ln>
            <a:noFill/>
          </a:ln>
        </p:spPr>
      </p:pic>
      <p:pic>
        <p:nvPicPr>
          <p:cNvPr id="14" name="Рисунок 13"/>
          <p:cNvPicPr/>
          <p:nvPr/>
        </p:nvPicPr>
        <p:blipFill>
          <a:blip r:embed="rId4" cstate="print">
            <a:extLst>
              <a:ext uri="{28A0092B-C50C-407E-A947-70E740481C1C}">
                <a14:useLocalDpi xmlns:a14="http://schemas.microsoft.com/office/drawing/2010/main" xmlns:lc="http://schemas.openxmlformats.org/drawingml/2006/lockedCanvas" xmlns="" val="0"/>
              </a:ext>
            </a:extLst>
          </a:blip>
          <a:srcRect/>
          <a:stretch>
            <a:fillRect/>
          </a:stretch>
        </p:blipFill>
        <p:spPr bwMode="auto">
          <a:xfrm>
            <a:off x="6660232" y="2420888"/>
            <a:ext cx="1584176" cy="2016224"/>
          </a:xfrm>
          <a:prstGeom prst="rect">
            <a:avLst/>
          </a:prstGeom>
          <a:noFill/>
          <a:ln>
            <a:noFill/>
          </a:ln>
        </p:spPr>
      </p:pic>
      <p:pic>
        <p:nvPicPr>
          <p:cNvPr id="15" name="Рисунок 14"/>
          <p:cNvPicPr/>
          <p:nvPr/>
        </p:nvPicPr>
        <p:blipFill>
          <a:blip r:embed="rId5" cstate="print">
            <a:extLst>
              <a:ext uri="{28A0092B-C50C-407E-A947-70E740481C1C}">
                <a14:useLocalDpi xmlns:a14="http://schemas.microsoft.com/office/drawing/2010/main" xmlns:lc="http://schemas.openxmlformats.org/drawingml/2006/lockedCanvas" xmlns="" val="0"/>
              </a:ext>
            </a:extLst>
          </a:blip>
          <a:srcRect/>
          <a:stretch>
            <a:fillRect/>
          </a:stretch>
        </p:blipFill>
        <p:spPr bwMode="auto">
          <a:xfrm>
            <a:off x="5364088" y="4437112"/>
            <a:ext cx="2160240" cy="1463670"/>
          </a:xfrm>
          <a:prstGeom prst="rect">
            <a:avLst/>
          </a:prstGeom>
          <a:noFill/>
        </p:spPr>
      </p:pic>
    </p:spTree>
  </p:cSld>
  <p:clrMapOvr>
    <a:masterClrMapping/>
  </p:clrMapOvr>
  <p:transition>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WORK-PC\Desktop\botanical-frame-vector-vintage-hand-drawn_53876-177464.jpg"/>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pic>
        <p:nvPicPr>
          <p:cNvPr id="5" name="Рисунок 4"/>
          <p:cNvPicPr/>
          <p:nvPr/>
        </p:nvPicPr>
        <p:blipFill>
          <a:blip r:embed="rId3" cstate="print">
            <a:extLst>
              <a:ext uri="{28A0092B-C50C-407E-A947-70E740481C1C}">
                <a14:useLocalDpi xmlns:a14="http://schemas.microsoft.com/office/drawing/2010/main" xmlns:lc="http://schemas.openxmlformats.org/drawingml/2006/lockedCanvas" xmlns="" val="0"/>
              </a:ext>
            </a:extLst>
          </a:blip>
          <a:srcRect l="2857"/>
          <a:stretch>
            <a:fillRect/>
          </a:stretch>
        </p:blipFill>
        <p:spPr bwMode="auto">
          <a:xfrm>
            <a:off x="899592" y="2276872"/>
            <a:ext cx="2448272" cy="2808312"/>
          </a:xfrm>
          <a:prstGeom prst="rect">
            <a:avLst/>
          </a:prstGeom>
          <a:noFill/>
          <a:ln>
            <a:noFill/>
          </a:ln>
        </p:spPr>
      </p:pic>
      <p:pic>
        <p:nvPicPr>
          <p:cNvPr id="7" name="Рисунок 6"/>
          <p:cNvPicPr/>
          <p:nvPr/>
        </p:nvPicPr>
        <p:blipFill>
          <a:blip r:embed="rId4" cstate="print">
            <a:extLst>
              <a:ext uri="{28A0092B-C50C-407E-A947-70E740481C1C}">
                <a14:useLocalDpi xmlns:a14="http://schemas.microsoft.com/office/drawing/2010/main" xmlns:lc="http://schemas.openxmlformats.org/drawingml/2006/lockedCanvas" xmlns="" val="0"/>
              </a:ext>
            </a:extLst>
          </a:blip>
          <a:srcRect/>
          <a:stretch>
            <a:fillRect/>
          </a:stretch>
        </p:blipFill>
        <p:spPr bwMode="auto">
          <a:xfrm>
            <a:off x="3347864" y="2780928"/>
            <a:ext cx="2808312" cy="2255758"/>
          </a:xfrm>
          <a:prstGeom prst="rect">
            <a:avLst/>
          </a:prstGeom>
          <a:noFill/>
        </p:spPr>
      </p:pic>
      <p:pic>
        <p:nvPicPr>
          <p:cNvPr id="8" name="Рисунок 7" descr="Сообщество иллюстраторов | Иллюстрация АВГИЕВЫ КОНЮШНИ, или пятый"/>
          <p:cNvPicPr/>
          <p:nvPr/>
        </p:nvPicPr>
        <p:blipFill>
          <a:blip r:embed="rId5" cstate="print">
            <a:extLst>
              <a:ext uri="{28A0092B-C50C-407E-A947-70E740481C1C}">
                <a14:useLocalDpi xmlns:a14="http://schemas.microsoft.com/office/drawing/2010/main" xmlns:lc="http://schemas.openxmlformats.org/drawingml/2006/lockedCanvas" xmlns="" val="0"/>
              </a:ext>
            </a:extLst>
          </a:blip>
          <a:srcRect l="3851" t="38832" r="57635" b="1154"/>
          <a:stretch>
            <a:fillRect/>
          </a:stretch>
        </p:blipFill>
        <p:spPr bwMode="auto">
          <a:xfrm>
            <a:off x="6156176" y="2564904"/>
            <a:ext cx="2088232" cy="2448272"/>
          </a:xfrm>
          <a:prstGeom prst="rect">
            <a:avLst/>
          </a:prstGeom>
          <a:noFill/>
          <a:ln>
            <a:noFill/>
          </a:ln>
        </p:spPr>
      </p:pic>
    </p:spTree>
  </p:cSld>
  <p:clrMapOvr>
    <a:masterClrMapping/>
  </p:clrMapOvr>
  <p:transition>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WORK-PC\Desktop\botanical-frame-vector-vintage-hand-drawn_53876-177464.jpg"/>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sp>
        <p:nvSpPr>
          <p:cNvPr id="2" name="Заголовок 1"/>
          <p:cNvSpPr>
            <a:spLocks noGrp="1"/>
          </p:cNvSpPr>
          <p:nvPr>
            <p:ph type="ctrTitle"/>
          </p:nvPr>
        </p:nvSpPr>
        <p:spPr>
          <a:xfrm>
            <a:off x="755576" y="2348880"/>
            <a:ext cx="4032448" cy="1944216"/>
          </a:xfrm>
        </p:spPr>
        <p:txBody>
          <a:bodyPr>
            <a:noAutofit/>
          </a:bodyPr>
          <a:lstStyle/>
          <a:p>
            <a:r>
              <a:rPr lang="ru-RU" sz="2600" b="1" dirty="0">
                <a:latin typeface="Bahnschrift SemiBold Condensed" pitchFamily="34" charset="0"/>
              </a:rPr>
              <a:t>Задание 1.</a:t>
            </a:r>
            <a:r>
              <a:rPr lang="ru-RU" sz="2600" dirty="0">
                <a:latin typeface="Bahnschrift SemiBold Condensed" pitchFamily="34" charset="0"/>
              </a:rPr>
              <a:t> Попробуйте сами создать иллюстрацию мифа «Конюшни </a:t>
            </a:r>
            <a:r>
              <a:rPr lang="ru-RU" sz="2600" dirty="0" smtClean="0">
                <a:latin typeface="Bahnschrift SemiBold Condensed" pitchFamily="34" charset="0"/>
              </a:rPr>
              <a:t>Авгия». </a:t>
            </a:r>
            <a:r>
              <a:rPr lang="ru-RU" sz="2600" dirty="0">
                <a:latin typeface="Bahnschrift SemiBold Condensed" pitchFamily="34" charset="0"/>
              </a:rPr>
              <a:t>Вы </a:t>
            </a:r>
            <a:r>
              <a:rPr lang="ru-RU" sz="2600" dirty="0" smtClean="0">
                <a:latin typeface="Bahnschrift SemiBold Condensed" pitchFamily="34" charset="0"/>
              </a:rPr>
              <a:t>выбираете </a:t>
            </a:r>
            <a:r>
              <a:rPr lang="ru-RU" sz="2600" dirty="0">
                <a:latin typeface="Bahnschrift SemiBold Condensed" pitchFamily="34" charset="0"/>
              </a:rPr>
              <a:t>эпизод и изображаете </a:t>
            </a:r>
            <a:r>
              <a:rPr lang="ru-RU" sz="2600" dirty="0" smtClean="0">
                <a:latin typeface="Bahnschrift SemiBold Condensed" pitchFamily="34" charset="0"/>
              </a:rPr>
              <a:t>его. </a:t>
            </a:r>
            <a:r>
              <a:rPr lang="ru-RU" sz="2600" dirty="0">
                <a:latin typeface="Bahnschrift SemiBold Condensed" pitchFamily="34" charset="0"/>
              </a:rPr>
              <a:t>Рисунок можно делать как цветными карандашами, так и простым карандашом. </a:t>
            </a:r>
            <a:r>
              <a:rPr lang="ru-RU" sz="2600" dirty="0" smtClean="0">
                <a:latin typeface="Bahnschrift SemiBold Condensed" pitchFamily="34" charset="0"/>
              </a:rPr>
              <a:t>Нужно </a:t>
            </a:r>
            <a:r>
              <a:rPr lang="ru-RU" sz="2600" dirty="0">
                <a:latin typeface="Bahnschrift SemiBold Condensed" pitchFamily="34" charset="0"/>
              </a:rPr>
              <a:t>придумать, как необычно вы можете представить свои иллюстрации. Это, к примеру, может быть небольшая сценка или просто рассказ.</a:t>
            </a:r>
          </a:p>
        </p:txBody>
      </p:sp>
      <p:pic>
        <p:nvPicPr>
          <p:cNvPr id="6" name="Picture 2" descr="Новые Мифы — Авгий"/>
          <p:cNvPicPr>
            <a:picLocks noChangeAspect="1" noChangeArrowheads="1"/>
          </p:cNvPicPr>
          <p:nvPr/>
        </p:nvPicPr>
        <p:blipFill>
          <a:blip r:embed="rId3" cstate="print"/>
          <a:srcRect/>
          <a:stretch>
            <a:fillRect/>
          </a:stretch>
        </p:blipFill>
        <p:spPr bwMode="auto">
          <a:xfrm>
            <a:off x="4788024" y="1484784"/>
            <a:ext cx="3456384" cy="3950155"/>
          </a:xfrm>
          <a:prstGeom prst="rect">
            <a:avLst/>
          </a:prstGeom>
          <a:noFill/>
        </p:spPr>
      </p:pic>
    </p:spTree>
  </p:cSld>
  <p:clrMapOvr>
    <a:masterClrMapping/>
  </p:clrMapOvr>
  <p:transition>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WORK-PC\Desktop\botanical-frame-vector-vintage-hand-drawn_53876-177464.jpg"/>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sp>
        <p:nvSpPr>
          <p:cNvPr id="2" name="Заголовок 1"/>
          <p:cNvSpPr>
            <a:spLocks noGrp="1"/>
          </p:cNvSpPr>
          <p:nvPr>
            <p:ph type="ctrTitle"/>
          </p:nvPr>
        </p:nvSpPr>
        <p:spPr>
          <a:xfrm>
            <a:off x="899592" y="2636912"/>
            <a:ext cx="7344816" cy="1872208"/>
          </a:xfrm>
        </p:spPr>
        <p:txBody>
          <a:bodyPr>
            <a:noAutofit/>
          </a:bodyPr>
          <a:lstStyle/>
          <a:p>
            <a:pPr algn="l"/>
            <a:r>
              <a:rPr lang="ru-RU" sz="2300" b="1" dirty="0">
                <a:latin typeface="Bahnschrift SemiBold Condensed" pitchFamily="34" charset="0"/>
              </a:rPr>
              <a:t>Задание 2.</a:t>
            </a:r>
            <a:r>
              <a:rPr lang="ru-RU" sz="2300" dirty="0">
                <a:latin typeface="Bahnschrift SemiBold Condensed" pitchFamily="34" charset="0"/>
              </a:rPr>
              <a:t> Представьте следующую ситуацию: Зевс сложил полномочия правителя, и были объявлены перевыборы. Одним из кандидатов на пост является Геракл. Вам нужно дать интервью и ответить на несколько вопросов от его </a:t>
            </a:r>
            <a:r>
              <a:rPr lang="ru-RU" sz="2300" dirty="0" smtClean="0">
                <a:latin typeface="Bahnschrift SemiBold Condensed" pitchFamily="34" charset="0"/>
              </a:rPr>
              <a:t>имени.</a:t>
            </a:r>
            <a:r>
              <a:rPr lang="ru-RU" sz="2300" dirty="0">
                <a:latin typeface="Bahnschrift SemiBold Condensed" pitchFamily="34" charset="0"/>
              </a:rPr>
              <a:t/>
            </a:r>
            <a:br>
              <a:rPr lang="ru-RU" sz="2300" dirty="0">
                <a:latin typeface="Bahnschrift SemiBold Condensed" pitchFamily="34" charset="0"/>
              </a:rPr>
            </a:br>
            <a:r>
              <a:rPr lang="ru-RU" sz="2300" dirty="0">
                <a:latin typeface="Bahnschrift SemiBold Condensed" pitchFamily="34" charset="0"/>
              </a:rPr>
              <a:t> </a:t>
            </a:r>
            <a:r>
              <a:rPr lang="ru-RU" sz="2300" dirty="0" smtClean="0">
                <a:latin typeface="Bahnschrift SemiBold Condensed" pitchFamily="34" charset="0"/>
              </a:rPr>
              <a:t>Ваши </a:t>
            </a:r>
            <a:r>
              <a:rPr lang="ru-RU" sz="2300" dirty="0">
                <a:latin typeface="Bahnschrift SemiBold Condensed" pitchFamily="34" charset="0"/>
              </a:rPr>
              <a:t>конкуренты считают, что Вы недостаточно сильны, подготовлены для того, чтобы </a:t>
            </a:r>
            <a:r>
              <a:rPr lang="ru-RU" sz="2300" i="1" dirty="0">
                <a:latin typeface="Bahnschrift SemiBold Condensed" pitchFamily="34" charset="0"/>
              </a:rPr>
              <a:t>взвалить на свои плечи</a:t>
            </a:r>
            <a:r>
              <a:rPr lang="ru-RU" sz="2300" dirty="0">
                <a:latin typeface="Bahnschrift SemiBold Condensed" pitchFamily="34" charset="0"/>
              </a:rPr>
              <a:t> правление Олимпом. Что Вы можете ответить на это?</a:t>
            </a:r>
            <a:br>
              <a:rPr lang="ru-RU" sz="2300" dirty="0">
                <a:latin typeface="Bahnschrift SemiBold Condensed" pitchFamily="34" charset="0"/>
              </a:rPr>
            </a:br>
            <a:r>
              <a:rPr lang="ru-RU" sz="2300" dirty="0">
                <a:latin typeface="Bahnschrift SemiBold Condensed" pitchFamily="34" charset="0"/>
              </a:rPr>
              <a:t>Хороший правитель должен уметь </a:t>
            </a:r>
            <a:r>
              <a:rPr lang="ru-RU" sz="2300" i="1" dirty="0">
                <a:latin typeface="Bahnschrift SemiBold Condensed" pitchFamily="34" charset="0"/>
              </a:rPr>
              <a:t>навести порядок</a:t>
            </a:r>
            <a:r>
              <a:rPr lang="ru-RU" sz="2300" dirty="0">
                <a:latin typeface="Bahnschrift SemiBold Condensed" pitchFamily="34" charset="0"/>
              </a:rPr>
              <a:t> в государстве. Приходилось ли Вам наводить порядок?</a:t>
            </a:r>
            <a:br>
              <a:rPr lang="ru-RU" sz="2300" dirty="0">
                <a:latin typeface="Bahnschrift SemiBold Condensed" pitchFamily="34" charset="0"/>
              </a:rPr>
            </a:br>
            <a:r>
              <a:rPr lang="ru-RU" sz="2300" dirty="0">
                <a:latin typeface="Bahnschrift SemiBold Condensed" pitchFamily="34" charset="0"/>
              </a:rPr>
              <a:t>Ваши конкуренты Арес и Аполлон имеют большой политический опыт. Вы же, в свою очередь, в политике новичок. Приходилось ли Вам раньше вступать в борьбу со столь же сильными соперниками? Если да, то какие качества помогли Вам одолеть их?</a:t>
            </a:r>
            <a:br>
              <a:rPr lang="ru-RU" sz="2300" dirty="0">
                <a:latin typeface="Bahnschrift SemiBold Condensed" pitchFamily="34" charset="0"/>
              </a:rPr>
            </a:br>
            <a:r>
              <a:rPr lang="ru-RU" sz="2300" dirty="0">
                <a:latin typeface="Bahnschrift SemiBold Condensed" pitchFamily="34" charset="0"/>
              </a:rPr>
              <a:t>Что бы Вы сделали для богов и людей, став новым правителем?</a:t>
            </a:r>
            <a:r>
              <a:rPr lang="ru-RU" sz="2500" dirty="0"/>
              <a:t/>
            </a:r>
            <a:br>
              <a:rPr lang="ru-RU" sz="2500" dirty="0"/>
            </a:br>
            <a:endParaRPr lang="ru-RU" sz="2500" dirty="0">
              <a:latin typeface="Bahnschrift SemiBold Condensed" pitchFamily="34" charset="0"/>
            </a:endParaRPr>
          </a:p>
        </p:txBody>
      </p:sp>
      <p:sp>
        <p:nvSpPr>
          <p:cNvPr id="6" name="Заголовок 5"/>
          <p:cNvSpPr txBox="1">
            <a:spLocks/>
          </p:cNvSpPr>
          <p:nvPr/>
        </p:nvSpPr>
        <p:spPr>
          <a:xfrm>
            <a:off x="683568" y="1"/>
            <a:ext cx="7772400" cy="126876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uLnTx/>
                <a:uFillTx/>
                <a:latin typeface="Bahnschrift SemiBold Condensed" pitchFamily="34" charset="0"/>
                <a:ea typeface="+mj-ea"/>
                <a:cs typeface="+mj-cs"/>
              </a:rPr>
              <a:t>Блок 3</a:t>
            </a:r>
          </a:p>
        </p:txBody>
      </p:sp>
    </p:spTree>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WORK-PC\Desktop\botanical-frame-vector-vintage-hand-drawn_53876-177464.jpg"/>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pic>
        <p:nvPicPr>
          <p:cNvPr id="7" name="Picture 4" descr="Чистые авгиевы конюшни за один день. 12 Трудов - векторный клипарт  Royalty-Free"/>
          <p:cNvPicPr>
            <a:picLocks noChangeAspect="1" noChangeArrowheads="1"/>
          </p:cNvPicPr>
          <p:nvPr/>
        </p:nvPicPr>
        <p:blipFill>
          <a:blip r:embed="rId3" cstate="print"/>
          <a:srcRect/>
          <a:stretch>
            <a:fillRect/>
          </a:stretch>
        </p:blipFill>
        <p:spPr bwMode="auto">
          <a:xfrm>
            <a:off x="899592" y="2276872"/>
            <a:ext cx="2376264" cy="2376264"/>
          </a:xfrm>
          <a:prstGeom prst="rect">
            <a:avLst/>
          </a:prstGeom>
          <a:noFill/>
        </p:spPr>
      </p:pic>
      <p:sp>
        <p:nvSpPr>
          <p:cNvPr id="5" name="Заголовок 1"/>
          <p:cNvSpPr txBox="1">
            <a:spLocks/>
          </p:cNvSpPr>
          <p:nvPr/>
        </p:nvSpPr>
        <p:spPr>
          <a:xfrm>
            <a:off x="3203848" y="1052736"/>
            <a:ext cx="5112568" cy="4824536"/>
          </a:xfrm>
          <a:prstGeom prst="rect">
            <a:avLst/>
          </a:prstGeom>
        </p:spPr>
        <p:txBody>
          <a:bodyPr vert="horz" lIns="91440" tIns="45720" rIns="91440" bIns="45720" rtlCol="0" anchor="ctr">
            <a:normAutofit fontScale="67500" lnSpcReduction="20000"/>
          </a:bodyPr>
          <a:lstStyle/>
          <a:p>
            <a:pPr lvl="0">
              <a:spcBef>
                <a:spcPct val="0"/>
              </a:spcBef>
            </a:pPr>
            <a:r>
              <a:rPr lang="ru-RU" sz="4800" b="1" dirty="0" smtClean="0">
                <a:latin typeface="Bahnschrift SemiBold Condensed" pitchFamily="34" charset="0"/>
              </a:rPr>
              <a:t>Задание 1.</a:t>
            </a:r>
            <a:r>
              <a:rPr lang="ru-RU" sz="4800" dirty="0" smtClean="0">
                <a:latin typeface="Bahnschrift SemiBold Condensed" pitchFamily="34" charset="0"/>
              </a:rPr>
              <a:t> Авгиевы конюшни – это…</a:t>
            </a:r>
            <a:br>
              <a:rPr lang="ru-RU" sz="4800" dirty="0" smtClean="0">
                <a:latin typeface="Bahnschrift SemiBold Condensed" pitchFamily="34" charset="0"/>
              </a:rPr>
            </a:br>
            <a:r>
              <a:rPr lang="ru-RU" sz="4800" dirty="0" smtClean="0">
                <a:latin typeface="Bahnschrift SemiBold Condensed" pitchFamily="34" charset="0"/>
              </a:rPr>
              <a:t>а) всего лишь место, в котором был Геракл</a:t>
            </a:r>
            <a:br>
              <a:rPr lang="ru-RU" sz="4800" dirty="0" smtClean="0">
                <a:latin typeface="Bahnschrift SemiBold Condensed" pitchFamily="34" charset="0"/>
              </a:rPr>
            </a:br>
            <a:r>
              <a:rPr lang="ru-RU" sz="4800" dirty="0" smtClean="0">
                <a:latin typeface="Bahnschrift SemiBold Condensed" pitchFamily="34" charset="0"/>
              </a:rPr>
              <a:t>б) место, где Геракл совершил свой 9 подвиг</a:t>
            </a:r>
            <a:br>
              <a:rPr lang="ru-RU" sz="4800" dirty="0" smtClean="0">
                <a:latin typeface="Bahnschrift SemiBold Condensed" pitchFamily="34" charset="0"/>
              </a:rPr>
            </a:br>
            <a:r>
              <a:rPr lang="ru-RU" sz="4800" dirty="0" smtClean="0">
                <a:latin typeface="Bahnschrift SemiBold Condensed" pitchFamily="34" charset="0"/>
              </a:rPr>
              <a:t>в) фразеологизм, который обозначает чистое, убранное место</a:t>
            </a:r>
            <a:br>
              <a:rPr lang="ru-RU" sz="4800" dirty="0" smtClean="0">
                <a:latin typeface="Bahnschrift SemiBold Condensed" pitchFamily="34" charset="0"/>
              </a:rPr>
            </a:br>
            <a:r>
              <a:rPr lang="ru-RU" sz="4800" dirty="0" smtClean="0">
                <a:latin typeface="Bahnschrift SemiBold Condensed" pitchFamily="34" charset="0"/>
              </a:rPr>
              <a:t>г) фразеологизм, который обозначает очень запущенное, грязное место</a:t>
            </a:r>
            <a:endParaRPr kumimoji="0" lang="ru-RU" sz="4800" b="0" i="0" u="none" strike="noStrike" kern="1200" cap="none" spc="0" normalizeH="0" baseline="0" noProof="0" dirty="0" smtClean="0">
              <a:ln>
                <a:noFill/>
              </a:ln>
              <a:solidFill>
                <a:schemeClr val="tx1"/>
              </a:solidFill>
              <a:effectLst/>
              <a:uLnTx/>
              <a:uFillTx/>
              <a:latin typeface="Bahnschrift SemiBold Condensed" pitchFamily="34" charset="0"/>
              <a:ea typeface="+mj-ea"/>
              <a:cs typeface="+mj-cs"/>
            </a:endParaRPr>
          </a:p>
        </p:txBody>
      </p:sp>
      <p:sp>
        <p:nvSpPr>
          <p:cNvPr id="6" name="Заголовок 5"/>
          <p:cNvSpPr>
            <a:spLocks noGrp="1"/>
          </p:cNvSpPr>
          <p:nvPr>
            <p:ph type="ctrTitle"/>
          </p:nvPr>
        </p:nvSpPr>
        <p:spPr>
          <a:xfrm>
            <a:off x="683568" y="1"/>
            <a:ext cx="7772400" cy="1268760"/>
          </a:xfrm>
        </p:spPr>
        <p:txBody>
          <a:bodyPr/>
          <a:lstStyle/>
          <a:p>
            <a:r>
              <a:rPr lang="ru-RU" dirty="0" smtClean="0">
                <a:latin typeface="Bahnschrift SemiBold Condensed" pitchFamily="34" charset="0"/>
              </a:rPr>
              <a:t>Блок 1</a:t>
            </a:r>
            <a:endParaRPr lang="ru-RU" dirty="0">
              <a:latin typeface="Bahnschrift SemiBold Condensed" pitchFamily="34" charset="0"/>
            </a:endParaRPr>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WORK-PC\Desktop\botanical-frame-vector-vintage-hand-drawn_53876-177464.jpg"/>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sp>
        <p:nvSpPr>
          <p:cNvPr id="2" name="Заголовок 1"/>
          <p:cNvSpPr>
            <a:spLocks noGrp="1"/>
          </p:cNvSpPr>
          <p:nvPr>
            <p:ph type="ctrTitle"/>
          </p:nvPr>
        </p:nvSpPr>
        <p:spPr>
          <a:xfrm>
            <a:off x="683568" y="1700808"/>
            <a:ext cx="7632848" cy="1944216"/>
          </a:xfrm>
        </p:spPr>
        <p:txBody>
          <a:bodyPr>
            <a:normAutofit/>
          </a:bodyPr>
          <a:lstStyle/>
          <a:p>
            <a:r>
              <a:rPr lang="ru-RU" sz="5400" dirty="0" smtClean="0">
                <a:latin typeface="Bahnschrift SemiBold Condensed" pitchFamily="34" charset="0"/>
              </a:rPr>
              <a:t>Спасибо за участие! Поздравляем победителей!</a:t>
            </a:r>
            <a:endParaRPr lang="ru-RU" sz="5400" dirty="0">
              <a:latin typeface="Bahnschrift SemiBold Condensed" pitchFamily="34" charset="0"/>
            </a:endParaRPr>
          </a:p>
        </p:txBody>
      </p:sp>
      <p:pic>
        <p:nvPicPr>
          <p:cNvPr id="29698" name="Picture 2" descr="медаль PNG , Золотая медаль PNG , ленты для медалей, медаль PNG PNG  картинки и пнг PSD рисунок для бесплатной загрузки"/>
          <p:cNvPicPr>
            <a:picLocks noChangeAspect="1" noChangeArrowheads="1"/>
          </p:cNvPicPr>
          <p:nvPr/>
        </p:nvPicPr>
        <p:blipFill>
          <a:blip r:embed="rId3" cstate="print"/>
          <a:srcRect/>
          <a:stretch>
            <a:fillRect/>
          </a:stretch>
        </p:blipFill>
        <p:spPr bwMode="auto">
          <a:xfrm>
            <a:off x="6012160" y="3140968"/>
            <a:ext cx="3501008" cy="3501009"/>
          </a:xfrm>
          <a:prstGeom prst="rect">
            <a:avLst/>
          </a:prstGeom>
          <a:noFill/>
        </p:spPr>
      </p:pic>
    </p:spTree>
  </p:cSld>
  <p:clrMapOvr>
    <a:masterClrMapping/>
  </p:clrMapOvr>
  <p:transition>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WORK-PC\Desktop\botanical-frame-vector-vintage-hand-drawn_53876-177464.jpg"/>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pic>
        <p:nvPicPr>
          <p:cNvPr id="7" name="Picture 4" descr="Чистые авгиевы конюшни за один день. 12 Трудов - векторный клипарт  Royalty-Free"/>
          <p:cNvPicPr>
            <a:picLocks noChangeAspect="1" noChangeArrowheads="1"/>
          </p:cNvPicPr>
          <p:nvPr/>
        </p:nvPicPr>
        <p:blipFill>
          <a:blip r:embed="rId3" cstate="print"/>
          <a:srcRect/>
          <a:stretch>
            <a:fillRect/>
          </a:stretch>
        </p:blipFill>
        <p:spPr bwMode="auto">
          <a:xfrm>
            <a:off x="899592" y="2276872"/>
            <a:ext cx="2376264" cy="2376264"/>
          </a:xfrm>
          <a:prstGeom prst="rect">
            <a:avLst/>
          </a:prstGeom>
          <a:noFill/>
        </p:spPr>
      </p:pic>
      <p:sp>
        <p:nvSpPr>
          <p:cNvPr id="5" name="Заголовок 1"/>
          <p:cNvSpPr txBox="1">
            <a:spLocks/>
          </p:cNvSpPr>
          <p:nvPr/>
        </p:nvSpPr>
        <p:spPr>
          <a:xfrm>
            <a:off x="3203848" y="1052736"/>
            <a:ext cx="5112568" cy="4824536"/>
          </a:xfrm>
          <a:prstGeom prst="rect">
            <a:avLst/>
          </a:prstGeom>
        </p:spPr>
        <p:txBody>
          <a:bodyPr vert="horz" lIns="91440" tIns="45720" rIns="91440" bIns="45720" rtlCol="0" anchor="ctr">
            <a:normAutofit fontScale="67500" lnSpcReduction="20000"/>
          </a:bodyPr>
          <a:lstStyle/>
          <a:p>
            <a:pPr lvl="0">
              <a:spcBef>
                <a:spcPct val="0"/>
              </a:spcBef>
            </a:pPr>
            <a:r>
              <a:rPr lang="ru-RU" sz="4800" b="1" dirty="0" smtClean="0">
                <a:latin typeface="Bahnschrift SemiBold Condensed" pitchFamily="34" charset="0"/>
              </a:rPr>
              <a:t>Задание 1.</a:t>
            </a:r>
            <a:r>
              <a:rPr lang="ru-RU" sz="4800" dirty="0" smtClean="0">
                <a:latin typeface="Bahnschrift SemiBold Condensed" pitchFamily="34" charset="0"/>
              </a:rPr>
              <a:t> Авгиевы конюшни – это…</a:t>
            </a:r>
            <a:br>
              <a:rPr lang="ru-RU" sz="4800" dirty="0" smtClean="0">
                <a:latin typeface="Bahnschrift SemiBold Condensed" pitchFamily="34" charset="0"/>
              </a:rPr>
            </a:br>
            <a:r>
              <a:rPr lang="ru-RU" sz="4800" dirty="0" smtClean="0">
                <a:latin typeface="Bahnschrift SemiBold Condensed" pitchFamily="34" charset="0"/>
              </a:rPr>
              <a:t>а) всего лишь место, в котором был Геракл</a:t>
            </a:r>
            <a:br>
              <a:rPr lang="ru-RU" sz="4800" dirty="0" smtClean="0">
                <a:latin typeface="Bahnschrift SemiBold Condensed" pitchFamily="34" charset="0"/>
              </a:rPr>
            </a:br>
            <a:r>
              <a:rPr lang="ru-RU" sz="4800" dirty="0" smtClean="0">
                <a:latin typeface="Bahnschrift SemiBold Condensed" pitchFamily="34" charset="0"/>
              </a:rPr>
              <a:t>б) место, где Геракл совершил свой 9 подвиг</a:t>
            </a:r>
            <a:br>
              <a:rPr lang="ru-RU" sz="4800" dirty="0" smtClean="0">
                <a:latin typeface="Bahnschrift SemiBold Condensed" pitchFamily="34" charset="0"/>
              </a:rPr>
            </a:br>
            <a:r>
              <a:rPr lang="ru-RU" sz="4800" dirty="0" smtClean="0">
                <a:solidFill>
                  <a:srgbClr val="FF0000"/>
                </a:solidFill>
                <a:latin typeface="Bahnschrift SemiBold Condensed" pitchFamily="34" charset="0"/>
              </a:rPr>
              <a:t>в) фразеологизм, который обозначает чистое, убранное место</a:t>
            </a:r>
            <a:r>
              <a:rPr lang="ru-RU" sz="4800" dirty="0" smtClean="0">
                <a:latin typeface="Bahnschrift SemiBold Condensed" pitchFamily="34" charset="0"/>
              </a:rPr>
              <a:t/>
            </a:r>
            <a:br>
              <a:rPr lang="ru-RU" sz="4800" dirty="0" smtClean="0">
                <a:latin typeface="Bahnschrift SemiBold Condensed" pitchFamily="34" charset="0"/>
              </a:rPr>
            </a:br>
            <a:r>
              <a:rPr lang="ru-RU" sz="4800" dirty="0" smtClean="0">
                <a:latin typeface="Bahnschrift SemiBold Condensed" pitchFamily="34" charset="0"/>
              </a:rPr>
              <a:t>г) фразеологизм, который обозначает очень запущенное, грязное место</a:t>
            </a:r>
            <a:endParaRPr kumimoji="0" lang="ru-RU" sz="4800" b="0" i="0" u="none" strike="noStrike" kern="1200" cap="none" spc="0" normalizeH="0" baseline="0" noProof="0" dirty="0" smtClean="0">
              <a:ln>
                <a:noFill/>
              </a:ln>
              <a:solidFill>
                <a:schemeClr val="tx1"/>
              </a:solidFill>
              <a:effectLst/>
              <a:uLnTx/>
              <a:uFillTx/>
              <a:latin typeface="Bahnschrift SemiBold Condensed" pitchFamily="34" charset="0"/>
              <a:ea typeface="+mj-ea"/>
              <a:cs typeface="+mj-cs"/>
            </a:endParaRPr>
          </a:p>
        </p:txBody>
      </p:sp>
      <p:sp>
        <p:nvSpPr>
          <p:cNvPr id="6" name="Заголовок 5"/>
          <p:cNvSpPr>
            <a:spLocks noGrp="1"/>
          </p:cNvSpPr>
          <p:nvPr>
            <p:ph type="ctrTitle"/>
          </p:nvPr>
        </p:nvSpPr>
        <p:spPr>
          <a:xfrm>
            <a:off x="683568" y="1"/>
            <a:ext cx="7772400" cy="1268760"/>
          </a:xfrm>
        </p:spPr>
        <p:txBody>
          <a:bodyPr/>
          <a:lstStyle/>
          <a:p>
            <a:r>
              <a:rPr lang="ru-RU" dirty="0" smtClean="0">
                <a:latin typeface="Bahnschrift SemiBold Condensed" pitchFamily="34" charset="0"/>
              </a:rPr>
              <a:t>Блок 1</a:t>
            </a:r>
            <a:endParaRPr lang="ru-RU" dirty="0">
              <a:latin typeface="Bahnschrift SemiBold Condensed" pitchFamily="34" charset="0"/>
            </a:endParaRPr>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WORK-PC\Desktop\botanical-frame-vector-vintage-hand-drawn_53876-177464.jpg"/>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sp>
        <p:nvSpPr>
          <p:cNvPr id="2" name="Заголовок 1"/>
          <p:cNvSpPr>
            <a:spLocks noGrp="1"/>
          </p:cNvSpPr>
          <p:nvPr>
            <p:ph type="ctrTitle"/>
          </p:nvPr>
        </p:nvSpPr>
        <p:spPr>
          <a:xfrm>
            <a:off x="467544" y="764704"/>
            <a:ext cx="8208912" cy="1470025"/>
          </a:xfrm>
        </p:spPr>
        <p:txBody>
          <a:bodyPr>
            <a:normAutofit/>
          </a:bodyPr>
          <a:lstStyle/>
          <a:p>
            <a:r>
              <a:rPr lang="ru-RU" sz="4000" b="1" dirty="0">
                <a:latin typeface="Bahnschrift SemiBold Condensed" pitchFamily="34" charset="0"/>
              </a:rPr>
              <a:t>Задание 2.</a:t>
            </a:r>
            <a:r>
              <a:rPr lang="ru-RU" sz="4000" dirty="0">
                <a:latin typeface="Bahnschrift SemiBold Condensed" pitchFamily="34" charset="0"/>
              </a:rPr>
              <a:t> Составить </a:t>
            </a:r>
            <a:r>
              <a:rPr lang="ru-RU" sz="4000" dirty="0" err="1">
                <a:latin typeface="Bahnschrift SemiBold Condensed" pitchFamily="34" charset="0"/>
              </a:rPr>
              <a:t>синквейн</a:t>
            </a:r>
            <a:r>
              <a:rPr lang="ru-RU" sz="4000" dirty="0">
                <a:latin typeface="Bahnschrift SemiBold Condensed" pitchFamily="34" charset="0"/>
              </a:rPr>
              <a:t> «Геракл»</a:t>
            </a:r>
          </a:p>
        </p:txBody>
      </p:sp>
      <p:sp>
        <p:nvSpPr>
          <p:cNvPr id="3" name="Подзаголовок 2"/>
          <p:cNvSpPr>
            <a:spLocks noGrp="1"/>
          </p:cNvSpPr>
          <p:nvPr>
            <p:ph type="subTitle" idx="1"/>
          </p:nvPr>
        </p:nvSpPr>
        <p:spPr/>
        <p:txBody>
          <a:bodyPr/>
          <a:lstStyle/>
          <a:p>
            <a:endParaRPr lang="ru-RU"/>
          </a:p>
        </p:txBody>
      </p:sp>
      <p:graphicFrame>
        <p:nvGraphicFramePr>
          <p:cNvPr id="5" name="Таблица 4"/>
          <p:cNvGraphicFramePr>
            <a:graphicFrameLocks noGrp="1"/>
          </p:cNvGraphicFramePr>
          <p:nvPr/>
        </p:nvGraphicFramePr>
        <p:xfrm>
          <a:off x="1547664" y="1916832"/>
          <a:ext cx="6192688" cy="3816424"/>
        </p:xfrm>
        <a:graphic>
          <a:graphicData uri="http://schemas.openxmlformats.org/drawingml/2006/table">
            <a:tbl>
              <a:tblPr/>
              <a:tblGrid>
                <a:gridCol w="6192688"/>
              </a:tblGrid>
              <a:tr h="425504">
                <a:tc>
                  <a:txBody>
                    <a:bodyPr/>
                    <a:lstStyle/>
                    <a:p>
                      <a:pPr algn="ctr">
                        <a:lnSpc>
                          <a:spcPct val="107000"/>
                        </a:lnSpc>
                        <a:spcAft>
                          <a:spcPts val="0"/>
                        </a:spcAft>
                      </a:pPr>
                      <a:r>
                        <a:rPr lang="ru-RU" sz="2800" dirty="0">
                          <a:latin typeface="Bahnschrift SemiBold Condensed" pitchFamily="34" charset="0"/>
                          <a:ea typeface="Times New Roman"/>
                          <a:cs typeface="Times New Roman"/>
                        </a:rPr>
                        <a:t>Схема </a:t>
                      </a:r>
                      <a:r>
                        <a:rPr lang="ru-RU" sz="2800" dirty="0" err="1">
                          <a:latin typeface="Bahnschrift SemiBold Condensed" pitchFamily="34" charset="0"/>
                          <a:ea typeface="Times New Roman"/>
                          <a:cs typeface="Times New Roman"/>
                        </a:rPr>
                        <a:t>синквейна</a:t>
                      </a:r>
                      <a:endParaRPr lang="ru-RU" sz="2400" dirty="0">
                        <a:latin typeface="Bahnschrift SemiBold Condensed" pitchFamily="34" charset="0"/>
                        <a:ea typeface="Times New Roman"/>
                        <a:cs typeface="Times New Roman"/>
                      </a:endParaRPr>
                    </a:p>
                  </a:txBody>
                  <a:tcPr marL="64717" marR="6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390920">
                <a:tc>
                  <a:txBody>
                    <a:bodyPr/>
                    <a:lstStyle/>
                    <a:p>
                      <a:pPr algn="l">
                        <a:lnSpc>
                          <a:spcPct val="107000"/>
                        </a:lnSpc>
                        <a:spcAft>
                          <a:spcPts val="0"/>
                        </a:spcAft>
                      </a:pPr>
                      <a:r>
                        <a:rPr lang="ru-RU" sz="2800" dirty="0">
                          <a:solidFill>
                            <a:srgbClr val="000000"/>
                          </a:solidFill>
                          <a:latin typeface="Bahnschrift SemiBold Condensed" pitchFamily="34" charset="0"/>
                          <a:ea typeface="Times New Roman"/>
                          <a:cs typeface="Times New Roman"/>
                        </a:rPr>
                        <a:t>1 строка – 1 существительное (кто?);</a:t>
                      </a:r>
                      <a:endParaRPr lang="ru-RU" sz="2400" dirty="0">
                        <a:latin typeface="Bahnschrift SemiBold Condensed" pitchFamily="34" charset="0"/>
                        <a:ea typeface="Times New Roman"/>
                        <a:cs typeface="Times New Roman"/>
                      </a:endParaRPr>
                    </a:p>
                    <a:p>
                      <a:pPr algn="l">
                        <a:lnSpc>
                          <a:spcPct val="107000"/>
                        </a:lnSpc>
                        <a:spcAft>
                          <a:spcPts val="0"/>
                        </a:spcAft>
                      </a:pPr>
                      <a:r>
                        <a:rPr lang="ru-RU" sz="2800" dirty="0">
                          <a:solidFill>
                            <a:srgbClr val="000000"/>
                          </a:solidFill>
                          <a:latin typeface="Bahnschrift SemiBold Condensed" pitchFamily="34" charset="0"/>
                          <a:ea typeface="Times New Roman"/>
                          <a:cs typeface="Times New Roman"/>
                        </a:rPr>
                        <a:t>2 строка – 2 прилагательных (характеристика)</a:t>
                      </a:r>
                      <a:endParaRPr lang="ru-RU" sz="2400" dirty="0">
                        <a:latin typeface="Bahnschrift SemiBold Condensed" pitchFamily="34" charset="0"/>
                        <a:ea typeface="Times New Roman"/>
                        <a:cs typeface="Times New Roman"/>
                      </a:endParaRPr>
                    </a:p>
                    <a:p>
                      <a:pPr algn="l">
                        <a:lnSpc>
                          <a:spcPct val="107000"/>
                        </a:lnSpc>
                        <a:spcAft>
                          <a:spcPts val="0"/>
                        </a:spcAft>
                      </a:pPr>
                      <a:r>
                        <a:rPr lang="ru-RU" sz="2800" dirty="0">
                          <a:solidFill>
                            <a:srgbClr val="000000"/>
                          </a:solidFill>
                          <a:latin typeface="Bahnschrift SemiBold Condensed" pitchFamily="34" charset="0"/>
                          <a:ea typeface="Times New Roman"/>
                          <a:cs typeface="Times New Roman"/>
                        </a:rPr>
                        <a:t>3 строка – 3 глагола (совершенные действия);</a:t>
                      </a:r>
                      <a:endParaRPr lang="ru-RU" sz="2400" dirty="0">
                        <a:latin typeface="Bahnschrift SemiBold Condensed" pitchFamily="34" charset="0"/>
                        <a:ea typeface="Times New Roman"/>
                        <a:cs typeface="Times New Roman"/>
                      </a:endParaRPr>
                    </a:p>
                    <a:p>
                      <a:pPr algn="l">
                        <a:lnSpc>
                          <a:spcPct val="107000"/>
                        </a:lnSpc>
                        <a:spcAft>
                          <a:spcPts val="0"/>
                        </a:spcAft>
                      </a:pPr>
                      <a:r>
                        <a:rPr lang="ru-RU" sz="2800" dirty="0">
                          <a:solidFill>
                            <a:srgbClr val="000000"/>
                          </a:solidFill>
                          <a:latin typeface="Bahnschrift SemiBold Condensed" pitchFamily="34" charset="0"/>
                          <a:ea typeface="Times New Roman"/>
                          <a:cs typeface="Times New Roman"/>
                        </a:rPr>
                        <a:t>4 строка – любые 4 слова, описывающие отношение к теме (герою);</a:t>
                      </a:r>
                      <a:endParaRPr lang="ru-RU" sz="2400" dirty="0">
                        <a:latin typeface="Bahnschrift SemiBold Condensed" pitchFamily="34" charset="0"/>
                        <a:ea typeface="Times New Roman"/>
                        <a:cs typeface="Times New Roman"/>
                      </a:endParaRPr>
                    </a:p>
                    <a:p>
                      <a:pPr algn="l">
                        <a:lnSpc>
                          <a:spcPct val="107000"/>
                        </a:lnSpc>
                        <a:spcAft>
                          <a:spcPts val="0"/>
                        </a:spcAft>
                      </a:pPr>
                      <a:r>
                        <a:rPr lang="ru-RU" sz="2800" dirty="0">
                          <a:solidFill>
                            <a:srgbClr val="000000"/>
                          </a:solidFill>
                          <a:latin typeface="Bahnschrift SemiBold Condensed" pitchFamily="34" charset="0"/>
                          <a:ea typeface="Times New Roman"/>
                          <a:cs typeface="Times New Roman"/>
                        </a:rPr>
                        <a:t>5 строка – 1 слово (ассоциация, синоним к теме, эмоциональное отношение к теме).</a:t>
                      </a:r>
                      <a:endParaRPr lang="ru-RU" sz="2400" dirty="0">
                        <a:latin typeface="Bahnschrift SemiBold Condensed" pitchFamily="34" charset="0"/>
                        <a:ea typeface="Times New Roman"/>
                        <a:cs typeface="Times New Roman"/>
                      </a:endParaRPr>
                    </a:p>
                  </a:txBody>
                  <a:tcPr marL="64717" marR="6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WORK-PC\Desktop\botanical-frame-vector-vintage-hand-drawn_53876-177464.jpg"/>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sp>
        <p:nvSpPr>
          <p:cNvPr id="2" name="Заголовок 1"/>
          <p:cNvSpPr>
            <a:spLocks noGrp="1"/>
          </p:cNvSpPr>
          <p:nvPr>
            <p:ph type="ctrTitle"/>
          </p:nvPr>
        </p:nvSpPr>
        <p:spPr>
          <a:xfrm>
            <a:off x="683568" y="1484784"/>
            <a:ext cx="7772400" cy="1470025"/>
          </a:xfrm>
        </p:spPr>
        <p:txBody>
          <a:bodyPr>
            <a:normAutofit fontScale="90000"/>
          </a:bodyPr>
          <a:lstStyle/>
          <a:p>
            <a:r>
              <a:rPr lang="ru-RU" b="1" dirty="0">
                <a:latin typeface="Bahnschrift SemiBold Condensed" pitchFamily="34" charset="0"/>
              </a:rPr>
              <a:t>Задание 3.</a:t>
            </a:r>
            <a:r>
              <a:rPr lang="ru-RU" dirty="0">
                <a:latin typeface="Bahnschrift SemiBold Condensed" pitchFamily="34" charset="0"/>
              </a:rPr>
              <a:t> Отгадать, какой герой мифа «Авгиевы конюшни» зашифрован в ребусе </a:t>
            </a:r>
          </a:p>
        </p:txBody>
      </p:sp>
      <p:sp>
        <p:nvSpPr>
          <p:cNvPr id="3" name="Подзаголовок 2"/>
          <p:cNvSpPr>
            <a:spLocks noGrp="1"/>
          </p:cNvSpPr>
          <p:nvPr>
            <p:ph type="subTitle" idx="1"/>
          </p:nvPr>
        </p:nvSpPr>
        <p:spPr/>
        <p:txBody>
          <a:bodyPr/>
          <a:lstStyle/>
          <a:p>
            <a:endParaRPr lang="ru-RU"/>
          </a:p>
        </p:txBody>
      </p:sp>
      <p:pic>
        <p:nvPicPr>
          <p:cNvPr id="5" name="Рисунок 4" descr="эврисфей.png"/>
          <p:cNvPicPr/>
          <p:nvPr/>
        </p:nvPicPr>
        <p:blipFill>
          <a:blip r:embed="rId3" cstate="print"/>
          <a:srcRect b="15000"/>
          <a:stretch>
            <a:fillRect/>
          </a:stretch>
        </p:blipFill>
        <p:spPr>
          <a:xfrm>
            <a:off x="1691680" y="3933056"/>
            <a:ext cx="5400600" cy="1676901"/>
          </a:xfrm>
          <a:prstGeom prst="rect">
            <a:avLst/>
          </a:prstGeom>
        </p:spPr>
      </p:pic>
    </p:spTree>
  </p:cSld>
  <p:clrMapOvr>
    <a:masterClrMapping/>
  </p:clrMapOvr>
  <p:transition>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WORK-PC\Desktop\botanical-frame-vector-vintage-hand-drawn_53876-177464.jpg"/>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sp>
        <p:nvSpPr>
          <p:cNvPr id="2" name="Заголовок 1"/>
          <p:cNvSpPr>
            <a:spLocks noGrp="1"/>
          </p:cNvSpPr>
          <p:nvPr>
            <p:ph type="ctrTitle"/>
          </p:nvPr>
        </p:nvSpPr>
        <p:spPr>
          <a:xfrm>
            <a:off x="683568" y="1484784"/>
            <a:ext cx="7772400" cy="1470025"/>
          </a:xfrm>
        </p:spPr>
        <p:txBody>
          <a:bodyPr>
            <a:normAutofit fontScale="90000"/>
          </a:bodyPr>
          <a:lstStyle/>
          <a:p>
            <a:r>
              <a:rPr lang="ru-RU" b="1" dirty="0">
                <a:latin typeface="Bahnschrift SemiBold Condensed" pitchFamily="34" charset="0"/>
              </a:rPr>
              <a:t>Задание 3.</a:t>
            </a:r>
            <a:r>
              <a:rPr lang="ru-RU" dirty="0">
                <a:latin typeface="Bahnschrift SemiBold Condensed" pitchFamily="34" charset="0"/>
              </a:rPr>
              <a:t> Отгадать, какой герой мифа «Авгиевы конюшни» зашифрован в ребусе </a:t>
            </a:r>
          </a:p>
        </p:txBody>
      </p:sp>
      <p:sp>
        <p:nvSpPr>
          <p:cNvPr id="3" name="Подзаголовок 2"/>
          <p:cNvSpPr>
            <a:spLocks noGrp="1"/>
          </p:cNvSpPr>
          <p:nvPr>
            <p:ph type="subTitle" idx="1"/>
          </p:nvPr>
        </p:nvSpPr>
        <p:spPr>
          <a:xfrm>
            <a:off x="3419872" y="3886200"/>
            <a:ext cx="4352528" cy="1752600"/>
          </a:xfrm>
        </p:spPr>
        <p:txBody>
          <a:bodyPr>
            <a:normAutofit/>
          </a:bodyPr>
          <a:lstStyle/>
          <a:p>
            <a:pPr algn="l"/>
            <a:r>
              <a:rPr lang="ru-RU" sz="5400" b="1" dirty="0" err="1" smtClean="0">
                <a:solidFill>
                  <a:srgbClr val="FF0000"/>
                </a:solidFill>
                <a:latin typeface="Bahnschrift SemiBold Condensed" pitchFamily="34" charset="0"/>
              </a:rPr>
              <a:t>Эврисфей</a:t>
            </a:r>
            <a:endParaRPr lang="ru-RU" sz="5400" b="1" dirty="0">
              <a:solidFill>
                <a:srgbClr val="FF0000"/>
              </a:solidFill>
              <a:latin typeface="Bahnschrift SemiBold Condensed" pitchFamily="34" charset="0"/>
            </a:endParaRPr>
          </a:p>
        </p:txBody>
      </p:sp>
      <p:pic>
        <p:nvPicPr>
          <p:cNvPr id="24578" name="Picture 2" descr="C:\Users\WORK-PC\Desktop\main_15066_original-no-bg-preview (carve.photos).png"/>
          <p:cNvPicPr>
            <a:picLocks noChangeAspect="1" noChangeArrowheads="1"/>
          </p:cNvPicPr>
          <p:nvPr/>
        </p:nvPicPr>
        <p:blipFill>
          <a:blip r:embed="rId3" cstate="print"/>
          <a:srcRect/>
          <a:stretch>
            <a:fillRect/>
          </a:stretch>
        </p:blipFill>
        <p:spPr bwMode="auto">
          <a:xfrm>
            <a:off x="5508104" y="3501008"/>
            <a:ext cx="4139952" cy="3702299"/>
          </a:xfrm>
          <a:prstGeom prst="rect">
            <a:avLst/>
          </a:prstGeom>
          <a:noFill/>
        </p:spPr>
      </p:pic>
    </p:spTree>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WORK-PC\Desktop\botanical-frame-vector-vintage-hand-drawn_53876-177464.jpg"/>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sp>
        <p:nvSpPr>
          <p:cNvPr id="2" name="Заголовок 1"/>
          <p:cNvSpPr>
            <a:spLocks noGrp="1"/>
          </p:cNvSpPr>
          <p:nvPr>
            <p:ph type="ctrTitle"/>
          </p:nvPr>
        </p:nvSpPr>
        <p:spPr>
          <a:xfrm>
            <a:off x="827584" y="1556792"/>
            <a:ext cx="7416824" cy="1470025"/>
          </a:xfrm>
        </p:spPr>
        <p:txBody>
          <a:bodyPr>
            <a:noAutofit/>
          </a:bodyPr>
          <a:lstStyle/>
          <a:p>
            <a:r>
              <a:rPr lang="ru-RU" sz="3800" b="1" dirty="0" smtClean="0">
                <a:latin typeface="Bahnschrift SemiBold Condensed" pitchFamily="34" charset="0"/>
              </a:rPr>
              <a:t>Задание </a:t>
            </a:r>
            <a:r>
              <a:rPr lang="ru-RU" sz="3800" b="1" dirty="0">
                <a:latin typeface="Bahnschrift SemiBold Condensed" pitchFamily="34" charset="0"/>
              </a:rPr>
              <a:t>1.</a:t>
            </a:r>
            <a:r>
              <a:rPr lang="ru-RU" sz="3800" dirty="0">
                <a:latin typeface="Bahnschrift SemiBold Condensed" pitchFamily="34" charset="0"/>
              </a:rPr>
              <a:t> Как вы думаете, какие качества и способности помогли Гераклу справиться с заданием, которое дал ему Авгий?</a:t>
            </a:r>
          </a:p>
        </p:txBody>
      </p:sp>
      <p:sp>
        <p:nvSpPr>
          <p:cNvPr id="3" name="Подзаголовок 2"/>
          <p:cNvSpPr>
            <a:spLocks noGrp="1"/>
          </p:cNvSpPr>
          <p:nvPr>
            <p:ph type="subTitle" idx="1"/>
          </p:nvPr>
        </p:nvSpPr>
        <p:spPr/>
        <p:txBody>
          <a:bodyPr/>
          <a:lstStyle/>
          <a:p>
            <a:endParaRPr lang="ru-RU"/>
          </a:p>
        </p:txBody>
      </p:sp>
      <p:sp>
        <p:nvSpPr>
          <p:cNvPr id="5" name="Заголовок 5"/>
          <p:cNvSpPr txBox="1">
            <a:spLocks/>
          </p:cNvSpPr>
          <p:nvPr/>
        </p:nvSpPr>
        <p:spPr>
          <a:xfrm>
            <a:off x="683568" y="1"/>
            <a:ext cx="7772400" cy="126876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a:noFill/>
                </a:ln>
                <a:solidFill>
                  <a:schemeClr val="tx1"/>
                </a:solidFill>
                <a:effectLst/>
                <a:uLnTx/>
                <a:uFillTx/>
                <a:latin typeface="Bahnschrift SemiBold Condensed" pitchFamily="34" charset="0"/>
                <a:ea typeface="+mj-ea"/>
                <a:cs typeface="+mj-cs"/>
              </a:rPr>
              <a:t>Блок 2</a:t>
            </a:r>
          </a:p>
        </p:txBody>
      </p:sp>
      <p:pic>
        <p:nvPicPr>
          <p:cNvPr id="6" name="Picture 2" descr="В чем смысл выражение авгиевы конюшни? Происхождение афоризма. – Компания  KORS"/>
          <p:cNvPicPr>
            <a:picLocks noChangeAspect="1" noChangeArrowheads="1"/>
          </p:cNvPicPr>
          <p:nvPr/>
        </p:nvPicPr>
        <p:blipFill>
          <a:blip r:embed="rId3" cstate="print"/>
          <a:srcRect/>
          <a:stretch>
            <a:fillRect/>
          </a:stretch>
        </p:blipFill>
        <p:spPr bwMode="auto">
          <a:xfrm>
            <a:off x="899592" y="3326040"/>
            <a:ext cx="7344816" cy="2625494"/>
          </a:xfrm>
          <a:prstGeom prst="rect">
            <a:avLst/>
          </a:prstGeom>
          <a:noFill/>
        </p:spPr>
      </p:pic>
    </p:spTree>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WORK-PC\Desktop\botanical-frame-vector-vintage-hand-drawn_53876-177464.jpg"/>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sp>
        <p:nvSpPr>
          <p:cNvPr id="2" name="Заголовок 1"/>
          <p:cNvSpPr>
            <a:spLocks noGrp="1"/>
          </p:cNvSpPr>
          <p:nvPr>
            <p:ph type="ctrTitle"/>
          </p:nvPr>
        </p:nvSpPr>
        <p:spPr>
          <a:xfrm>
            <a:off x="755576" y="1268760"/>
            <a:ext cx="7772400" cy="1470025"/>
          </a:xfrm>
        </p:spPr>
        <p:txBody>
          <a:bodyPr>
            <a:normAutofit/>
          </a:bodyPr>
          <a:lstStyle/>
          <a:p>
            <a:r>
              <a:rPr lang="ru-RU" b="1" dirty="0">
                <a:latin typeface="Bahnschrift SemiBold Condensed" pitchFamily="34" charset="0"/>
              </a:rPr>
              <a:t>Задание 2. </a:t>
            </a:r>
            <a:r>
              <a:rPr lang="ru-RU" dirty="0">
                <a:latin typeface="Bahnschrift SemiBold Condensed" pitchFamily="34" charset="0"/>
              </a:rPr>
              <a:t>Какое значение имеет подвиг Геракла для Мировой истории? </a:t>
            </a:r>
          </a:p>
        </p:txBody>
      </p:sp>
      <p:sp>
        <p:nvSpPr>
          <p:cNvPr id="3" name="Подзаголовок 2"/>
          <p:cNvSpPr>
            <a:spLocks noGrp="1"/>
          </p:cNvSpPr>
          <p:nvPr>
            <p:ph type="subTitle" idx="1"/>
          </p:nvPr>
        </p:nvSpPr>
        <p:spPr/>
        <p:txBody>
          <a:bodyPr/>
          <a:lstStyle/>
          <a:p>
            <a:endParaRPr lang="ru-RU"/>
          </a:p>
        </p:txBody>
      </p:sp>
      <p:pic>
        <p:nvPicPr>
          <p:cNvPr id="6145" name="Picture 1" descr="C:\Users\WORK-PC\Downloads\Discobolus_in_National_Roman_Museum_Palazzo_Massim-no-bg-preview (carve.photos).png"/>
          <p:cNvPicPr>
            <a:picLocks noChangeAspect="1" noChangeArrowheads="1"/>
          </p:cNvPicPr>
          <p:nvPr/>
        </p:nvPicPr>
        <p:blipFill>
          <a:blip r:embed="rId3" cstate="print"/>
          <a:srcRect/>
          <a:stretch>
            <a:fillRect/>
          </a:stretch>
        </p:blipFill>
        <p:spPr bwMode="auto">
          <a:xfrm>
            <a:off x="683568" y="2492896"/>
            <a:ext cx="2195736" cy="3672869"/>
          </a:xfrm>
          <a:prstGeom prst="rect">
            <a:avLst/>
          </a:prstGeom>
          <a:noFill/>
        </p:spPr>
      </p:pic>
    </p:spTree>
  </p:cSld>
  <p:clrMapOvr>
    <a:masterClrMapping/>
  </p:clrMapOvr>
  <p:transition>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WORK-PC\Desktop\botanical-frame-vector-vintage-hand-drawn_53876-177464.jpg"/>
          <p:cNvPicPr>
            <a:picLocks noChangeAspect="1" noChangeArrowheads="1"/>
          </p:cNvPicPr>
          <p:nvPr/>
        </p:nvPicPr>
        <p:blipFill>
          <a:blip r:embed="rId2" cstate="print"/>
          <a:srcRect/>
          <a:stretch>
            <a:fillRect/>
          </a:stretch>
        </p:blipFill>
        <p:spPr bwMode="auto">
          <a:xfrm>
            <a:off x="1" y="-1"/>
            <a:ext cx="9144000" cy="6858001"/>
          </a:xfrm>
          <a:prstGeom prst="rect">
            <a:avLst/>
          </a:prstGeom>
          <a:noFill/>
        </p:spPr>
      </p:pic>
      <p:sp>
        <p:nvSpPr>
          <p:cNvPr id="2" name="Заголовок 1"/>
          <p:cNvSpPr>
            <a:spLocks noGrp="1"/>
          </p:cNvSpPr>
          <p:nvPr>
            <p:ph type="ctrTitle"/>
          </p:nvPr>
        </p:nvSpPr>
        <p:spPr>
          <a:xfrm>
            <a:off x="683568" y="1196752"/>
            <a:ext cx="7772400" cy="1470025"/>
          </a:xfrm>
        </p:spPr>
        <p:txBody>
          <a:bodyPr>
            <a:normAutofit/>
          </a:bodyPr>
          <a:lstStyle/>
          <a:p>
            <a:r>
              <a:rPr lang="ru-RU" b="1" dirty="0">
                <a:latin typeface="Bahnschrift SemiBold Condensed" pitchFamily="34" charset="0"/>
              </a:rPr>
              <a:t>Задание 2. </a:t>
            </a:r>
            <a:r>
              <a:rPr lang="ru-RU" dirty="0">
                <a:latin typeface="Bahnschrift SemiBold Condensed" pitchFamily="34" charset="0"/>
              </a:rPr>
              <a:t>Какое значение имеет подвиг Геракла для Мировой истории? </a:t>
            </a:r>
          </a:p>
        </p:txBody>
      </p:sp>
      <p:sp>
        <p:nvSpPr>
          <p:cNvPr id="3" name="Подзаголовок 2"/>
          <p:cNvSpPr>
            <a:spLocks noGrp="1"/>
          </p:cNvSpPr>
          <p:nvPr>
            <p:ph type="subTitle" idx="1"/>
          </p:nvPr>
        </p:nvSpPr>
        <p:spPr>
          <a:xfrm>
            <a:off x="1043608" y="3501008"/>
            <a:ext cx="3920480" cy="1752600"/>
          </a:xfrm>
        </p:spPr>
        <p:txBody>
          <a:bodyPr>
            <a:normAutofit lnSpcReduction="10000"/>
          </a:bodyPr>
          <a:lstStyle/>
          <a:p>
            <a:r>
              <a:rPr lang="ru-RU" sz="4000" dirty="0">
                <a:solidFill>
                  <a:srgbClr val="FF0000"/>
                </a:solidFill>
                <a:latin typeface="Bahnschrift SemiBold Condensed" pitchFamily="34" charset="0"/>
              </a:rPr>
              <a:t>эта история положила начало олимпийским играм</a:t>
            </a:r>
          </a:p>
        </p:txBody>
      </p:sp>
      <p:pic>
        <p:nvPicPr>
          <p:cNvPr id="26626" name="Picture 2" descr="Олимпийские игры Древней Греции - Это полезно - Блоги - Redyarsk.Ru -  Новости cпорта в Красноярске - футбол, хоккей с мячом, баскетбол, волейбол"/>
          <p:cNvPicPr>
            <a:picLocks noChangeAspect="1" noChangeArrowheads="1"/>
          </p:cNvPicPr>
          <p:nvPr/>
        </p:nvPicPr>
        <p:blipFill>
          <a:blip r:embed="rId3" cstate="print"/>
          <a:srcRect r="12954"/>
          <a:stretch>
            <a:fillRect/>
          </a:stretch>
        </p:blipFill>
        <p:spPr bwMode="auto">
          <a:xfrm>
            <a:off x="5004048" y="3068960"/>
            <a:ext cx="3312368" cy="2850182"/>
          </a:xfrm>
          <a:prstGeom prst="rect">
            <a:avLst/>
          </a:prstGeom>
          <a:ln>
            <a:noFill/>
          </a:ln>
          <a:effectLst>
            <a:softEdge rad="112500"/>
          </a:effectLst>
        </p:spPr>
      </p:pic>
    </p:spTree>
  </p:cSld>
  <p:clrMapOvr>
    <a:masterClrMapping/>
  </p:clrMapOvr>
  <p:transition>
    <p:wipe dir="d"/>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TotalTime>
  <Words>381</Words>
  <Application>Microsoft Office PowerPoint</Application>
  <PresentationFormat>Экран (4:3)</PresentationFormat>
  <Paragraphs>50</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Игра по мифу  «Авгиевы конюшни»</vt:lpstr>
      <vt:lpstr>Блок 1</vt:lpstr>
      <vt:lpstr>Блок 1</vt:lpstr>
      <vt:lpstr>Задание 2. Составить синквейн «Геракл»</vt:lpstr>
      <vt:lpstr>Задание 3. Отгадать, какой герой мифа «Авгиевы конюшни» зашифрован в ребусе </vt:lpstr>
      <vt:lpstr>Задание 3. Отгадать, какой герой мифа «Авгиевы конюшни» зашифрован в ребусе </vt:lpstr>
      <vt:lpstr>Задание 1. Как вы думаете, какие качества и способности помогли Гераклу справиться с заданием, которое дал ему Авгий?</vt:lpstr>
      <vt:lpstr>Задание 2. Какое значение имеет подвиг Геракла для Мировой истории? </vt:lpstr>
      <vt:lpstr>Задание 2. Какое значение имеет подвиг Геракла для Мировой истории? </vt:lpstr>
      <vt:lpstr>Задание 3. Восстановите последовательность событий: а) Геракл усердно работал в конюшне б) Авгий согласился отдать десятую часть своих лошадей Гераклу за то, что тот очистит конюшни в) Авгий приказал своим племянникам убить Геракла г) Глашатай сообщил Гераклу, что Эврисфей поручил ему очистить от навоза конюшни Авгия д) Геракл учредил Олимпийские игры е) Геракл пришел в Элиду к Авгию ж) Геракл убил Авгия </vt:lpstr>
      <vt:lpstr>Задание 3. Восстановите последовательность событий: г) Глашатай сообщил Гераклу, что Эврисфей поручил ему очистить от навоза конюшни Авгия е) Геракл пришел в Элиду к Авгию б) Авгий согласился отдать десятую часть своих лошадей Гераклу за то, что тот очистит конюшниж) Геракл убил Авгия а) Геракл усердно работал в конюшне в) Авгий приказал своим племянникам убить Геракла ж) Геракл убил Авгия  д) Геракл учредил Олимпийские игры Ответ: г, е, б, а, в, ж, д  </vt:lpstr>
      <vt:lpstr>   1. «Пусть знают люди, что призвание мое в очищении земли от всякого беззакония и в зверином, и в человеческом образе»  2. «Долго же тебе придется работать этой лопатой!» 3. «Тебе бы он лучше поручил это дело, у тебя, кстати, и имя подходящее».</vt:lpstr>
      <vt:lpstr>   1. «Пусть знают люди, что призвание мое в очищении земли от всякого беззакония и в зверином, и в человеческом образе»  2. «Долго же тебе придется работать этой лопатой!» 3. «Тебе бы он лучше поручил это дело, у тебя, кстати, и имя подходящее».</vt:lpstr>
      <vt:lpstr>Задание 5. Объясните значение слов, которые встречаются в тексте: праздность, коварство, глашатай, несметный. С каждым словом придумайте предложение </vt:lpstr>
      <vt:lpstr>Праздность – это безделье, незанятость трудом. Коварство – это злонамеренность, прикрытая показным доброжелательством. Глашатай – это (в старину) лицо, объявлявшее народу официальные известия. Несметный – это огромный по количеству, неисчислимый.</vt:lpstr>
      <vt:lpstr>Задание 6. Перед вами 3 изображения. Расположите представленные изображения в соответствии с последовательностью происходящих в мифе событий</vt:lpstr>
      <vt:lpstr>Слайд 17</vt:lpstr>
      <vt:lpstr>Задание 1. Попробуйте сами создать иллюстрацию мифа «Конюшни Авгия». Вы выбираете эпизод и изображаете его. Рисунок можно делать как цветными карандашами, так и простым карандашом. Нужно придумать, как необычно вы можете представить свои иллюстрации. Это, к примеру, может быть небольшая сценка или просто рассказ.</vt:lpstr>
      <vt:lpstr>Задание 2. Представьте следующую ситуацию: Зевс сложил полномочия правителя, и были объявлены перевыборы. Одним из кандидатов на пост является Геракл. Вам нужно дать интервью и ответить на несколько вопросов от его имени.  Ваши конкуренты считают, что Вы недостаточно сильны, подготовлены для того, чтобы взвалить на свои плечи правление Олимпом. Что Вы можете ответить на это? Хороший правитель должен уметь навести порядок в государстве. Приходилось ли Вам наводить порядок? Ваши конкуренты Арес и Аполлон имеют большой политический опыт. Вы же, в свою очередь, в политике новичок. Приходилось ли Вам раньше вступать в борьбу со столь же сильными соперниками? Если да, то какие качества помогли Вам одолеть их? Что бы Вы сделали для богов и людей, став новым правителем? </vt:lpstr>
      <vt:lpstr>Спасибо за участие! Поздравляем победителей!</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Игра по мифу  «Авгиевы конюшни»</dc:title>
  <dc:creator>WORK-PC</dc:creator>
  <cp:lastModifiedBy>WORK-PC</cp:lastModifiedBy>
  <cp:revision>1</cp:revision>
  <dcterms:created xsi:type="dcterms:W3CDTF">2025-04-03T17:09:40Z</dcterms:created>
  <dcterms:modified xsi:type="dcterms:W3CDTF">2025-04-03T18:51:59Z</dcterms:modified>
</cp:coreProperties>
</file>