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4" r:id="rId4"/>
    <p:sldId id="263" r:id="rId5"/>
    <p:sldId id="258" r:id="rId6"/>
    <p:sldId id="259" r:id="rId7"/>
    <p:sldId id="256" r:id="rId8"/>
    <p:sldId id="265" r:id="rId9"/>
    <p:sldId id="266" r:id="rId10"/>
    <p:sldId id="267" r:id="rId11"/>
    <p:sldId id="260" r:id="rId12"/>
    <p:sldId id="268" r:id="rId13"/>
    <p:sldId id="270" r:id="rId14"/>
    <p:sldId id="271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92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4F6A-D6F5-456D-A687-DA0E6AFE9A8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BF24-22B3-4B77-82A1-DB9C8A0DAE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75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4F6A-D6F5-456D-A687-DA0E6AFE9A8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BF24-22B3-4B77-82A1-DB9C8A0DAE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356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4F6A-D6F5-456D-A687-DA0E6AFE9A8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BF24-22B3-4B77-82A1-DB9C8A0DAE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941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4F6A-D6F5-456D-A687-DA0E6AFE9A8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BF24-22B3-4B77-82A1-DB9C8A0DAE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258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4F6A-D6F5-456D-A687-DA0E6AFE9A8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BF24-22B3-4B77-82A1-DB9C8A0DAE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4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4F6A-D6F5-456D-A687-DA0E6AFE9A8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BF24-22B3-4B77-82A1-DB9C8A0DAE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552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4F6A-D6F5-456D-A687-DA0E6AFE9A8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BF24-22B3-4B77-82A1-DB9C8A0DAE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147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4F6A-D6F5-456D-A687-DA0E6AFE9A8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BF24-22B3-4B77-82A1-DB9C8A0DAE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9958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4F6A-D6F5-456D-A687-DA0E6AFE9A8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BF24-22B3-4B77-82A1-DB9C8A0DAE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140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4F6A-D6F5-456D-A687-DA0E6AFE9A8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BF24-22B3-4B77-82A1-DB9C8A0DAE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711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D4F6A-D6F5-456D-A687-DA0E6AFE9A8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2BF24-22B3-4B77-82A1-DB9C8A0DAE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208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D4F6A-D6F5-456D-A687-DA0E6AFE9A8D}" type="datetimeFigureOut">
              <a:rPr lang="ru-RU" smtClean="0"/>
              <a:t>10.03.2021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2BF24-22B3-4B77-82A1-DB9C8A0DAE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0148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68" y="284812"/>
            <a:ext cx="11838039" cy="577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53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77"/>
          <a:stretch/>
        </p:blipFill>
        <p:spPr bwMode="auto">
          <a:xfrm>
            <a:off x="1381124" y="339090"/>
            <a:ext cx="9496425" cy="5347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406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2" b="59536"/>
          <a:stretch/>
        </p:blipFill>
        <p:spPr bwMode="auto">
          <a:xfrm>
            <a:off x="952499" y="1455182"/>
            <a:ext cx="9496425" cy="18288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76225" y="95250"/>
            <a:ext cx="4533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  <a:ea typeface="Microsoft YaHei UI" pitchFamily="34" charset="-122"/>
              </a:rPr>
              <a:t>Взаимно обратные функции.</a:t>
            </a:r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50" b="20811"/>
          <a:stretch/>
        </p:blipFill>
        <p:spPr bwMode="auto">
          <a:xfrm>
            <a:off x="857249" y="4191001"/>
            <a:ext cx="10039351" cy="21145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Надпись 7"/>
          <p:cNvSpPr txBox="1"/>
          <p:nvPr/>
        </p:nvSpPr>
        <p:spPr>
          <a:xfrm>
            <a:off x="3695699" y="809149"/>
            <a:ext cx="2390775" cy="615315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Функция  у = х</a:t>
            </a:r>
            <a:r>
              <a:rPr lang="ru-RU" sz="2400" baseline="30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 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" name="Надпись 8"/>
          <p:cNvSpPr txBox="1"/>
          <p:nvPr/>
        </p:nvSpPr>
        <p:spPr>
          <a:xfrm>
            <a:off x="2940365" y="3632835"/>
            <a:ext cx="4879659" cy="44958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Обратное соответствие между у и х</a:t>
            </a:r>
          </a:p>
        </p:txBody>
      </p:sp>
    </p:spTree>
    <p:extLst>
      <p:ext uri="{BB962C8B-B14F-4D97-AF65-F5344CB8AC3E}">
        <p14:creationId xmlns:p14="http://schemas.microsoft.com/office/powerpoint/2010/main" val="373536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295275"/>
            <a:ext cx="10534650" cy="5981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656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hgfgh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77" y="1137602"/>
            <a:ext cx="5116195" cy="4697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8hgfgh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952" y="1013777"/>
            <a:ext cx="5116195" cy="46970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160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hgfgh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85775"/>
            <a:ext cx="5308283" cy="4244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9hghj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475" y="4472623"/>
            <a:ext cx="4267200" cy="10013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666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47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466" y="224852"/>
            <a:ext cx="10652158" cy="663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2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1769438" y="1596173"/>
            <a:ext cx="3788110" cy="3953172"/>
            <a:chOff x="0" y="2069"/>
            <a:chExt cx="2018" cy="2000"/>
          </a:xfrm>
        </p:grpSpPr>
        <p:sp>
          <p:nvSpPr>
            <p:cNvPr id="2053" name="Line 8"/>
            <p:cNvSpPr>
              <a:spLocks noChangeShapeType="1"/>
            </p:cNvSpPr>
            <p:nvPr/>
          </p:nvSpPr>
          <p:spPr bwMode="auto">
            <a:xfrm flipV="1">
              <a:off x="612" y="2115"/>
              <a:ext cx="0" cy="1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4" name="Line 9"/>
            <p:cNvSpPr>
              <a:spLocks noChangeShapeType="1"/>
            </p:cNvSpPr>
            <p:nvPr/>
          </p:nvSpPr>
          <p:spPr bwMode="auto">
            <a:xfrm>
              <a:off x="295" y="3612"/>
              <a:ext cx="16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55" name="Arc 10"/>
            <p:cNvSpPr>
              <a:spLocks/>
            </p:cNvSpPr>
            <p:nvPr/>
          </p:nvSpPr>
          <p:spPr bwMode="auto">
            <a:xfrm flipV="1">
              <a:off x="703" y="2297"/>
              <a:ext cx="998" cy="979"/>
            </a:xfrm>
            <a:custGeom>
              <a:avLst/>
              <a:gdLst>
                <a:gd name="T0" fmla="*/ 16 w 21600"/>
                <a:gd name="T1" fmla="*/ 0 h 20271"/>
                <a:gd name="T2" fmla="*/ 46 w 21600"/>
                <a:gd name="T3" fmla="*/ 47 h 20271"/>
                <a:gd name="T4" fmla="*/ 0 w 21600"/>
                <a:gd name="T5" fmla="*/ 47 h 20271"/>
                <a:gd name="T6" fmla="*/ 0 60000 65536"/>
                <a:gd name="T7" fmla="*/ 0 60000 65536"/>
                <a:gd name="T8" fmla="*/ 0 60000 65536"/>
                <a:gd name="T9" fmla="*/ 0 w 21600"/>
                <a:gd name="T10" fmla="*/ 0 h 20271"/>
                <a:gd name="T11" fmla="*/ 21600 w 21600"/>
                <a:gd name="T12" fmla="*/ 20271 h 2027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0271" fill="none" extrusionOk="0">
                  <a:moveTo>
                    <a:pt x="7460" y="0"/>
                  </a:moveTo>
                  <a:cubicBezTo>
                    <a:pt x="15955" y="3127"/>
                    <a:pt x="21600" y="11218"/>
                    <a:pt x="21600" y="20271"/>
                  </a:cubicBezTo>
                </a:path>
                <a:path w="21600" h="20271" stroke="0" extrusionOk="0">
                  <a:moveTo>
                    <a:pt x="7460" y="0"/>
                  </a:moveTo>
                  <a:cubicBezTo>
                    <a:pt x="15955" y="3127"/>
                    <a:pt x="21600" y="11218"/>
                    <a:pt x="21600" y="20271"/>
                  </a:cubicBezTo>
                  <a:lnTo>
                    <a:pt x="0" y="20271"/>
                  </a:lnTo>
                  <a:lnTo>
                    <a:pt x="7460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6" name="Rectangle 11"/>
            <p:cNvSpPr>
              <a:spLocks noChangeArrowheads="1"/>
            </p:cNvSpPr>
            <p:nvPr/>
          </p:nvSpPr>
          <p:spPr bwMode="auto">
            <a:xfrm>
              <a:off x="612" y="3294"/>
              <a:ext cx="408" cy="31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7" name="Rectangle 12"/>
            <p:cNvSpPr>
              <a:spLocks noChangeArrowheads="1"/>
            </p:cNvSpPr>
            <p:nvPr/>
          </p:nvSpPr>
          <p:spPr bwMode="auto">
            <a:xfrm>
              <a:off x="612" y="2341"/>
              <a:ext cx="1089" cy="127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8" name="Rectangle 13"/>
            <p:cNvSpPr>
              <a:spLocks noChangeArrowheads="1"/>
            </p:cNvSpPr>
            <p:nvPr/>
          </p:nvSpPr>
          <p:spPr bwMode="auto">
            <a:xfrm>
              <a:off x="612" y="3067"/>
              <a:ext cx="771" cy="54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59" name="AutoShape 14"/>
            <p:cNvSpPr>
              <a:spLocks/>
            </p:cNvSpPr>
            <p:nvPr/>
          </p:nvSpPr>
          <p:spPr bwMode="auto">
            <a:xfrm rot="-5400000">
              <a:off x="1269" y="3408"/>
              <a:ext cx="181" cy="680"/>
            </a:xfrm>
            <a:prstGeom prst="leftBrace">
              <a:avLst>
                <a:gd name="adj1" fmla="val 31308"/>
                <a:gd name="adj2" fmla="val 52204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0" name="AutoShape 15"/>
            <p:cNvSpPr>
              <a:spLocks/>
            </p:cNvSpPr>
            <p:nvPr/>
          </p:nvSpPr>
          <p:spPr bwMode="auto">
            <a:xfrm>
              <a:off x="385" y="2341"/>
              <a:ext cx="136" cy="953"/>
            </a:xfrm>
            <a:prstGeom prst="leftBrace">
              <a:avLst>
                <a:gd name="adj1" fmla="val 5839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061" name="Text Box 16"/>
            <p:cNvSpPr txBox="1">
              <a:spLocks noChangeArrowheads="1"/>
            </p:cNvSpPr>
            <p:nvPr/>
          </p:nvSpPr>
          <p:spPr bwMode="auto">
            <a:xfrm>
              <a:off x="1202" y="3838"/>
              <a:ext cx="49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Romes New Roman" pitchFamily="18" charset="0"/>
                </a:rPr>
                <a:t>D</a:t>
              </a:r>
              <a:r>
                <a:rPr lang="en-US">
                  <a:latin typeface="Romes New Roman" pitchFamily="18" charset="0"/>
                </a:rPr>
                <a:t>( </a:t>
              </a:r>
              <a:r>
                <a:rPr lang="en-US" i="1">
                  <a:latin typeface="Romes New Roman" pitchFamily="18" charset="0"/>
                </a:rPr>
                <a:t>f</a:t>
              </a:r>
              <a:r>
                <a:rPr lang="en-US">
                  <a:latin typeface="Romes New Roman" pitchFamily="18" charset="0"/>
                </a:rPr>
                <a:t> )</a:t>
              </a:r>
              <a:endParaRPr lang="ru-RU">
                <a:latin typeface="Romes New Roman" pitchFamily="18" charset="0"/>
              </a:endParaRPr>
            </a:p>
          </p:txBody>
        </p:sp>
        <p:sp>
          <p:nvSpPr>
            <p:cNvPr id="2062" name="Text Box 17"/>
            <p:cNvSpPr txBox="1">
              <a:spLocks noChangeArrowheads="1"/>
            </p:cNvSpPr>
            <p:nvPr/>
          </p:nvSpPr>
          <p:spPr bwMode="auto">
            <a:xfrm>
              <a:off x="0" y="2614"/>
              <a:ext cx="49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Romes New Roman" pitchFamily="18" charset="0"/>
                </a:rPr>
                <a:t>E</a:t>
              </a:r>
              <a:r>
                <a:rPr lang="en-US">
                  <a:latin typeface="Romes New Roman" pitchFamily="18" charset="0"/>
                </a:rPr>
                <a:t>( </a:t>
              </a:r>
              <a:r>
                <a:rPr lang="en-US" i="1">
                  <a:latin typeface="Romes New Roman" pitchFamily="18" charset="0"/>
                </a:rPr>
                <a:t>f</a:t>
              </a:r>
              <a:r>
                <a:rPr lang="en-US">
                  <a:latin typeface="Romes New Roman" pitchFamily="18" charset="0"/>
                </a:rPr>
                <a:t> )</a:t>
              </a:r>
              <a:endParaRPr lang="ru-RU">
                <a:latin typeface="Romes New Roman" pitchFamily="18" charset="0"/>
              </a:endParaRPr>
            </a:p>
          </p:txBody>
        </p:sp>
        <p:sp>
          <p:nvSpPr>
            <p:cNvPr id="2063" name="Text Box 18"/>
            <p:cNvSpPr txBox="1">
              <a:spLocks noChangeArrowheads="1"/>
            </p:cNvSpPr>
            <p:nvPr/>
          </p:nvSpPr>
          <p:spPr bwMode="auto">
            <a:xfrm>
              <a:off x="1156" y="2478"/>
              <a:ext cx="63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Romes New Roman" pitchFamily="18" charset="0"/>
                </a:rPr>
                <a:t>y</a:t>
              </a:r>
              <a:r>
                <a:rPr lang="en-US">
                  <a:latin typeface="Romes New Roman" pitchFamily="18" charset="0"/>
                </a:rPr>
                <a:t> = </a:t>
              </a:r>
              <a:r>
                <a:rPr lang="en-US" i="1">
                  <a:latin typeface="Romes New Roman" pitchFamily="18" charset="0"/>
                </a:rPr>
                <a:t>f</a:t>
              </a:r>
              <a:r>
                <a:rPr lang="en-US">
                  <a:latin typeface="Romes New Roman" pitchFamily="18" charset="0"/>
                </a:rPr>
                <a:t>(</a:t>
              </a:r>
              <a:r>
                <a:rPr lang="en-US" i="1">
                  <a:latin typeface="Romes New Roman" pitchFamily="18" charset="0"/>
                </a:rPr>
                <a:t>x</a:t>
              </a:r>
              <a:r>
                <a:rPr lang="en-US">
                  <a:latin typeface="Romes New Roman" pitchFamily="18" charset="0"/>
                </a:rPr>
                <a:t>)</a:t>
              </a:r>
              <a:endParaRPr lang="ru-RU">
                <a:latin typeface="Romes New Roman" pitchFamily="18" charset="0"/>
              </a:endParaRPr>
            </a:p>
          </p:txBody>
        </p:sp>
        <p:sp>
          <p:nvSpPr>
            <p:cNvPr id="2064" name="Text Box 19"/>
            <p:cNvSpPr txBox="1">
              <a:spLocks noChangeArrowheads="1"/>
            </p:cNvSpPr>
            <p:nvPr/>
          </p:nvSpPr>
          <p:spPr bwMode="auto">
            <a:xfrm>
              <a:off x="1837" y="3566"/>
              <a:ext cx="18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Romes New Roman" pitchFamily="18" charset="0"/>
                </a:rPr>
                <a:t>x</a:t>
              </a:r>
              <a:endParaRPr lang="ru-RU" i="1">
                <a:latin typeface="Romes New Roman" pitchFamily="18" charset="0"/>
              </a:endParaRPr>
            </a:p>
          </p:txBody>
        </p:sp>
        <p:sp>
          <p:nvSpPr>
            <p:cNvPr id="2065" name="Text Box 20"/>
            <p:cNvSpPr txBox="1">
              <a:spLocks noChangeArrowheads="1"/>
            </p:cNvSpPr>
            <p:nvPr/>
          </p:nvSpPr>
          <p:spPr bwMode="auto">
            <a:xfrm>
              <a:off x="385" y="2069"/>
              <a:ext cx="18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i="1">
                  <a:latin typeface="Romes New Roman" pitchFamily="18" charset="0"/>
                </a:rPr>
                <a:t>y</a:t>
              </a:r>
              <a:endParaRPr lang="ru-RU" i="1">
                <a:latin typeface="Romes New Roman" pitchFamily="18" charset="0"/>
              </a:endParaRPr>
            </a:p>
          </p:txBody>
        </p:sp>
        <p:sp>
          <p:nvSpPr>
            <p:cNvPr id="2066" name="Text Box 21"/>
            <p:cNvSpPr txBox="1">
              <a:spLocks noChangeArrowheads="1"/>
            </p:cNvSpPr>
            <p:nvPr/>
          </p:nvSpPr>
          <p:spPr bwMode="auto">
            <a:xfrm>
              <a:off x="431" y="3566"/>
              <a:ext cx="18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latin typeface="Romes New Roman" pitchFamily="18" charset="0"/>
                </a:rPr>
                <a:t>0</a:t>
              </a:r>
              <a:endParaRPr lang="ru-RU">
                <a:latin typeface="Romes New Roman" pitchFamily="18" charset="0"/>
              </a:endParaRPr>
            </a:p>
          </p:txBody>
        </p:sp>
        <p:pic>
          <p:nvPicPr>
            <p:cNvPr id="2067" name="Picture 26" descr="BD14595_"/>
            <p:cNvPicPr>
              <a:picLocks noChangeAspect="1" noChangeArrowheads="1"/>
            </p:cNvPicPr>
            <p:nvPr/>
          </p:nvPicPr>
          <p:blipFill>
            <a:blip r:embed="rId2"/>
            <a:srcRect l="58411" t="-34091" r="15558" b="-72728"/>
            <a:stretch>
              <a:fillRect/>
            </a:stretch>
          </p:blipFill>
          <p:spPr bwMode="auto">
            <a:xfrm>
              <a:off x="1020" y="3566"/>
              <a:ext cx="681" cy="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8" name="Picture 27" descr="BD14595_"/>
            <p:cNvPicPr>
              <a:picLocks noChangeAspect="1" noChangeArrowheads="1"/>
            </p:cNvPicPr>
            <p:nvPr/>
          </p:nvPicPr>
          <p:blipFill>
            <a:blip r:embed="rId3"/>
            <a:srcRect l="-34091" t="15558" r="-72728" b="58411"/>
            <a:stretch>
              <a:fillRect/>
            </a:stretch>
          </p:blipFill>
          <p:spPr bwMode="auto">
            <a:xfrm>
              <a:off x="567" y="2341"/>
              <a:ext cx="127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69" name="Text Box 29"/>
            <p:cNvSpPr txBox="1">
              <a:spLocks noChangeArrowheads="1"/>
            </p:cNvSpPr>
            <p:nvPr/>
          </p:nvSpPr>
          <p:spPr bwMode="auto">
            <a:xfrm>
              <a:off x="1292" y="3566"/>
              <a:ext cx="27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i="1">
                  <a:latin typeface="Romes New Roman" pitchFamily="18" charset="0"/>
                </a:rPr>
                <a:t>х</a:t>
              </a:r>
            </a:p>
          </p:txBody>
        </p:sp>
      </p:grpSp>
      <p:sp>
        <p:nvSpPr>
          <p:cNvPr id="2078" name="Text Box 30"/>
          <p:cNvSpPr txBox="1">
            <a:spLocks noChangeArrowheads="1"/>
          </p:cNvSpPr>
          <p:nvPr/>
        </p:nvSpPr>
        <p:spPr bwMode="auto">
          <a:xfrm>
            <a:off x="5217782" y="808805"/>
            <a:ext cx="453650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  Каждому </a:t>
            </a:r>
            <a:r>
              <a:rPr lang="ru-RU" sz="2000" b="1" dirty="0"/>
              <a:t>значению </a:t>
            </a:r>
            <a:r>
              <a:rPr lang="ru-RU" sz="2000" b="1" i="1" dirty="0" smtClean="0"/>
              <a:t>функции соответствует одно значение аргумента.</a:t>
            </a:r>
            <a:endParaRPr lang="ru-RU" sz="2000" b="1" dirty="0"/>
          </a:p>
        </p:txBody>
      </p:sp>
      <p:sp>
        <p:nvSpPr>
          <p:cNvPr id="22" name="Text Box 30"/>
          <p:cNvSpPr txBox="1">
            <a:spLocks noChangeArrowheads="1"/>
          </p:cNvSpPr>
          <p:nvPr/>
        </p:nvSpPr>
        <p:spPr bwMode="auto">
          <a:xfrm>
            <a:off x="5557548" y="4913065"/>
            <a:ext cx="453650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/>
              <a:t>  Обратная зависимость</a:t>
            </a:r>
          </a:p>
          <a:p>
            <a:pPr>
              <a:spcBef>
                <a:spcPct val="50000"/>
              </a:spcBef>
            </a:pPr>
            <a:r>
              <a:rPr lang="ru-RU" sz="2000" b="1" dirty="0" smtClean="0"/>
              <a:t>  значений </a:t>
            </a:r>
            <a:r>
              <a:rPr lang="ru-RU" sz="2000" b="1" i="1" dirty="0" smtClean="0"/>
              <a:t>аргумента  от значений функции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62790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8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084" y="120812"/>
            <a:ext cx="9578715" cy="673942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90649" y="1181101"/>
            <a:ext cx="9582150" cy="56791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Найти обратную зависимость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14536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422" y="238124"/>
            <a:ext cx="9580328" cy="31908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1850" y="760054"/>
            <a:ext cx="7739062" cy="44596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1850" y="1194414"/>
            <a:ext cx="8772525" cy="4667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6150" y="1833561"/>
            <a:ext cx="57816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58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399" y="314325"/>
            <a:ext cx="7296714" cy="44338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95950" y="561975"/>
            <a:ext cx="3571875" cy="46166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/>
              <a:t>в</a:t>
            </a:r>
            <a:r>
              <a:rPr lang="ru-RU" sz="2400" dirty="0" smtClean="0"/>
              <a:t>озрастание и убывание </a:t>
            </a:r>
            <a:endParaRPr lang="ru-RU" sz="2400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0"/>
          <a:stretch/>
        </p:blipFill>
        <p:spPr bwMode="auto">
          <a:xfrm>
            <a:off x="7758112" y="3333750"/>
            <a:ext cx="3690937" cy="30359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8431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 rot="10800000" flipV="1">
            <a:off x="438151" y="304326"/>
            <a:ext cx="1208722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Найди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наименьшее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 наибольшее значения степенной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2400" dirty="0">
              <a:solidFill>
                <a:srgbClr val="4E4E3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функции 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ru-RU" altLang="ru-RU" sz="2800" dirty="0">
                <a:solidFill>
                  <a:srgbClr val="76A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solidFill>
                  <a:srgbClr val="76A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     на 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полуинтервале</a:t>
            </a:r>
            <a:r>
              <a:rPr kumimoji="0" lang="ru-RU" altLang="ru-RU" sz="2800" b="0" i="0" u="none" strike="noStrike" cap="none" normalizeH="0" baseline="0" dirty="0" smtClean="0">
                <a:ln>
                  <a:noFill/>
                </a:ln>
                <a:solidFill>
                  <a:srgbClr val="76A9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(3;4]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E4E3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12451"/>
          <a:stretch/>
        </p:blipFill>
        <p:spPr>
          <a:xfrm>
            <a:off x="537491" y="1724024"/>
            <a:ext cx="4977484" cy="452891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6938" y="762253"/>
            <a:ext cx="538162" cy="776437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49" r="41515" b="16896"/>
          <a:stretch/>
        </p:blipFill>
        <p:spPr bwMode="auto">
          <a:xfrm>
            <a:off x="4705350" y="3686175"/>
            <a:ext cx="7086600" cy="21869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8528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452563"/>
            <a:ext cx="10515600" cy="285273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  <a:ea typeface="Microsoft YaHei UI" pitchFamily="34" charset="-122"/>
              </a:rPr>
              <a:t>«Взаимно обратные </a:t>
            </a:r>
            <a:r>
              <a:rPr lang="ru-RU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  <a:ea typeface="Microsoft YaHei UI" pitchFamily="34" charset="-122"/>
              </a:rPr>
              <a:t>функции. Сложная функция»</a:t>
            </a:r>
            <a:r>
              <a:rPr lang="ru-RU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  <a:ea typeface="Microsoft YaHei UI" pitchFamily="34" charset="-122"/>
              </a:rPr>
              <a:t/>
            </a:r>
            <a:br>
              <a:rPr lang="ru-RU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00000"/>
                </a:solidFill>
                <a:latin typeface="Bookman Old Style" pitchFamily="18" charset="0"/>
                <a:ea typeface="Microsoft YaHei UI" pitchFamily="34" charset="-122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70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850" y="609600"/>
            <a:ext cx="11687175" cy="538609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3600" b="1" dirty="0" smtClean="0">
                <a:latin typeface="Monotype Corsiva" pitchFamily="66" charset="0"/>
              </a:rPr>
              <a:t>Какая функция называется обратимой?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3600" b="1" dirty="0" smtClean="0">
                <a:latin typeface="Monotype Corsiva" pitchFamily="66" charset="0"/>
              </a:rPr>
              <a:t>Любая ли функция обратима?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3600" b="1" dirty="0" smtClean="0">
                <a:latin typeface="Monotype Corsiva" pitchFamily="66" charset="0"/>
              </a:rPr>
              <a:t>Какая функция называется обратной данной?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3600" b="1" dirty="0" smtClean="0">
                <a:latin typeface="Monotype Corsiva" pitchFamily="66" charset="0"/>
              </a:rPr>
              <a:t>Как связаны область определения и множество значений функции и обратной ей функции?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3600" b="1" dirty="0" smtClean="0">
                <a:latin typeface="Monotype Corsiva" pitchFamily="66" charset="0"/>
              </a:rPr>
              <a:t>Если функция задана аналитически, как задать формулой обратную функцию?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ru-RU" sz="3600" b="1" dirty="0" smtClean="0">
                <a:latin typeface="Monotype Corsiva" pitchFamily="66" charset="0"/>
              </a:rPr>
              <a:t>Если функция задана графически, как построить график обратной ей функции?</a:t>
            </a:r>
          </a:p>
          <a:p>
            <a:pPr marL="342900" indent="-342900">
              <a:buFont typeface="Wingdings" pitchFamily="2" charset="2"/>
              <a:buChar char="§"/>
            </a:pPr>
            <a:endParaRPr lang="ru-RU" sz="20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612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115</Words>
  <Application>Microsoft Office PowerPoint</Application>
  <PresentationFormat>Широкоэкранный</PresentationFormat>
  <Paragraphs>26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5" baseType="lpstr">
      <vt:lpstr>Microsoft YaHei UI</vt:lpstr>
      <vt:lpstr>Arial</vt:lpstr>
      <vt:lpstr>Bookman Old Style</vt:lpstr>
      <vt:lpstr>Calibri</vt:lpstr>
      <vt:lpstr>Calibri Light</vt:lpstr>
      <vt:lpstr>Monotype Corsiva</vt:lpstr>
      <vt:lpstr>Romes New Roman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«Взаимно обратные функции. Сложная функция»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Людмила</cp:lastModifiedBy>
  <cp:revision>13</cp:revision>
  <dcterms:created xsi:type="dcterms:W3CDTF">2021-03-10T16:40:15Z</dcterms:created>
  <dcterms:modified xsi:type="dcterms:W3CDTF">2021-03-10T22:03:39Z</dcterms:modified>
</cp:coreProperties>
</file>