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7" r:id="rId2"/>
    <p:sldId id="261" r:id="rId3"/>
    <p:sldId id="257" r:id="rId4"/>
    <p:sldId id="258" r:id="rId5"/>
    <p:sldId id="291" r:id="rId6"/>
    <p:sldId id="288" r:id="rId7"/>
    <p:sldId id="260" r:id="rId8"/>
    <p:sldId id="289" r:id="rId9"/>
    <p:sldId id="290" r:id="rId10"/>
    <p:sldId id="259" r:id="rId11"/>
    <p:sldId id="292" r:id="rId12"/>
    <p:sldId id="299" r:id="rId13"/>
    <p:sldId id="300" r:id="rId14"/>
    <p:sldId id="301" r:id="rId15"/>
    <p:sldId id="263" r:id="rId16"/>
    <p:sldId id="264" r:id="rId17"/>
    <p:sldId id="270" r:id="rId18"/>
    <p:sldId id="271" r:id="rId19"/>
    <p:sldId id="293" r:id="rId20"/>
    <p:sldId id="294" r:id="rId21"/>
    <p:sldId id="295" r:id="rId22"/>
    <p:sldId id="265" r:id="rId23"/>
    <p:sldId id="266" r:id="rId24"/>
    <p:sldId id="302" r:id="rId25"/>
    <p:sldId id="267" r:id="rId26"/>
    <p:sldId id="269" r:id="rId27"/>
    <p:sldId id="268" r:id="rId28"/>
    <p:sldId id="272" r:id="rId29"/>
    <p:sldId id="303" r:id="rId30"/>
    <p:sldId id="304" r:id="rId31"/>
    <p:sldId id="29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163"/>
    <a:srgbClr val="0066FF"/>
    <a:srgbClr val="79C64E"/>
    <a:srgbClr val="99BE56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EDCE0-B477-4F8E-824A-4D04FBA6A1DC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CE8C9-CBA1-43BC-920A-2FB6D9A46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29.xml"/><Relationship Id="rId7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slide" Target="slide27.xml"/><Relationship Id="rId9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catcher.fish/enciklopedia/vodoemy/pfo/kuvshinskoe-ozero/" TargetMode="External"/><Relationship Id="rId3" Type="http://schemas.openxmlformats.org/officeDocument/2006/relationships/hyperlink" Target="https://www.kirovreg.ru/econom/prres/zakaznik/pigems.php" TargetMode="External"/><Relationship Id="rId7" Type="http://schemas.openxmlformats.org/officeDocument/2006/relationships/hyperlink" Target="https://www.vyatsu.ru/nash-universitet/trudoustroystvo-1/botanicheskiy-sad.html" TargetMode="External"/><Relationship Id="rId2" Type="http://schemas.openxmlformats.org/officeDocument/2006/relationships/hyperlink" Target="http://eventsinrussia.com/region/kirov-oblast/unique-natu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urgush.org/" TargetMode="External"/><Relationship Id="rId11" Type="http://schemas.openxmlformats.org/officeDocument/2006/relationships/hyperlink" Target="https://www.vyatsu.ru/internet-gazeta/atarskaya-luka-i-ee-sokrovischa-god-vtoroy.html" TargetMode="External"/><Relationship Id="rId5" Type="http://schemas.openxmlformats.org/officeDocument/2006/relationships/hyperlink" Target="https://www.semiestrel.ru/beresnyatskie-vodopady-i-skaly/" TargetMode="External"/><Relationship Id="rId10" Type="http://schemas.openxmlformats.org/officeDocument/2006/relationships/hyperlink" Target="https://www.korabl-kirov.ru/o_kompanii/blog/atarskaya-luka-poyushchie-peski" TargetMode="External"/><Relationship Id="rId4" Type="http://schemas.openxmlformats.org/officeDocument/2006/relationships/hyperlink" Target="https://rodnaya-vyatka.ru/blog/2517/85000" TargetMode="External"/><Relationship Id="rId9" Type="http://schemas.openxmlformats.org/officeDocument/2006/relationships/hyperlink" Target="https://www.korabl-kirov.ru/o_kompanii/blog/zhukovlyanskie-valuny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9096" y="1628800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У</a:t>
            </a:r>
            <a:r>
              <a:rPr lang="ru-RU" sz="4800" dirty="0" smtClean="0"/>
              <a:t>никальные</a:t>
            </a:r>
            <a:endParaRPr lang="ru-RU" sz="4800" dirty="0"/>
          </a:p>
          <a:p>
            <a:pPr algn="ctr"/>
            <a:r>
              <a:rPr lang="ru-RU" sz="4800" dirty="0" smtClean="0"/>
              <a:t>природные </a:t>
            </a:r>
            <a:r>
              <a:rPr lang="ru-RU" sz="4800" dirty="0"/>
              <a:t>объекты </a:t>
            </a:r>
            <a:endParaRPr lang="ru-RU" sz="4800" dirty="0" smtClean="0"/>
          </a:p>
          <a:p>
            <a:pPr algn="ctr"/>
            <a:r>
              <a:rPr lang="ru-RU" sz="4800" dirty="0" smtClean="0"/>
              <a:t>Кировской </a:t>
            </a:r>
            <a:r>
              <a:rPr lang="ru-RU" sz="4800" dirty="0"/>
              <a:t>области.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2120" y="5013176"/>
            <a:ext cx="3312368" cy="1631216"/>
          </a:xfrm>
          <a:prstGeom prst="rect">
            <a:avLst/>
          </a:prstGeom>
          <a:solidFill>
            <a:srgbClr val="79C64E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/>
              <a:t>Маланич Елена Евгеньевна, </a:t>
            </a:r>
          </a:p>
          <a:p>
            <a:pPr algn="r"/>
            <a:r>
              <a:rPr lang="ru-RU" sz="2000" b="1" dirty="0"/>
              <a:t>учитель начальных классов, </a:t>
            </a:r>
          </a:p>
          <a:p>
            <a:pPr algn="r"/>
            <a:r>
              <a:rPr lang="ru-RU" sz="2000" b="1" dirty="0"/>
              <a:t>МКОУ СОШ п.Лесной, Верхнекамского района, Кировской области 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78987"/>
            <a:ext cx="8747752" cy="513992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4000" b="1" dirty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    </a:t>
            </a:r>
            <a:r>
              <a:rPr lang="ru-RU" sz="3600" dirty="0" err="1" smtClean="0"/>
              <a:t>Жуковлянские</a:t>
            </a:r>
            <a:r>
              <a:rPr lang="ru-RU" sz="3600" dirty="0" smtClean="0"/>
              <a:t> </a:t>
            </a:r>
            <a:r>
              <a:rPr lang="ru-RU" sz="3600" dirty="0"/>
              <a:t>валуны, или </a:t>
            </a:r>
            <a:r>
              <a:rPr lang="ru-RU" sz="3600" dirty="0" err="1"/>
              <a:t>Жуковлянские</a:t>
            </a:r>
            <a:r>
              <a:rPr lang="ru-RU" sz="3600" dirty="0"/>
              <a:t> шаровидные конкреции - особо охраняемая природная территория, расположенная в </a:t>
            </a:r>
            <a:r>
              <a:rPr lang="ru-RU" sz="3600" dirty="0" err="1" smtClean="0"/>
              <a:t>Котельническом</a:t>
            </a:r>
            <a:r>
              <a:rPr lang="ru-RU" sz="3600" dirty="0" smtClean="0"/>
              <a:t> </a:t>
            </a:r>
            <a:r>
              <a:rPr lang="ru-RU" sz="3600" dirty="0"/>
              <a:t>районе Кировской области. Это скопление шарообразных камней диаметром от 0,5 метра до 1,5-2 метров, но есть валуны и крупнее. Всего камней более тысячи, и все они расположены на относительно небольшом участке в лесу.</a:t>
            </a:r>
            <a:endParaRPr lang="ru-RU" sz="3600" b="1" dirty="0">
              <a:solidFill>
                <a:srgbClr val="0070C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199072" y="6118913"/>
            <a:ext cx="111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Валуны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Котельнический</a:t>
            </a:r>
            <a:r>
              <a:rPr lang="ru-RU" sz="4000" b="1" dirty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82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408712" cy="634082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0066FF"/>
                </a:solidFill>
              </a:rPr>
              <a:t>Жуковлянские</a:t>
            </a:r>
            <a:r>
              <a:rPr lang="ru-RU" dirty="0">
                <a:solidFill>
                  <a:srgbClr val="0066FF"/>
                </a:solidFill>
              </a:rPr>
              <a:t> валуны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164288" y="6309320"/>
            <a:ext cx="1587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Нургуш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Алексей\Desktop\c4afc57971df460c7522ddb50bce808f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1800"/>
            <a:ext cx="8121659" cy="539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86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Заповедник «</a:t>
            </a:r>
            <a:r>
              <a:rPr lang="ru-RU" dirty="0" err="1">
                <a:solidFill>
                  <a:srgbClr val="0070C0"/>
                </a:solidFill>
              </a:rPr>
              <a:t>Нургуш</a:t>
            </a:r>
            <a:r>
              <a:rPr lang="ru-RU" dirty="0">
                <a:solidFill>
                  <a:srgbClr val="0070C0"/>
                </a:solidFill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6855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b="1" dirty="0"/>
              <a:t> Государственный природный заповедник «</a:t>
            </a:r>
            <a:r>
              <a:rPr lang="ru-RU" b="1" dirty="0" err="1"/>
              <a:t>Нургуш</a:t>
            </a:r>
            <a:r>
              <a:rPr lang="ru-RU" b="1" dirty="0"/>
              <a:t>»</a:t>
            </a:r>
            <a:r>
              <a:rPr lang="ru-RU" dirty="0"/>
              <a:t> — особо охраняемая природная территория федерального значения, </a:t>
            </a:r>
            <a:r>
              <a:rPr lang="ru-RU" dirty="0" smtClean="0"/>
              <a:t>в его </a:t>
            </a:r>
            <a:r>
              <a:rPr lang="ru-RU" dirty="0"/>
              <a:t>состав </a:t>
            </a:r>
            <a:r>
              <a:rPr lang="ru-RU" dirty="0" smtClean="0"/>
              <a:t>входят </a:t>
            </a:r>
            <a:r>
              <a:rPr lang="ru-RU" dirty="0"/>
              <a:t>два участка: «</a:t>
            </a:r>
            <a:r>
              <a:rPr lang="ru-RU" dirty="0" err="1"/>
              <a:t>Нургуш</a:t>
            </a:r>
            <a:r>
              <a:rPr lang="ru-RU" dirty="0"/>
              <a:t>» и «</a:t>
            </a:r>
            <a:r>
              <a:rPr lang="ru-RU" dirty="0" err="1"/>
              <a:t>Тулашор</a:t>
            </a:r>
            <a:r>
              <a:rPr lang="ru-RU" dirty="0"/>
              <a:t>», удалённые друг от друга на расстояние 370 км.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Заповедник </a:t>
            </a:r>
            <a:r>
              <a:rPr lang="ru-RU" dirty="0"/>
              <a:t>«</a:t>
            </a:r>
            <a:r>
              <a:rPr lang="ru-RU" dirty="0" err="1"/>
              <a:t>Нургуш</a:t>
            </a:r>
            <a:r>
              <a:rPr lang="ru-RU" dirty="0"/>
              <a:t>» является природоохранным, научно-исследовательским и эколого-просветительским учреждением. Территория заповедника имеет важное </a:t>
            </a:r>
            <a:r>
              <a:rPr lang="ru-RU" dirty="0" smtClean="0"/>
              <a:t>значение </a:t>
            </a:r>
            <a:r>
              <a:rPr lang="ru-RU" dirty="0"/>
              <a:t>для сохранения биоразнообразия региона. 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524328" y="61653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44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192688" cy="778098"/>
          </a:xfrm>
        </p:spPr>
        <p:txBody>
          <a:bodyPr/>
          <a:lstStyle/>
          <a:p>
            <a:r>
              <a:rPr lang="ru-RU" dirty="0"/>
              <a:t>Заповедник «</a:t>
            </a:r>
            <a:r>
              <a:rPr lang="ru-RU" dirty="0" err="1"/>
              <a:t>Нургуш</a:t>
            </a:r>
            <a:r>
              <a:rPr lang="ru-RU" dirty="0"/>
              <a:t>»</a:t>
            </a:r>
          </a:p>
        </p:txBody>
      </p:sp>
      <p:pic>
        <p:nvPicPr>
          <p:cNvPr id="1026" name="Picture 2" descr="C:\Users\Алексей\Downloads\Nurgus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201942" cy="539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8173800" y="6376935"/>
            <a:ext cx="727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ownloads\1696447978_animals-pibig-info-p-skopa-i-orlan-belokhvost-oboi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3504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ей\Downloads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528" y="2780928"/>
            <a:ext cx="364478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69269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Орлан-белохвост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14372" y="22048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Скопа </a:t>
            </a:r>
            <a:endParaRPr lang="ru-RU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028384" y="627270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58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Лебяжский</a:t>
            </a:r>
            <a: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endParaRPr lang="ru-RU" sz="4000" b="1" dirty="0">
              <a:solidFill>
                <a:srgbClr val="0070C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82453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i="1" dirty="0"/>
              <a:t>	</a:t>
            </a:r>
            <a:r>
              <a:rPr lang="ru-RU" sz="5800" dirty="0" err="1" smtClean="0"/>
              <a:t>Атарская</a:t>
            </a:r>
            <a:r>
              <a:rPr lang="ru-RU" sz="5800" dirty="0" smtClean="0"/>
              <a:t> </a:t>
            </a:r>
            <a:r>
              <a:rPr lang="ru-RU" sz="5800" dirty="0"/>
              <a:t>Лука - живописный пляж на правом берегу реки Вятка, получивший название от села </a:t>
            </a:r>
            <a:r>
              <a:rPr lang="ru-RU" sz="5800" dirty="0" err="1"/>
              <a:t>Атары</a:t>
            </a:r>
            <a:r>
              <a:rPr lang="ru-RU" sz="5800" dirty="0"/>
              <a:t>, располагавшегося неподалеку, но уже не существующего. "Лука" же значит излучина, изгиб реки.</a:t>
            </a:r>
          </a:p>
          <a:p>
            <a:pPr marL="0" indent="0" algn="just">
              <a:buNone/>
            </a:pPr>
            <a:r>
              <a:rPr lang="ru-RU" sz="5800" dirty="0"/>
              <a:t>Уникальность этого места - в белом песке, состоящем из горного хрусталя и кварца, который скрипит под ногами, как снег, и "поет" в сухую ветреную погоду. Отсюда и второе название </a:t>
            </a:r>
            <a:r>
              <a:rPr lang="ru-RU" sz="5800" dirty="0" err="1"/>
              <a:t>Атарской</a:t>
            </a:r>
            <a:r>
              <a:rPr lang="ru-RU" sz="5800" dirty="0"/>
              <a:t> Луки - “поющие пески".</a:t>
            </a:r>
          </a:p>
          <a:p>
            <a:pPr marL="0" indent="0" algn="just">
              <a:buNone/>
            </a:pPr>
            <a:endParaRPr lang="ru-RU" sz="5500" i="1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3093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139664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>
                <a:solidFill>
                  <a:srgbClr val="0066FF"/>
                </a:solidFill>
              </a:rPr>
              <a:t>Атарская</a:t>
            </a:r>
            <a:r>
              <a:rPr lang="ru-RU" sz="4000" dirty="0">
                <a:solidFill>
                  <a:srgbClr val="0066FF"/>
                </a:solidFill>
              </a:rPr>
              <a:t> Лука </a:t>
            </a: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956376" y="626867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 </a:t>
            </a:r>
            <a:endParaRPr lang="ru-RU" dirty="0"/>
          </a:p>
        </p:txBody>
      </p:sp>
      <p:pic>
        <p:nvPicPr>
          <p:cNvPr id="1026" name="Picture 2" descr="C:\Users\Алексей\Downloads\9aaf2088f7202dc491edce6d7e2cc2d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61222"/>
            <a:ext cx="8161875" cy="544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00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err="1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Уржумский</a:t>
            </a:r>
            <a: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r>
              <a:rPr lang="ru-RU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endParaRPr lang="ru-RU" b="1" dirty="0">
              <a:solidFill>
                <a:srgbClr val="0070C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9"/>
            <a:ext cx="8352928" cy="453650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/>
              <a:t>В состав </a:t>
            </a:r>
            <a:r>
              <a:rPr lang="ru-RU" dirty="0" err="1"/>
              <a:t>Бушковского</a:t>
            </a:r>
            <a:r>
              <a:rPr lang="ru-RU" dirty="0"/>
              <a:t> леса входят сосновые и лиственничные посадки. Здесь берет начало река </a:t>
            </a:r>
            <a:r>
              <a:rPr lang="ru-RU" dirty="0" err="1"/>
              <a:t>Мазарка</a:t>
            </a:r>
            <a:r>
              <a:rPr lang="ru-RU" dirty="0"/>
              <a:t> и находится знаменитый гидрологический памятник природы области - озеро Шайтан - карстовое (провальное) озеро с плавающими островами (сплавинами) и непериодическими выбросами воды на поверхность.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606761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Бушковский</a:t>
            </a:r>
            <a:r>
              <a:rPr lang="ru-RU" dirty="0" smtClean="0"/>
              <a:t> лес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2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552728" cy="70609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66FF"/>
                </a:solidFill>
              </a:rPr>
              <a:t>Бушковский</a:t>
            </a:r>
            <a:r>
              <a:rPr lang="ru-RU" b="1" dirty="0" smtClean="0">
                <a:solidFill>
                  <a:srgbClr val="0066FF"/>
                </a:solidFill>
              </a:rPr>
              <a:t> лес</a:t>
            </a:r>
            <a:r>
              <a:rPr lang="ru-RU" dirty="0" smtClean="0">
                <a:solidFill>
                  <a:srgbClr val="0066FF"/>
                </a:solidFill>
              </a:rPr>
              <a:t> </a:t>
            </a:r>
            <a:endParaRPr lang="ru-RU" i="1" dirty="0">
              <a:solidFill>
                <a:srgbClr val="00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82723" y="62805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озеро</a:t>
            </a:r>
            <a:endParaRPr lang="ru-RU" dirty="0"/>
          </a:p>
        </p:txBody>
      </p:sp>
      <p:pic>
        <p:nvPicPr>
          <p:cNvPr id="3" name="Picture 2" descr="C:\Users\Алексей\Desktop\1280px-Просека_в_Бушковском_лес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97" y="908720"/>
            <a:ext cx="7177838" cy="537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8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552728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Озеро Шайтан </a:t>
            </a:r>
            <a:endParaRPr lang="ru-RU" dirty="0">
              <a:solidFill>
                <a:srgbClr val="0066FF"/>
              </a:solidFill>
            </a:endParaRPr>
          </a:p>
        </p:txBody>
      </p:sp>
      <p:pic>
        <p:nvPicPr>
          <p:cNvPr id="2050" name="Picture 2" descr="C:\Users\Алексей\Desktop\Озеро_Шайт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653724" cy="510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7956376" y="60932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7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esktop\russia_map_2023_oblasti_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50" y="1007829"/>
            <a:ext cx="9161450" cy="479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низ 4">
            <a:hlinkClick r:id="rId3" action="ppaction://hlinksldjump"/>
          </p:cNvPr>
          <p:cNvSpPr/>
          <p:nvPr/>
        </p:nvSpPr>
        <p:spPr>
          <a:xfrm>
            <a:off x="2339752" y="3068960"/>
            <a:ext cx="216024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31640" y="332656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Российская Федерация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139136" cy="72008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0066FF"/>
                </a:solidFill>
                <a:latin typeface="Microsoft Sans Serif" pitchFamily="34" charset="0"/>
                <a:cs typeface="Microsoft Sans Serif" pitchFamily="34" charset="0"/>
              </a:rPr>
              <a:t>Нововятский</a:t>
            </a:r>
            <a:r>
              <a:rPr lang="ru-RU" b="1" dirty="0">
                <a:solidFill>
                  <a:srgbClr val="0066FF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r>
              <a:rPr lang="ru-RU" b="1" dirty="0" smtClean="0">
                <a:solidFill>
                  <a:srgbClr val="0066FF"/>
                </a:solidFill>
                <a:latin typeface="Microsoft Sans Serif" pitchFamily="34" charset="0"/>
                <a:cs typeface="Microsoft Sans Serif" pitchFamily="34" charset="0"/>
              </a:rPr>
              <a:t>.</a:t>
            </a:r>
            <a:endParaRPr lang="ru-RU" b="1" dirty="0">
              <a:solidFill>
                <a:srgbClr val="0066FF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Дендропарк основан </a:t>
            </a:r>
            <a:r>
              <a:rPr lang="ru-RU" dirty="0"/>
              <a:t>в 1962 году директором Кировского лесхоза </a:t>
            </a:r>
            <a:r>
              <a:rPr lang="ru-RU" dirty="0" err="1"/>
              <a:t>Вылегжаниным</a:t>
            </a:r>
            <a:r>
              <a:rPr lang="ru-RU" dirty="0"/>
              <a:t> Михаилом Семеновичем.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Деревья </a:t>
            </a:r>
            <a:r>
              <a:rPr lang="ru-RU" dirty="0"/>
              <a:t>в парке высажены в виде цифры 50 в честь 50-летия Октябрьской революции. </a:t>
            </a:r>
            <a:endParaRPr lang="ru-RU" dirty="0" smtClean="0"/>
          </a:p>
          <a:p>
            <a:pPr marL="0" indent="0" algn="just">
              <a:buNone/>
            </a:pPr>
            <a:r>
              <a:rPr lang="ru-RU" b="1" dirty="0"/>
              <a:t>	</a:t>
            </a:r>
            <a:r>
              <a:rPr lang="ru-RU" b="1" dirty="0" smtClean="0"/>
              <a:t>Дендропарк</a:t>
            </a:r>
            <a:r>
              <a:rPr lang="ru-RU" dirty="0"/>
              <a:t> является крупнейшей зеленой зоной в черте города Кирова общей площадью 49,44 га. Является памятником природы регионального значения.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596336" y="62373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парк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76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9"/>
            <a:ext cx="4392488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66FF"/>
                </a:solidFill>
              </a:rPr>
              <a:t>Дендропарк </a:t>
            </a:r>
            <a:endParaRPr lang="ru-RU" sz="4000" dirty="0">
              <a:solidFill>
                <a:srgbClr val="0066FF"/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768936" y="62768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3" name="Picture 2" descr="C:\Users\Алексей\Downloads\img-82714-163169582139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40" y="836712"/>
            <a:ext cx="7416824" cy="538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91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6048672" cy="70609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Кикнурский</a:t>
            </a:r>
            <a:r>
              <a:rPr lang="ru-RU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r>
              <a:rPr lang="ru-RU" b="1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endParaRPr lang="ru-RU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1"/>
            <a:ext cx="8496944" cy="496855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/>
              <a:t>	</a:t>
            </a:r>
            <a:r>
              <a:rPr lang="ru-RU" dirty="0" err="1" smtClean="0"/>
              <a:t>Пайбулатовское</a:t>
            </a:r>
            <a:r>
              <a:rPr lang="ru-RU" dirty="0" smtClean="0"/>
              <a:t> </a:t>
            </a:r>
            <a:r>
              <a:rPr lang="ru-RU" dirty="0"/>
              <a:t>озеро, состоящее из правильного овала и длинной узкой протоки, с высоты похоже на большого ската, плывущего по зеленым глубинам хвойных лесов. Его водные просторы - место обитания разных видов флоры, занесенных в Красные книги области, России и даже международную. </a:t>
            </a:r>
          </a:p>
          <a:p>
            <a:pPr marL="0" indent="0" algn="just">
              <a:buNone/>
            </a:pPr>
            <a:r>
              <a:rPr lang="ru-RU" dirty="0" smtClean="0"/>
              <a:t>	Самая </a:t>
            </a:r>
            <a:r>
              <a:rPr lang="ru-RU" dirty="0"/>
              <a:t>экзотическая из всех живущих здесь - это речная минога, промысловая </a:t>
            </a:r>
            <a:r>
              <a:rPr lang="ru-RU" dirty="0" err="1"/>
              <a:t>длиннотелая</a:t>
            </a:r>
            <a:r>
              <a:rPr lang="ru-RU" dirty="0"/>
              <a:t> рыба без привычных плавников, зубастая и, говорят, опасная для человека. 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596336" y="6237311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озеро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39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778098"/>
          </a:xfrm>
        </p:spPr>
        <p:txBody>
          <a:bodyPr>
            <a:normAutofit/>
          </a:bodyPr>
          <a:lstStyle/>
          <a:p>
            <a:r>
              <a:rPr lang="ru-RU" sz="4000" i="1" dirty="0" err="1" smtClean="0">
                <a:solidFill>
                  <a:srgbClr val="0066FF"/>
                </a:solidFill>
              </a:rPr>
              <a:t>Пайбулатовское</a:t>
            </a:r>
            <a:r>
              <a:rPr lang="ru-RU" sz="4000" i="1" dirty="0" smtClean="0">
                <a:solidFill>
                  <a:srgbClr val="0066FF"/>
                </a:solidFill>
              </a:rPr>
              <a:t> озеро</a:t>
            </a:r>
            <a:endParaRPr lang="ru-RU" sz="4000" i="1" dirty="0">
              <a:solidFill>
                <a:srgbClr val="0066FF"/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8100392" y="619666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pic>
        <p:nvPicPr>
          <p:cNvPr id="3" name="Picture 2" descr="C:\Users\Алексей\Desktop\46547890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16732"/>
            <a:ext cx="6528049" cy="489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49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ownloads\1662879362_1-priroda-club-p-lebedi-na-ozere-krasivo-foto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" y="260648"/>
            <a:ext cx="9067329" cy="566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7956376" y="63093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3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5976664" cy="77809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Санчурский</a:t>
            </a:r>
            <a:r>
              <a:rPr lang="ru-RU" sz="4000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endParaRPr lang="ru-RU" sz="4000" b="1" dirty="0">
              <a:solidFill>
                <a:srgbClr val="0070C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/>
              <a:t>В центре далекого от всех областных центров </a:t>
            </a:r>
            <a:r>
              <a:rPr lang="ru-RU" dirty="0" err="1"/>
              <a:t>Санчурского</a:t>
            </a:r>
            <a:r>
              <a:rPr lang="ru-RU" dirty="0"/>
              <a:t> района есть замечательное, социально скромное, но очень живописное место – село </a:t>
            </a:r>
            <a:r>
              <a:rPr lang="ru-RU" dirty="0" err="1"/>
              <a:t>Кувшинское</a:t>
            </a:r>
            <a:r>
              <a:rPr lang="ru-RU" dirty="0"/>
              <a:t>, в котором 2 основные примечательности – большое карстовое озеро и старинный храм, где хранились настоящие реликвии. 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668344" y="63186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озеро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65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848872" cy="850106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solidFill>
                  <a:srgbClr val="0070C0"/>
                </a:solidFill>
                <a:latin typeface="Cambria" pitchFamily="18" charset="0"/>
                <a:cs typeface="Microsoft Sans Serif" pitchFamily="34" charset="0"/>
              </a:rPr>
              <a:t>Кувшинское</a:t>
            </a:r>
            <a:r>
              <a:rPr lang="ru-RU" sz="4000" dirty="0" smtClean="0">
                <a:solidFill>
                  <a:srgbClr val="0070C0"/>
                </a:solidFill>
                <a:latin typeface="Cambria" pitchFamily="18" charset="0"/>
                <a:cs typeface="Microsoft Sans Serif" pitchFamily="34" charset="0"/>
              </a:rPr>
              <a:t> озеро</a:t>
            </a:r>
            <a:endParaRPr lang="ru-RU" sz="4000" dirty="0">
              <a:solidFill>
                <a:srgbClr val="0070C0"/>
              </a:solidFill>
              <a:latin typeface="Cambria" pitchFamily="18" charset="0"/>
              <a:cs typeface="Microsoft Sans Serif" pitchFamily="34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23731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 </a:t>
            </a:r>
            <a:endParaRPr lang="ru-RU" dirty="0"/>
          </a:p>
        </p:txBody>
      </p:sp>
      <p:pic>
        <p:nvPicPr>
          <p:cNvPr id="1026" name="Picture 2" descr="C:\Users\Алексей\Desktop\15R6noVY3249M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584" y="1196752"/>
            <a:ext cx="6698792" cy="446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49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Верхнекамский район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/>
              <a:t>В 5 км от </a:t>
            </a:r>
            <a:r>
              <a:rPr lang="ru-RU" dirty="0" smtClean="0"/>
              <a:t>посёлка Созимский</a:t>
            </a:r>
            <a:r>
              <a:rPr lang="ru-RU" dirty="0"/>
              <a:t>  среди дремучего леса  спряталось аккуратное, чашеобразное озеро Падун. Когда-то, а именно в начале 20 века, оно занимало 1 место по глубине среди озёр нашей области. Сейчас первенство за </a:t>
            </a:r>
            <a:r>
              <a:rPr lang="ru-RU" dirty="0" err="1"/>
              <a:t>Лежнинским</a:t>
            </a:r>
            <a:r>
              <a:rPr lang="ru-RU" dirty="0"/>
              <a:t> водоёмом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64533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озеро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86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336704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cs typeface="Microsoft Sans Serif" pitchFamily="34" charset="0"/>
              </a:rPr>
              <a:t>Озеро Падун</a:t>
            </a:r>
            <a:endParaRPr lang="ru-RU" dirty="0">
              <a:solidFill>
                <a:srgbClr val="0070C0"/>
              </a:solidFill>
              <a:cs typeface="Microsoft Sans Serif" pitchFamily="34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848364" y="6340678"/>
            <a:ext cx="118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1027" name="Picture 3" descr="C:\Users\Алексей\Downloads\nid-0085000-0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63468"/>
            <a:ext cx="7128792" cy="536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7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Ботанический </a:t>
            </a:r>
            <a:r>
              <a:rPr lang="ru-RU" dirty="0"/>
              <a:t>сад Вятского государственного университета расположен в центре </a:t>
            </a:r>
            <a:r>
              <a:rPr lang="ru-RU" dirty="0" smtClean="0"/>
              <a:t>города. </a:t>
            </a:r>
            <a:r>
              <a:rPr lang="ru-RU" dirty="0"/>
              <a:t>Площадь сада небольшая и составляет 1,7 гектара</a:t>
            </a:r>
            <a:r>
              <a:rPr lang="ru-RU" dirty="0" smtClean="0"/>
              <a:t>. </a:t>
            </a:r>
            <a:r>
              <a:rPr lang="ru-RU" dirty="0"/>
              <a:t>Особое внимание уделяется в ботаническом саду культивированию редких видов растений, что способствует сохранению генофонда и имеет важное значение в охране растительного мира.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740352" y="620984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ексей\Desktop\kirovskaya-oblast-s-rajonami-na-kar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242" y="0"/>
            <a:ext cx="5385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560" y="220486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934903" y="2220280"/>
            <a:ext cx="983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3" action="ppaction://hlinksldjump"/>
              </a:rPr>
              <a:t>Киров</a:t>
            </a:r>
            <a:r>
              <a:rPr lang="ru-RU" b="1" dirty="0" smtClean="0"/>
              <a:t> </a:t>
            </a:r>
            <a:endParaRPr lang="ru-RU" b="1" dirty="0"/>
          </a:p>
        </p:txBody>
      </p:sp>
      <p:cxnSp>
        <p:nvCxnSpPr>
          <p:cNvPr id="13" name="Прямая со стрелкой 12">
            <a:hlinkClick r:id="rId3" action="ppaction://hlinksldjump"/>
          </p:cNvPr>
          <p:cNvCxnSpPr/>
          <p:nvPr/>
        </p:nvCxnSpPr>
        <p:spPr>
          <a:xfrm>
            <a:off x="1727454" y="2404946"/>
            <a:ext cx="2524330" cy="952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7222969" y="2167335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Верхнекамский 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3" idx="1"/>
          </p:cNvCxnSpPr>
          <p:nvPr/>
        </p:nvCxnSpPr>
        <p:spPr>
          <a:xfrm flipH="1" flipV="1">
            <a:off x="6341583" y="1952821"/>
            <a:ext cx="881386" cy="3991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215746" y="284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 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67944" y="207597"/>
            <a:ext cx="3224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74B163"/>
                </a:solidFill>
              </a:rPr>
              <a:t>Кировская область</a:t>
            </a:r>
            <a:endParaRPr lang="ru-RU" sz="2800" u="sng" dirty="0">
              <a:solidFill>
                <a:srgbClr val="74B163"/>
              </a:solidFill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611559" y="5934544"/>
            <a:ext cx="1296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Пижанский</a:t>
            </a:r>
            <a:r>
              <a:rPr lang="ru-RU" dirty="0" smtClean="0">
                <a:solidFill>
                  <a:srgbClr val="0066FF"/>
                </a:solidFill>
              </a:rPr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0" name="Прямая со стрелкой 19"/>
          <p:cNvCxnSpPr>
            <a:stCxn id="15" idx="3"/>
          </p:cNvCxnSpPr>
          <p:nvPr/>
        </p:nvCxnSpPr>
        <p:spPr>
          <a:xfrm flipV="1">
            <a:off x="1907938" y="5085184"/>
            <a:ext cx="1655950" cy="10340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215746" y="3212976"/>
            <a:ext cx="185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Котельнический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918027" y="3429000"/>
            <a:ext cx="1351835" cy="5705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hlinkClick r:id="rId8" action="ppaction://hlinksldjump"/>
          </p:cNvPr>
          <p:cNvSpPr txBox="1"/>
          <p:nvPr/>
        </p:nvSpPr>
        <p:spPr>
          <a:xfrm>
            <a:off x="2669491" y="6137454"/>
            <a:ext cx="1398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Лебяжский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4" name="Прямая со стрелкой 23"/>
          <p:cNvCxnSpPr>
            <a:stCxn id="21" idx="0"/>
          </p:cNvCxnSpPr>
          <p:nvPr/>
        </p:nvCxnSpPr>
        <p:spPr>
          <a:xfrm flipV="1">
            <a:off x="3368718" y="5229200"/>
            <a:ext cx="699226" cy="9082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hlinkClick r:id="rId5" action="ppaction://hlinksldjump"/>
          </p:cNvPr>
          <p:cNvSpPr txBox="1"/>
          <p:nvPr/>
        </p:nvSpPr>
        <p:spPr>
          <a:xfrm>
            <a:off x="7400510" y="5492267"/>
            <a:ext cx="1728192" cy="382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Уржумский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7" name="Прямая со стрелкой 26"/>
          <p:cNvCxnSpPr>
            <a:stCxn id="25" idx="1"/>
          </p:cNvCxnSpPr>
          <p:nvPr/>
        </p:nvCxnSpPr>
        <p:spPr>
          <a:xfrm flipH="1" flipV="1">
            <a:off x="4716016" y="5301209"/>
            <a:ext cx="2684494" cy="3821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hlinkClick r:id="rId9" action="ppaction://hlinksldjump"/>
          </p:cNvPr>
          <p:cNvSpPr txBox="1"/>
          <p:nvPr/>
        </p:nvSpPr>
        <p:spPr>
          <a:xfrm>
            <a:off x="215746" y="1494076"/>
            <a:ext cx="1511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Нововятский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28" name="Прямая со стрелкой 27"/>
          <p:cNvCxnSpPr>
            <a:stCxn id="23" idx="3"/>
          </p:cNvCxnSpPr>
          <p:nvPr/>
        </p:nvCxnSpPr>
        <p:spPr>
          <a:xfrm>
            <a:off x="1727454" y="1678742"/>
            <a:ext cx="2628522" cy="1678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hlinkClick r:id="rId10" action="ppaction://hlinksldjump"/>
          </p:cNvPr>
          <p:cNvSpPr txBox="1"/>
          <p:nvPr/>
        </p:nvSpPr>
        <p:spPr>
          <a:xfrm>
            <a:off x="539552" y="4233304"/>
            <a:ext cx="136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Кикнурский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1835696" y="4377320"/>
            <a:ext cx="758248" cy="5638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TextBox 1027">
            <a:hlinkClick r:id="rId11" action="ppaction://hlinksldjump"/>
          </p:cNvPr>
          <p:cNvSpPr txBox="1"/>
          <p:nvPr/>
        </p:nvSpPr>
        <p:spPr>
          <a:xfrm>
            <a:off x="467544" y="522920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Санчурский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030" name="Прямая со стрелкой 1029"/>
          <p:cNvCxnSpPr/>
          <p:nvPr/>
        </p:nvCxnSpPr>
        <p:spPr>
          <a:xfrm flipV="1">
            <a:off x="1727454" y="5414484"/>
            <a:ext cx="576064" cy="171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84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6192688" cy="99412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Ботанический сад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Алексей\Downloads\na_sayt8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6949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7668344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42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490066"/>
          </a:xfrm>
        </p:spPr>
        <p:txBody>
          <a:bodyPr>
            <a:normAutofit/>
          </a:bodyPr>
          <a:lstStyle/>
          <a:p>
            <a:r>
              <a:rPr lang="ru-RU" sz="2400" dirty="0"/>
              <a:t>Используемые ресурсы: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91264" cy="5361459"/>
          </a:xfrm>
        </p:spPr>
        <p:txBody>
          <a:bodyPr>
            <a:noAutofit/>
          </a:bodyPr>
          <a:lstStyle/>
          <a:p>
            <a:r>
              <a:rPr lang="en-US" sz="2200" dirty="0">
                <a:hlinkClick r:id="rId2"/>
              </a:rPr>
              <a:t>http://</a:t>
            </a:r>
            <a:r>
              <a:rPr lang="en-US" sz="2200" dirty="0" smtClean="0">
                <a:hlinkClick r:id="rId2"/>
              </a:rPr>
              <a:t>eventsinrussia.com/region/kirov-oblast/unique-nature</a:t>
            </a:r>
            <a:endParaRPr lang="ru-RU" sz="2200" dirty="0" smtClean="0"/>
          </a:p>
          <a:p>
            <a:r>
              <a:rPr lang="en-US" sz="2200" dirty="0" smtClean="0">
                <a:hlinkClick r:id="rId3"/>
              </a:rPr>
              <a:t>https://www.kirovreg.ru/econom/prres/zakaznik/pigems.php</a:t>
            </a:r>
            <a:endParaRPr lang="ru-RU" sz="2200" dirty="0" smtClean="0"/>
          </a:p>
          <a:p>
            <a:r>
              <a:rPr lang="en-US" sz="2200" dirty="0">
                <a:hlinkClick r:id="rId4"/>
              </a:rPr>
              <a:t>https://</a:t>
            </a:r>
            <a:r>
              <a:rPr lang="en-US" sz="2200" dirty="0" smtClean="0">
                <a:hlinkClick r:id="rId4"/>
              </a:rPr>
              <a:t>rodnaya-vyatka.ru/blog/2517/85000</a:t>
            </a:r>
            <a:endParaRPr lang="ru-RU" sz="2200" dirty="0" smtClean="0"/>
          </a:p>
          <a:p>
            <a:r>
              <a:rPr lang="ru-RU" sz="2200" dirty="0" smtClean="0"/>
              <a:t> </a:t>
            </a:r>
            <a:r>
              <a:rPr lang="en-US" sz="2200" dirty="0">
                <a:hlinkClick r:id="rId5"/>
              </a:rPr>
              <a:t>https://www.semiestrel.ru/beresnyatskie-vodopady-i-skaly</a:t>
            </a:r>
            <a:r>
              <a:rPr lang="en-US" sz="2200" dirty="0" smtClean="0">
                <a:hlinkClick r:id="rId5"/>
              </a:rPr>
              <a:t>/</a:t>
            </a:r>
            <a:endParaRPr lang="ru-RU" sz="2200" dirty="0" smtClean="0"/>
          </a:p>
          <a:p>
            <a:r>
              <a:rPr lang="en-US" sz="2200" dirty="0">
                <a:hlinkClick r:id="rId6"/>
              </a:rPr>
              <a:t>https://nurgush.org</a:t>
            </a:r>
            <a:r>
              <a:rPr lang="en-US" sz="2200" dirty="0" smtClean="0">
                <a:hlinkClick r:id="rId6"/>
              </a:rPr>
              <a:t>/</a:t>
            </a:r>
            <a:endParaRPr lang="ru-RU" sz="2200" dirty="0" smtClean="0"/>
          </a:p>
          <a:p>
            <a:r>
              <a:rPr lang="en-US" sz="2200" dirty="0" smtClean="0">
                <a:hlinkClick r:id="rId7"/>
              </a:rPr>
              <a:t>https</a:t>
            </a:r>
            <a:r>
              <a:rPr lang="en-US" sz="2200" dirty="0">
                <a:hlinkClick r:id="rId7"/>
              </a:rPr>
              <a:t>://</a:t>
            </a:r>
            <a:r>
              <a:rPr lang="en-US" sz="2200" dirty="0" smtClean="0">
                <a:hlinkClick r:id="rId7"/>
              </a:rPr>
              <a:t>www.vyatsu.ru/nash-universitet/trudoustroystvo-1/botanicheskiy-sad.html</a:t>
            </a:r>
            <a:r>
              <a:rPr lang="ru-RU" sz="2200" dirty="0" smtClean="0"/>
              <a:t> </a:t>
            </a:r>
          </a:p>
          <a:p>
            <a:r>
              <a:rPr lang="en-US" sz="2200" dirty="0">
                <a:hlinkClick r:id="rId8"/>
              </a:rPr>
              <a:t>https://catcher.fish/enciklopedia/vodoemy/pfo/kuvshinskoe-ozero</a:t>
            </a:r>
            <a:r>
              <a:rPr lang="en-US" sz="2200" dirty="0" smtClean="0">
                <a:hlinkClick r:id="rId8"/>
              </a:rPr>
              <a:t>/</a:t>
            </a:r>
            <a:r>
              <a:rPr lang="ru-RU" sz="2200" dirty="0" smtClean="0"/>
              <a:t> </a:t>
            </a:r>
            <a:endParaRPr lang="ru-RU" sz="2200" dirty="0" smtClean="0"/>
          </a:p>
          <a:p>
            <a:r>
              <a:rPr lang="en-US" sz="2200" dirty="0">
                <a:hlinkClick r:id="rId9"/>
              </a:rPr>
              <a:t>https://</a:t>
            </a:r>
            <a:r>
              <a:rPr lang="en-US" sz="2200" dirty="0" smtClean="0">
                <a:hlinkClick r:id="rId9"/>
              </a:rPr>
              <a:t>www.korabl-kirov.ru/o_kompanii/blog/zhukovlyanskie-valuny</a:t>
            </a:r>
            <a:r>
              <a:rPr lang="ru-RU" sz="2200" dirty="0" smtClean="0"/>
              <a:t> </a:t>
            </a:r>
          </a:p>
          <a:p>
            <a:r>
              <a:rPr lang="en-US" sz="2200" dirty="0">
                <a:hlinkClick r:id="rId10"/>
              </a:rPr>
              <a:t>https://</a:t>
            </a:r>
            <a:r>
              <a:rPr lang="en-US" sz="2200" dirty="0" smtClean="0">
                <a:hlinkClick r:id="rId10"/>
              </a:rPr>
              <a:t>www.korabl-kirov.ru/o_kompanii/blog/atarskaya-luka-poyushchie-peski</a:t>
            </a:r>
            <a:r>
              <a:rPr lang="ru-RU" sz="2200" dirty="0" smtClean="0"/>
              <a:t> </a:t>
            </a:r>
          </a:p>
          <a:p>
            <a:r>
              <a:rPr lang="en-US" sz="2200" dirty="0">
                <a:hlinkClick r:id="rId11"/>
              </a:rPr>
              <a:t>https://</a:t>
            </a:r>
            <a:r>
              <a:rPr lang="en-US" sz="2200" dirty="0" smtClean="0">
                <a:hlinkClick r:id="rId11"/>
              </a:rPr>
              <a:t>www.vyatsu.ru/internet-gazeta/atarskaya-luka-i-ee-sokrovischa-god-vtoroy.html</a:t>
            </a:r>
            <a:r>
              <a:rPr lang="ru-RU" sz="2200" dirty="0" smtClean="0"/>
              <a:t>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3898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632848" cy="64807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Пижанский</a:t>
            </a:r>
            <a:r>
              <a:rPr lang="ru-RU" b="1" dirty="0" smtClean="0">
                <a:solidFill>
                  <a:srgbClr val="0070C0"/>
                </a:solidFill>
                <a:latin typeface="Microsoft Sans Serif" pitchFamily="34" charset="0"/>
                <a:cs typeface="Microsoft Sans Serif" pitchFamily="34" charset="0"/>
              </a:rPr>
              <a:t> район</a:t>
            </a:r>
            <a:endParaRPr lang="ru-RU" b="1" dirty="0">
              <a:solidFill>
                <a:srgbClr val="0070C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8568952" cy="482453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dirty="0" err="1" smtClean="0">
                <a:solidFill>
                  <a:schemeClr val="tx1"/>
                </a:solidFill>
              </a:rPr>
              <a:t>Пижемский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заказник - заповедная зона, одна из самых крупных в регионе. Располагается в пяти районах области: </a:t>
            </a:r>
            <a:r>
              <a:rPr lang="ru-RU" dirty="0" err="1">
                <a:solidFill>
                  <a:schemeClr val="tx1"/>
                </a:solidFill>
              </a:rPr>
              <a:t>Котельничском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Тужинском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Арбажском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Пижанском</a:t>
            </a:r>
            <a:r>
              <a:rPr lang="ru-RU" dirty="0">
                <a:solidFill>
                  <a:schemeClr val="tx1"/>
                </a:solidFill>
              </a:rPr>
              <a:t> и Советском. Заказник получил свое название от реки Пижма, вдоль которой он расположен. Также в его территорию включена часть реки </a:t>
            </a:r>
            <a:r>
              <a:rPr lang="ru-RU" dirty="0" err="1">
                <a:solidFill>
                  <a:schemeClr val="tx1"/>
                </a:solidFill>
              </a:rPr>
              <a:t>Немда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Эти </a:t>
            </a:r>
            <a:r>
              <a:rPr lang="ru-RU" dirty="0">
                <a:solidFill>
                  <a:schemeClr val="tx1"/>
                </a:solidFill>
              </a:rPr>
              <a:t>места часто называют “Вятской Швейцарией” из-за уникальной природы.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8066056" y="61812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63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660232" y="6093296"/>
            <a:ext cx="214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Природа заказника</a:t>
            </a:r>
            <a:endParaRPr lang="ru-RU" dirty="0"/>
          </a:p>
        </p:txBody>
      </p:sp>
      <p:pic>
        <p:nvPicPr>
          <p:cNvPr id="1026" name="Picture 2" descr="C:\Users\Алексей\Desktop\3244acf2da1407eb6f1438e5e612f5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14397" cy="432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62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Природа </a:t>
            </a:r>
            <a:r>
              <a:rPr lang="ru-RU" dirty="0"/>
              <a:t>заказника - действительно необычна для Кировской области и Поволжья. </a:t>
            </a:r>
            <a:r>
              <a:rPr lang="ru-RU" dirty="0" smtClean="0"/>
              <a:t>	На </a:t>
            </a:r>
            <a:r>
              <a:rPr lang="ru-RU" dirty="0"/>
              <a:t>сравнительно небольшой территории располагается множество интересных природных объектов и памятников природы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Например, </a:t>
            </a:r>
            <a:r>
              <a:rPr lang="ru-RU" dirty="0" err="1" smtClean="0"/>
              <a:t>Буржатский</a:t>
            </a:r>
            <a:r>
              <a:rPr lang="ru-RU" dirty="0" smtClean="0"/>
              <a:t> утёс, 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  </a:t>
            </a:r>
            <a:r>
              <a:rPr lang="ru-RU" dirty="0" err="1" smtClean="0"/>
              <a:t>Береснятский</a:t>
            </a:r>
            <a:r>
              <a:rPr lang="ru-RU" dirty="0" smtClean="0"/>
              <a:t> водопад,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  пещера «Киров 600».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8071482" y="6093296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утёс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6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16216" y="636569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водопад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03648" y="116633"/>
            <a:ext cx="5256584" cy="93610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7300" dirty="0" err="1" smtClean="0">
                <a:solidFill>
                  <a:srgbClr val="0066FF"/>
                </a:solidFill>
              </a:rPr>
              <a:t>Буржатский</a:t>
            </a:r>
            <a:r>
              <a:rPr lang="ru-RU" sz="7300" dirty="0" smtClean="0">
                <a:solidFill>
                  <a:srgbClr val="0066FF"/>
                </a:solidFill>
              </a:rPr>
              <a:t> утёс</a:t>
            </a:r>
            <a:endParaRPr lang="ru-RU" sz="7300" dirty="0">
              <a:solidFill>
                <a:srgbClr val="0066FF"/>
              </a:solidFill>
            </a:endParaRPr>
          </a:p>
        </p:txBody>
      </p:sp>
      <p:pic>
        <p:nvPicPr>
          <p:cNvPr id="1026" name="Picture 2" descr="C:\Users\Алексей\Desktop\Буржуатский_утё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56999"/>
            <a:ext cx="7704856" cy="513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77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5256584" cy="792088"/>
          </a:xfrm>
        </p:spPr>
        <p:txBody>
          <a:bodyPr>
            <a:noAutofit/>
          </a:bodyPr>
          <a:lstStyle/>
          <a:p>
            <a:r>
              <a:rPr lang="ru-RU" sz="4000" dirty="0" err="1">
                <a:solidFill>
                  <a:srgbClr val="0066FF"/>
                </a:solidFill>
              </a:rPr>
              <a:t>Береснятский</a:t>
            </a:r>
            <a:r>
              <a:rPr lang="ru-RU" sz="4000" dirty="0">
                <a:solidFill>
                  <a:srgbClr val="0066FF"/>
                </a:solidFill>
              </a:rPr>
              <a:t> </a:t>
            </a:r>
            <a:r>
              <a:rPr lang="ru-RU" sz="4000" dirty="0" smtClean="0">
                <a:solidFill>
                  <a:srgbClr val="0066FF"/>
                </a:solidFill>
              </a:rPr>
              <a:t>водопад</a:t>
            </a:r>
            <a:endParaRPr lang="ru-RU" sz="4000" dirty="0">
              <a:solidFill>
                <a:srgbClr val="0066FF"/>
              </a:solidFill>
            </a:endParaRPr>
          </a:p>
        </p:txBody>
      </p:sp>
      <p:pic>
        <p:nvPicPr>
          <p:cNvPr id="2050" name="Picture 2" descr="C:\Users\Алексей\Desktop\t9ojecnfypa026czsujykat0shildvf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196752"/>
            <a:ext cx="6768753" cy="50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6640752" y="628135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пещера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97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400600" cy="57606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66FF"/>
                </a:solidFill>
              </a:rPr>
              <a:t>Пещера “Киров 600</a:t>
            </a:r>
            <a:r>
              <a:rPr lang="ru-RU" sz="4000" dirty="0" smtClean="0">
                <a:solidFill>
                  <a:srgbClr val="0066FF"/>
                </a:solidFill>
              </a:rPr>
              <a:t>”</a:t>
            </a:r>
            <a:endParaRPr lang="ru-RU" sz="4000" dirty="0">
              <a:solidFill>
                <a:srgbClr val="0066FF"/>
              </a:solidFill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7812360" y="62292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1026" name="Picture 2" descr="C:\Users\Алексей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704" y="983658"/>
            <a:ext cx="5464568" cy="546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213</Words>
  <Application>Microsoft Office PowerPoint</Application>
  <PresentationFormat>Экран (4:3)</PresentationFormat>
  <Paragraphs>104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Пижанский район</vt:lpstr>
      <vt:lpstr>Презентация PowerPoint</vt:lpstr>
      <vt:lpstr>Презентация PowerPoint</vt:lpstr>
      <vt:lpstr>Презентация PowerPoint</vt:lpstr>
      <vt:lpstr>Береснятский водопад</vt:lpstr>
      <vt:lpstr>Пещера “Киров 600”</vt:lpstr>
      <vt:lpstr>       Жуковлянские валуны, или Жуковлянские шаровидные конкреции - особо охраняемая природная территория, расположенная в Котельническом районе Кировской области. Это скопление шарообразных камней диаметром от 0,5 метра до 1,5-2 метров, но есть валуны и крупнее. Всего камней более тысячи, и все они расположены на относительно небольшом участке в лесу.</vt:lpstr>
      <vt:lpstr>Жуковлянские валуны</vt:lpstr>
      <vt:lpstr>Заповедник «Нургуш»</vt:lpstr>
      <vt:lpstr>Заповедник «Нургуш»</vt:lpstr>
      <vt:lpstr>Презентация PowerPoint</vt:lpstr>
      <vt:lpstr>Лебяжский район</vt:lpstr>
      <vt:lpstr>Презентация PowerPoint</vt:lpstr>
      <vt:lpstr>Уржумский район </vt:lpstr>
      <vt:lpstr>Бушковский лес </vt:lpstr>
      <vt:lpstr>Озеро Шайтан </vt:lpstr>
      <vt:lpstr>Нововятский район.</vt:lpstr>
      <vt:lpstr>Дендропарк </vt:lpstr>
      <vt:lpstr>Кикнурский район </vt:lpstr>
      <vt:lpstr>Пайбулатовское озеро</vt:lpstr>
      <vt:lpstr>Презентация PowerPoint</vt:lpstr>
      <vt:lpstr>Санчурский район</vt:lpstr>
      <vt:lpstr>Кувшинское озеро</vt:lpstr>
      <vt:lpstr>Верхнекамский район</vt:lpstr>
      <vt:lpstr>Озеро Падун</vt:lpstr>
      <vt:lpstr>Киров</vt:lpstr>
      <vt:lpstr>Ботанический сад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Твой вклад</dc:title>
  <dc:creator>Алексей</dc:creator>
  <cp:lastModifiedBy>Алексей</cp:lastModifiedBy>
  <cp:revision>93</cp:revision>
  <dcterms:created xsi:type="dcterms:W3CDTF">2024-12-14T11:57:42Z</dcterms:created>
  <dcterms:modified xsi:type="dcterms:W3CDTF">2025-04-19T16:34:11Z</dcterms:modified>
</cp:coreProperties>
</file>