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autoCompressPictures="0">
  <p:sldMasterIdLst>
    <p:sldMasterId id="2147483648" r:id="rId1"/>
  </p:sldMasterIdLst>
  <p:notesMasterIdLst>
    <p:notesMasterId r:id="rId4"/>
  </p:notesMasterIdLst>
  <p:sldIdLst>
    <p:sldId id="256" r:id="rId3"/>
    <p:sldId id="257" r:id="rId5"/>
    <p:sldId id="258" r:id="rId6"/>
    <p:sldId id="259" r:id="rId7"/>
    <p:sldId id="261" r:id="rId8"/>
    <p:sldId id="262" r:id="rId9"/>
    <p:sldId id="263" r:id="rId10"/>
    <p:sldId id="264" r:id="rId11"/>
    <p:sldId id="265" r:id="rId12"/>
    <p:sldId id="266" r:id="rId13"/>
    <p:sldId id="267" r:id="rId14"/>
    <p:sldId id="277" r:id="rId15"/>
    <p:sldId id="278" r:id="rId16"/>
    <p:sldId id="279" r:id="rId17"/>
    <p:sldId id="280" r:id="rId18"/>
    <p:sldId id="281" r:id="rId19"/>
    <p:sldId id="282" r:id="rId20"/>
    <p:sldId id="283" r:id="rId21"/>
    <p:sldId id="284" r:id="rId22"/>
    <p:sldId id="285" r:id="rId23"/>
    <p:sldId id="286" r:id="rId24"/>
    <p:sldId id="268" r:id="rId25"/>
    <p:sldId id="269" r:id="rId26"/>
    <p:sldId id="270" r:id="rId27"/>
    <p:sldId id="271" r:id="rId28"/>
    <p:sldId id="272" r:id="rId29"/>
    <p:sldId id="273" r:id="rId30"/>
    <p:sldId id="274" r:id="rId31"/>
    <p:sldId id="275" r:id="rId32"/>
    <p:sldId id="276" r:id="rId33"/>
  </p:sldIdLst>
  <p:sldSz cx="9144000" cy="51435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defaultTextStyle>
  <p:extLst>
    <p:ext uri="{EFAFB233-063F-42B5-8137-9DF3F51BA10A}">
      <p15:sldGuideLst xmlns:p15="http://schemas.microsoft.com/office/powerpoint/2012/main">
        <p15:guide id="1" orient="horz" pos="1600" userDrawn="1">
          <p15:clr>
            <a:srgbClr val="747775"/>
          </p15:clr>
        </p15:guide>
        <p15:guide id="2" pos="2840" userDrawn="1">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p:normalViewPr>
    <p:restoredLeft sz="15620"/>
    <p:restoredTop sz="94660"/>
  </p:normalViewPr>
  <p:slideViewPr>
    <p:cSldViewPr snapToGrid="0" showGuides="1">
      <p:cViewPr varScale="1">
        <p:scale>
          <a:sx n="100" d="100"/>
          <a:sy n="100" d="100"/>
        </p:scale>
        <p:origin x="0" y="0"/>
      </p:cViewPr>
      <p:guideLst>
        <p:guide orient="horz" pos="1600"/>
        <p:guide pos="2840"/>
      </p:guideLst>
    </p:cSldViewPr>
  </p:slide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2" name="Shape 2"/>
        <p:cNvGrpSpPr/>
        <p:nvPr/>
      </p:nvGrpSpPr>
      <p:grpSpPr>
        <a:xfrm>
          <a:off x="0" y="0"/>
          <a:ext cx="0" cy="0"/>
          <a:chOff x="0" y="0"/>
          <a:chExt cx="0" cy="0"/>
        </a:xfrm>
      </p:grpSpPr>
      <p:sp>
        <p:nvSpPr>
          <p:cNvPr id="3" name="Google Shape;3;n"/>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PhAnim="0" showMasterSp="0">
  <p:cSld>
    <p:spTree>
      <p:nvGrpSpPr>
        <p:cNvPr id="55" name="Shape 55"/>
        <p:cNvGrpSpPr/>
        <p:nvPr/>
      </p:nvGrpSpPr>
      <p:grpSpPr>
        <a:xfrm>
          <a:off x="0" y="0"/>
          <a:ext cx="0" cy="0"/>
          <a:chOff x="0" y="0"/>
          <a:chExt cx="0" cy="0"/>
        </a:xfrm>
      </p:grpSpPr>
      <p:sp>
        <p:nvSpPr>
          <p:cNvPr id="56" name="Google Shape;56;SLIDES_API563318301_0: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SLIDES_API563318301_0: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PhAnim="0" showMasterSp="0">
  <p:cSld>
    <p:spTree>
      <p:nvGrpSpPr>
        <p:cNvPr id="156" name="Shape 156"/>
        <p:cNvGrpSpPr/>
        <p:nvPr/>
      </p:nvGrpSpPr>
      <p:grpSpPr>
        <a:xfrm>
          <a:off x="0" y="0"/>
          <a:ext cx="0" cy="0"/>
          <a:chOff x="0" y="0"/>
          <a:chExt cx="0" cy="0"/>
        </a:xfrm>
      </p:grpSpPr>
      <p:sp>
        <p:nvSpPr>
          <p:cNvPr id="157" name="Google Shape;157;SLIDES_API563318301_53: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SLIDES_API563318301_53: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PhAnim="0" showMasterSp="0">
  <p:cSld>
    <p:spTree>
      <p:nvGrpSpPr>
        <p:cNvPr id="163" name="Shape 163"/>
        <p:cNvGrpSpPr/>
        <p:nvPr/>
      </p:nvGrpSpPr>
      <p:grpSpPr>
        <a:xfrm>
          <a:off x="0" y="0"/>
          <a:ext cx="0" cy="0"/>
          <a:chOff x="0" y="0"/>
          <a:chExt cx="0" cy="0"/>
        </a:xfrm>
      </p:grpSpPr>
      <p:sp>
        <p:nvSpPr>
          <p:cNvPr id="164" name="Google Shape;164;SLIDES_API563318301_58: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SLIDES_API563318301_58: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PhAnim="0" showMasterSp="0">
  <p:cSld>
    <p:spTree>
      <p:nvGrpSpPr>
        <p:cNvPr id="118" name="Shape 118"/>
        <p:cNvGrpSpPr/>
        <p:nvPr/>
      </p:nvGrpSpPr>
      <p:grpSpPr>
        <a:xfrm>
          <a:off x="0" y="0"/>
          <a:ext cx="0" cy="0"/>
          <a:chOff x="0" y="0"/>
          <a:chExt cx="0" cy="0"/>
        </a:xfrm>
      </p:grpSpPr>
      <p:sp>
        <p:nvSpPr>
          <p:cNvPr id="119" name="Google Shape;119;SLIDES_API251036450_44: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SLIDES_API251036450_44: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PhAnim="0" showMasterSp="0">
  <p:cSld>
    <p:spTree>
      <p:nvGrpSpPr>
        <p:cNvPr id="125" name="Shape 125"/>
        <p:cNvGrpSpPr/>
        <p:nvPr/>
      </p:nvGrpSpPr>
      <p:grpSpPr>
        <a:xfrm>
          <a:off x="0" y="0"/>
          <a:ext cx="0" cy="0"/>
          <a:chOff x="0" y="0"/>
          <a:chExt cx="0" cy="0"/>
        </a:xfrm>
      </p:grpSpPr>
      <p:sp>
        <p:nvSpPr>
          <p:cNvPr id="126" name="Google Shape;126;SLIDES_API251036450_50: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SLIDES_API251036450_50: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2" name="Shape 132"/>
        <p:cNvGrpSpPr/>
        <p:nvPr/>
      </p:nvGrpSpPr>
      <p:grpSpPr>
        <a:xfrm>
          <a:off x="0" y="0"/>
          <a:ext cx="0" cy="0"/>
          <a:chOff x="0" y="0"/>
          <a:chExt cx="0" cy="0"/>
        </a:xfrm>
      </p:grpSpPr>
      <p:sp>
        <p:nvSpPr>
          <p:cNvPr id="133" name="Google Shape;133;SLIDES_API251036450_55: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SLIDES_API251036450_55: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9" name="Shape 139"/>
        <p:cNvGrpSpPr/>
        <p:nvPr/>
      </p:nvGrpSpPr>
      <p:grpSpPr>
        <a:xfrm>
          <a:off x="0" y="0"/>
          <a:ext cx="0" cy="0"/>
          <a:chOff x="0" y="0"/>
          <a:chExt cx="0" cy="0"/>
        </a:xfrm>
      </p:grpSpPr>
      <p:sp>
        <p:nvSpPr>
          <p:cNvPr id="140" name="Google Shape;140;SLIDES_API251036450_61: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SLIDES_API251036450_61: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PhAnim="0" showMasterSp="0">
  <p:cSld>
    <p:spTree>
      <p:nvGrpSpPr>
        <p:cNvPr id="153" name="Shape 153"/>
        <p:cNvGrpSpPr/>
        <p:nvPr/>
      </p:nvGrpSpPr>
      <p:grpSpPr>
        <a:xfrm>
          <a:off x="0" y="0"/>
          <a:ext cx="0" cy="0"/>
          <a:chOff x="0" y="0"/>
          <a:chExt cx="0" cy="0"/>
        </a:xfrm>
      </p:grpSpPr>
      <p:sp>
        <p:nvSpPr>
          <p:cNvPr id="154" name="Google Shape;154;SLIDES_API251036450_71: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SLIDES_API251036450_71: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PhAnim="0" showMasterSp="0">
  <p:cSld>
    <p:spTree>
      <p:nvGrpSpPr>
        <p:cNvPr id="168" name="Shape 168"/>
        <p:cNvGrpSpPr/>
        <p:nvPr/>
      </p:nvGrpSpPr>
      <p:grpSpPr>
        <a:xfrm>
          <a:off x="0" y="0"/>
          <a:ext cx="0" cy="0"/>
          <a:chOff x="0" y="0"/>
          <a:chExt cx="0" cy="0"/>
        </a:xfrm>
      </p:grpSpPr>
      <p:sp>
        <p:nvSpPr>
          <p:cNvPr id="169" name="Google Shape;169;SLIDES_API251036450_76: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SLIDES_API251036450_76: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PhAnim="0" showMasterSp="0">
  <p:cSld>
    <p:spTree>
      <p:nvGrpSpPr>
        <p:cNvPr id="189" name="Shape 189"/>
        <p:cNvGrpSpPr/>
        <p:nvPr/>
      </p:nvGrpSpPr>
      <p:grpSpPr>
        <a:xfrm>
          <a:off x="0" y="0"/>
          <a:ext cx="0" cy="0"/>
          <a:chOff x="0" y="0"/>
          <a:chExt cx="0" cy="0"/>
        </a:xfrm>
      </p:grpSpPr>
      <p:sp>
        <p:nvSpPr>
          <p:cNvPr id="190" name="Google Shape;190;SLIDES_API251036450_92: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SLIDES_API251036450_92: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PhAnim="0" showMasterSp="0">
  <p:cSld>
    <p:spTree>
      <p:nvGrpSpPr>
        <p:cNvPr id="196" name="Shape 196"/>
        <p:cNvGrpSpPr/>
        <p:nvPr/>
      </p:nvGrpSpPr>
      <p:grpSpPr>
        <a:xfrm>
          <a:off x="0" y="0"/>
          <a:ext cx="0" cy="0"/>
          <a:chOff x="0" y="0"/>
          <a:chExt cx="0" cy="0"/>
        </a:xfrm>
      </p:grpSpPr>
      <p:sp>
        <p:nvSpPr>
          <p:cNvPr id="197" name="Google Shape;197;SLIDES_API251036450_98: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SLIDES_API251036450_98: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PhAnim="0" showMasterSp="0">
  <p:cSld>
    <p:spTree>
      <p:nvGrpSpPr>
        <p:cNvPr id="61" name="Shape 61"/>
        <p:cNvGrpSpPr/>
        <p:nvPr/>
      </p:nvGrpSpPr>
      <p:grpSpPr>
        <a:xfrm>
          <a:off x="0" y="0"/>
          <a:ext cx="0" cy="0"/>
          <a:chOff x="0" y="0"/>
          <a:chExt cx="0" cy="0"/>
        </a:xfrm>
      </p:grpSpPr>
      <p:sp>
        <p:nvSpPr>
          <p:cNvPr id="62" name="Google Shape;62;SLIDES_API563318301_5: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SLIDES_API563318301_5: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PhAnim="0" showMasterSp="0">
  <p:cSld>
    <p:spTree>
      <p:nvGrpSpPr>
        <p:cNvPr id="210" name="Shape 210"/>
        <p:cNvGrpSpPr/>
        <p:nvPr/>
      </p:nvGrpSpPr>
      <p:grpSpPr>
        <a:xfrm>
          <a:off x="0" y="0"/>
          <a:ext cx="0" cy="0"/>
          <a:chOff x="0" y="0"/>
          <a:chExt cx="0" cy="0"/>
        </a:xfrm>
      </p:grpSpPr>
      <p:sp>
        <p:nvSpPr>
          <p:cNvPr id="211" name="Google Shape;211;SLIDES_API251036450_108: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SLIDES_API251036450_108: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PhAnim="0" showMasterSp="0">
  <p:cSld>
    <p:spTree>
      <p:nvGrpSpPr>
        <p:cNvPr id="217" name="Shape 217"/>
        <p:cNvGrpSpPr/>
        <p:nvPr/>
      </p:nvGrpSpPr>
      <p:grpSpPr>
        <a:xfrm>
          <a:off x="0" y="0"/>
          <a:ext cx="0" cy="0"/>
          <a:chOff x="0" y="0"/>
          <a:chExt cx="0" cy="0"/>
        </a:xfrm>
      </p:grpSpPr>
      <p:sp>
        <p:nvSpPr>
          <p:cNvPr id="218" name="Google Shape;218;SLIDES_API251036450_114: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SLIDES_API251036450_114: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PhAnim="0" showMasterSp="0">
  <p:cSld>
    <p:spTree>
      <p:nvGrpSpPr>
        <p:cNvPr id="178" name="Shape 178"/>
        <p:cNvGrpSpPr/>
        <p:nvPr/>
      </p:nvGrpSpPr>
      <p:grpSpPr>
        <a:xfrm>
          <a:off x="0" y="0"/>
          <a:ext cx="0" cy="0"/>
          <a:chOff x="0" y="0"/>
          <a:chExt cx="0" cy="0"/>
        </a:xfrm>
      </p:grpSpPr>
      <p:sp>
        <p:nvSpPr>
          <p:cNvPr id="179" name="Google Shape;179;SLIDES_API563318301_63: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SLIDES_API563318301_63: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PhAnim="0" showMasterSp="0">
  <p:cSld>
    <p:spTree>
      <p:nvGrpSpPr>
        <p:cNvPr id="193" name="Shape 193"/>
        <p:cNvGrpSpPr/>
        <p:nvPr/>
      </p:nvGrpSpPr>
      <p:grpSpPr>
        <a:xfrm>
          <a:off x="0" y="0"/>
          <a:ext cx="0" cy="0"/>
          <a:chOff x="0" y="0"/>
          <a:chExt cx="0" cy="0"/>
        </a:xfrm>
      </p:grpSpPr>
      <p:sp>
        <p:nvSpPr>
          <p:cNvPr id="194" name="Google Shape;194;SLIDES_API563318301_68: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SLIDES_API563318301_68: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PhAnim="0" showMasterSp="0">
  <p:cSld>
    <p:spTree>
      <p:nvGrpSpPr>
        <p:cNvPr id="200" name="Shape 200"/>
        <p:cNvGrpSpPr/>
        <p:nvPr/>
      </p:nvGrpSpPr>
      <p:grpSpPr>
        <a:xfrm>
          <a:off x="0" y="0"/>
          <a:ext cx="0" cy="0"/>
          <a:chOff x="0" y="0"/>
          <a:chExt cx="0" cy="0"/>
        </a:xfrm>
      </p:grpSpPr>
      <p:sp>
        <p:nvSpPr>
          <p:cNvPr id="201" name="Google Shape;201;SLIDES_API563318301_73: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SLIDES_API563318301_73: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PhAnim="0" showMasterSp="0">
  <p:cSld>
    <p:spTree>
      <p:nvGrpSpPr>
        <p:cNvPr id="215" name="Shape 215"/>
        <p:cNvGrpSpPr/>
        <p:nvPr/>
      </p:nvGrpSpPr>
      <p:grpSpPr>
        <a:xfrm>
          <a:off x="0" y="0"/>
          <a:ext cx="0" cy="0"/>
          <a:chOff x="0" y="0"/>
          <a:chExt cx="0" cy="0"/>
        </a:xfrm>
      </p:grpSpPr>
      <p:sp>
        <p:nvSpPr>
          <p:cNvPr id="216" name="Google Shape;216;SLIDES_API563318301_78: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SLIDES_API563318301_78: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PhAnim="0" showMasterSp="0">
  <p:cSld>
    <p:spTree>
      <p:nvGrpSpPr>
        <p:cNvPr id="222" name="Shape 222"/>
        <p:cNvGrpSpPr/>
        <p:nvPr/>
      </p:nvGrpSpPr>
      <p:grpSpPr>
        <a:xfrm>
          <a:off x="0" y="0"/>
          <a:ext cx="0" cy="0"/>
          <a:chOff x="0" y="0"/>
          <a:chExt cx="0" cy="0"/>
        </a:xfrm>
      </p:grpSpPr>
      <p:sp>
        <p:nvSpPr>
          <p:cNvPr id="223" name="Google Shape;223;SLIDES_API563318301_83: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SLIDES_API563318301_83: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PhAnim="0" showMasterSp="0">
  <p:cSld>
    <p:spTree>
      <p:nvGrpSpPr>
        <p:cNvPr id="237" name="Shape 237"/>
        <p:cNvGrpSpPr/>
        <p:nvPr/>
      </p:nvGrpSpPr>
      <p:grpSpPr>
        <a:xfrm>
          <a:off x="0" y="0"/>
          <a:ext cx="0" cy="0"/>
          <a:chOff x="0" y="0"/>
          <a:chExt cx="0" cy="0"/>
        </a:xfrm>
      </p:grpSpPr>
      <p:sp>
        <p:nvSpPr>
          <p:cNvPr id="238" name="Google Shape;238;SLIDES_API563318301_88: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SLIDES_API563318301_88: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PhAnim="0" showMasterSp="0">
  <p:cSld>
    <p:spTree>
      <p:nvGrpSpPr>
        <p:cNvPr id="244" name="Shape 244"/>
        <p:cNvGrpSpPr/>
        <p:nvPr/>
      </p:nvGrpSpPr>
      <p:grpSpPr>
        <a:xfrm>
          <a:off x="0" y="0"/>
          <a:ext cx="0" cy="0"/>
          <a:chOff x="0" y="0"/>
          <a:chExt cx="0" cy="0"/>
        </a:xfrm>
      </p:grpSpPr>
      <p:sp>
        <p:nvSpPr>
          <p:cNvPr id="245" name="Google Shape;245;SLIDES_API563318301_93: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SLIDES_API563318301_93: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PhAnim="0" showMasterSp="0">
  <p:cSld>
    <p:spTree>
      <p:nvGrpSpPr>
        <p:cNvPr id="251" name="Shape 251"/>
        <p:cNvGrpSpPr/>
        <p:nvPr/>
      </p:nvGrpSpPr>
      <p:grpSpPr>
        <a:xfrm>
          <a:off x="0" y="0"/>
          <a:ext cx="0" cy="0"/>
          <a:chOff x="0" y="0"/>
          <a:chExt cx="0" cy="0"/>
        </a:xfrm>
      </p:grpSpPr>
      <p:sp>
        <p:nvSpPr>
          <p:cNvPr id="252" name="Google Shape;252;SLIDES_API563318301_98: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SLIDES_API563318301_98: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PhAnim="0" showMasterSp="0">
  <p:cSld>
    <p:spTree>
      <p:nvGrpSpPr>
        <p:cNvPr id="68" name="Shape 68"/>
        <p:cNvGrpSpPr/>
        <p:nvPr/>
      </p:nvGrpSpPr>
      <p:grpSpPr>
        <a:xfrm>
          <a:off x="0" y="0"/>
          <a:ext cx="0" cy="0"/>
          <a:chOff x="0" y="0"/>
          <a:chExt cx="0" cy="0"/>
        </a:xfrm>
      </p:grpSpPr>
      <p:sp>
        <p:nvSpPr>
          <p:cNvPr id="69" name="Google Shape;69;SLIDES_API563318301_11: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SLIDES_API563318301_11: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PhAnim="0" showMasterSp="0">
  <p:cSld>
    <p:spTree>
      <p:nvGrpSpPr>
        <p:cNvPr id="266" name="Shape 266"/>
        <p:cNvGrpSpPr/>
        <p:nvPr/>
      </p:nvGrpSpPr>
      <p:grpSpPr>
        <a:xfrm>
          <a:off x="0" y="0"/>
          <a:ext cx="0" cy="0"/>
          <a:chOff x="0" y="0"/>
          <a:chExt cx="0" cy="0"/>
        </a:xfrm>
      </p:grpSpPr>
      <p:sp>
        <p:nvSpPr>
          <p:cNvPr id="267" name="Google Shape;267;SLIDES_API563318301_103: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SLIDES_API563318301_103: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PhAnim="0" showMasterSp="0">
  <p:cSld>
    <p:spTree>
      <p:nvGrpSpPr>
        <p:cNvPr id="75" name="Shape 75"/>
        <p:cNvGrpSpPr/>
        <p:nvPr/>
      </p:nvGrpSpPr>
      <p:grpSpPr>
        <a:xfrm>
          <a:off x="0" y="0"/>
          <a:ext cx="0" cy="0"/>
          <a:chOff x="0" y="0"/>
          <a:chExt cx="0" cy="0"/>
        </a:xfrm>
      </p:grpSpPr>
      <p:sp>
        <p:nvSpPr>
          <p:cNvPr id="76" name="Google Shape;76;SLIDES_API563318301_17: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SLIDES_API563318301_17: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PhAnim="0" showMasterSp="0">
  <p:cSld>
    <p:spTree>
      <p:nvGrpSpPr>
        <p:cNvPr id="97" name="Shape 97"/>
        <p:cNvGrpSpPr/>
        <p:nvPr/>
      </p:nvGrpSpPr>
      <p:grpSpPr>
        <a:xfrm>
          <a:off x="0" y="0"/>
          <a:ext cx="0" cy="0"/>
          <a:chOff x="0" y="0"/>
          <a:chExt cx="0" cy="0"/>
        </a:xfrm>
      </p:grpSpPr>
      <p:sp>
        <p:nvSpPr>
          <p:cNvPr id="98" name="Google Shape;98;SLIDES_API563318301_28: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SLIDES_API563318301_28: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PhAnim="0" showMasterSp="0">
  <p:cSld>
    <p:spTree>
      <p:nvGrpSpPr>
        <p:cNvPr id="112" name="Shape 112"/>
        <p:cNvGrpSpPr/>
        <p:nvPr/>
      </p:nvGrpSpPr>
      <p:grpSpPr>
        <a:xfrm>
          <a:off x="0" y="0"/>
          <a:ext cx="0" cy="0"/>
          <a:chOff x="0" y="0"/>
          <a:chExt cx="0" cy="0"/>
        </a:xfrm>
      </p:grpSpPr>
      <p:sp>
        <p:nvSpPr>
          <p:cNvPr id="113" name="Google Shape;113;SLIDES_API563318301_33: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SLIDES_API563318301_33: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PhAnim="0" showMasterSp="0">
  <p:cSld>
    <p:spTree>
      <p:nvGrpSpPr>
        <p:cNvPr id="119" name="Shape 119"/>
        <p:cNvGrpSpPr/>
        <p:nvPr/>
      </p:nvGrpSpPr>
      <p:grpSpPr>
        <a:xfrm>
          <a:off x="0" y="0"/>
          <a:ext cx="0" cy="0"/>
          <a:chOff x="0" y="0"/>
          <a:chExt cx="0" cy="0"/>
        </a:xfrm>
      </p:grpSpPr>
      <p:sp>
        <p:nvSpPr>
          <p:cNvPr id="120" name="Google Shape;120;SLIDES_API563318301_38: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SLIDES_API563318301_38: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4" name="Shape 134"/>
        <p:cNvGrpSpPr/>
        <p:nvPr/>
      </p:nvGrpSpPr>
      <p:grpSpPr>
        <a:xfrm>
          <a:off x="0" y="0"/>
          <a:ext cx="0" cy="0"/>
          <a:chOff x="0" y="0"/>
          <a:chExt cx="0" cy="0"/>
        </a:xfrm>
      </p:grpSpPr>
      <p:sp>
        <p:nvSpPr>
          <p:cNvPr id="135" name="Google Shape;135;SLIDES_API563318301_43: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SLIDES_API563318301_43: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PhAnim="0" showMasterSp="0">
  <p:cSld>
    <p:spTree>
      <p:nvGrpSpPr>
        <p:cNvPr id="149" name="Shape 149"/>
        <p:cNvGrpSpPr/>
        <p:nvPr/>
      </p:nvGrpSpPr>
      <p:grpSpPr>
        <a:xfrm>
          <a:off x="0" y="0"/>
          <a:ext cx="0" cy="0"/>
          <a:chOff x="0" y="0"/>
          <a:chExt cx="0" cy="0"/>
        </a:xfrm>
      </p:grpSpPr>
      <p:sp>
        <p:nvSpPr>
          <p:cNvPr id="150" name="Google Shape;150;SLIDES_API563318301_48: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SLIDES_API563318301_48: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matchingName="Title slide">
  <p:cSld name="TITLE">
    <p:bg>
      <p:bgPr>
        <a:solidFill>
          <a:schemeClr val="dk1"/>
        </a:solidFill>
        <a:effectLst/>
      </p:bgPr>
    </p:bg>
    <p:spTree>
      <p:nvGrpSpPr>
        <p:cNvPr id="9" name="Shape 9"/>
        <p:cNvGrpSpPr/>
        <p:nvPr/>
      </p:nvGrpSpPr>
      <p:grpSpPr>
        <a:xfrm>
          <a:off x="0" y="0"/>
          <a:ext cx="0" cy="0"/>
          <a:chOff x="0" y="0"/>
          <a:chExt cx="0" cy="0"/>
        </a:xfrm>
      </p:grpSpPr>
      <p:cxnSp>
        <p:nvCxnSpPr>
          <p:cNvPr id="10" name="Google Shape;10;p2"/>
          <p:cNvCxnSpPr/>
          <p:nvPr/>
        </p:nvCxnSpPr>
        <p:spPr>
          <a:xfrm>
            <a:off x="0" y="2998150"/>
            <a:ext cx="9144000" cy="0"/>
          </a:xfrm>
          <a:prstGeom prst="straightConnector1">
            <a:avLst/>
          </a:prstGeom>
          <a:noFill/>
          <a:ln w="19050" cap="flat" cmpd="sng">
            <a:solidFill>
              <a:schemeClr val="lt2"/>
            </a:solidFill>
            <a:prstDash val="solid"/>
            <a:round/>
            <a:headEnd type="none" w="sm" len="sm"/>
            <a:tailEnd type="none" w="sm" len="sm"/>
          </a:ln>
        </p:spPr>
      </p:cxnSp>
      <p:sp>
        <p:nvSpPr>
          <p:cNvPr id="11" name="Google Shape;11;p2"/>
          <p:cNvSpPr txBox="1"/>
          <p:nvPr>
            <p:ph type="ctrTitle"/>
          </p:nvPr>
        </p:nvSpPr>
        <p:spPr>
          <a:xfrm>
            <a:off x="510450" y="1257300"/>
            <a:ext cx="8123100" cy="15885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4000"/>
              <a:buNone/>
              <a:defRPr sz="40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12" name="Google Shape;12;p2"/>
          <p:cNvSpPr txBox="1"/>
          <p:nvPr>
            <p:ph type="subTitle" idx="1"/>
          </p:nvPr>
        </p:nvSpPr>
        <p:spPr>
          <a:xfrm>
            <a:off x="510450" y="3182313"/>
            <a:ext cx="8123100" cy="6300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2000"/>
              <a:buNone/>
              <a:defRPr sz="2000">
                <a:solidFill>
                  <a:schemeClr val="lt1"/>
                </a:solidFill>
              </a:defRPr>
            </a:lvl1pPr>
            <a:lvl2pPr lvl="1">
              <a:lnSpc>
                <a:spcPct val="100000"/>
              </a:lnSpc>
              <a:spcBef>
                <a:spcPts val="0"/>
              </a:spcBef>
              <a:spcAft>
                <a:spcPts val="0"/>
              </a:spcAft>
              <a:buClr>
                <a:schemeClr val="lt1"/>
              </a:buClr>
              <a:buSzPts val="2400"/>
              <a:buNone/>
              <a:defRPr sz="2400">
                <a:solidFill>
                  <a:schemeClr val="lt1"/>
                </a:solidFill>
              </a:defRPr>
            </a:lvl2pPr>
            <a:lvl3pPr lvl="2">
              <a:lnSpc>
                <a:spcPct val="100000"/>
              </a:lnSpc>
              <a:spcBef>
                <a:spcPts val="0"/>
              </a:spcBef>
              <a:spcAft>
                <a:spcPts val="0"/>
              </a:spcAft>
              <a:buClr>
                <a:schemeClr val="lt1"/>
              </a:buClr>
              <a:buSzPts val="2400"/>
              <a:buNone/>
              <a:defRPr sz="2400">
                <a:solidFill>
                  <a:schemeClr val="lt1"/>
                </a:solidFill>
              </a:defRPr>
            </a:lvl3pPr>
            <a:lvl4pPr lvl="3">
              <a:lnSpc>
                <a:spcPct val="100000"/>
              </a:lnSpc>
              <a:spcBef>
                <a:spcPts val="0"/>
              </a:spcBef>
              <a:spcAft>
                <a:spcPts val="0"/>
              </a:spcAft>
              <a:buClr>
                <a:schemeClr val="lt1"/>
              </a:buClr>
              <a:buSzPts val="2400"/>
              <a:buNone/>
              <a:defRPr sz="2400">
                <a:solidFill>
                  <a:schemeClr val="lt1"/>
                </a:solidFill>
              </a:defRPr>
            </a:lvl4pPr>
            <a:lvl5pPr lvl="4">
              <a:lnSpc>
                <a:spcPct val="100000"/>
              </a:lnSpc>
              <a:spcBef>
                <a:spcPts val="0"/>
              </a:spcBef>
              <a:spcAft>
                <a:spcPts val="0"/>
              </a:spcAft>
              <a:buClr>
                <a:schemeClr val="lt1"/>
              </a:buClr>
              <a:buSzPts val="2400"/>
              <a:buNone/>
              <a:defRPr sz="2400">
                <a:solidFill>
                  <a:schemeClr val="lt1"/>
                </a:solidFill>
              </a:defRPr>
            </a:lvl5pPr>
            <a:lvl6pPr lvl="5">
              <a:lnSpc>
                <a:spcPct val="100000"/>
              </a:lnSpc>
              <a:spcBef>
                <a:spcPts val="0"/>
              </a:spcBef>
              <a:spcAft>
                <a:spcPts val="0"/>
              </a:spcAft>
              <a:buClr>
                <a:schemeClr val="lt1"/>
              </a:buClr>
              <a:buSzPts val="2400"/>
              <a:buNone/>
              <a:defRPr sz="2400">
                <a:solidFill>
                  <a:schemeClr val="lt1"/>
                </a:solidFill>
              </a:defRPr>
            </a:lvl6pPr>
            <a:lvl7pPr lvl="6">
              <a:lnSpc>
                <a:spcPct val="100000"/>
              </a:lnSpc>
              <a:spcBef>
                <a:spcPts val="0"/>
              </a:spcBef>
              <a:spcAft>
                <a:spcPts val="0"/>
              </a:spcAft>
              <a:buClr>
                <a:schemeClr val="lt1"/>
              </a:buClr>
              <a:buSzPts val="2400"/>
              <a:buNone/>
              <a:defRPr sz="2400">
                <a:solidFill>
                  <a:schemeClr val="lt1"/>
                </a:solidFill>
              </a:defRPr>
            </a:lvl7pPr>
            <a:lvl8pPr lvl="7">
              <a:lnSpc>
                <a:spcPct val="100000"/>
              </a:lnSpc>
              <a:spcBef>
                <a:spcPts val="0"/>
              </a:spcBef>
              <a:spcAft>
                <a:spcPts val="0"/>
              </a:spcAft>
              <a:buClr>
                <a:schemeClr val="lt1"/>
              </a:buClr>
              <a:buSzPts val="2400"/>
              <a:buNone/>
              <a:defRPr sz="2400">
                <a:solidFill>
                  <a:schemeClr val="lt1"/>
                </a:solidFill>
              </a:defRPr>
            </a:lvl8pPr>
            <a:lvl9pPr lvl="8">
              <a:lnSpc>
                <a:spcPct val="100000"/>
              </a:lnSpc>
              <a:spcBef>
                <a:spcPts val="0"/>
              </a:spcBef>
              <a:spcAft>
                <a:spcPts val="0"/>
              </a:spcAft>
              <a:buClr>
                <a:schemeClr val="lt1"/>
              </a:buClr>
              <a:buSzPts val="2400"/>
              <a:buNone/>
              <a:defRPr sz="2400">
                <a:solidFill>
                  <a:schemeClr val="lt1"/>
                </a:solidFill>
              </a:defRPr>
            </a:lvl9pPr>
          </a:lstStyle>
          <a:p/>
        </p:txBody>
      </p:sp>
      <p:sp>
        <p:nvSpPr>
          <p:cNvPr id="13" name="Google Shape;13;p2"/>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48" name="Shape 48"/>
        <p:cNvGrpSpPr/>
        <p:nvPr/>
      </p:nvGrpSpPr>
      <p:grpSpPr>
        <a:xfrm>
          <a:off x="0" y="0"/>
          <a:ext cx="0" cy="0"/>
          <a:chOff x="0" y="0"/>
          <a:chExt cx="0" cy="0"/>
        </a:xfrm>
      </p:grpSpPr>
      <p:sp>
        <p:nvSpPr>
          <p:cNvPr id="49" name="Google Shape;49;p11"/>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0" name="Google Shape;50;p11"/>
          <p:cNvSpPr txBox="1"/>
          <p:nvPr>
            <p:ph type="title" hasCustomPrompt="1"/>
          </p:nvPr>
        </p:nvSpPr>
        <p:spPr>
          <a:xfrm>
            <a:off x="311700" y="991475"/>
            <a:ext cx="8520600" cy="19179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14000"/>
              <a:buNone/>
              <a:defRPr sz="14000" b="1"/>
            </a:lvl1pPr>
            <a:lvl2pPr lvl="1" algn="ctr">
              <a:spcBef>
                <a:spcPts val="0"/>
              </a:spcBef>
              <a:spcAft>
                <a:spcPts val="0"/>
              </a:spcAft>
              <a:buSzPts val="14000"/>
              <a:buNone/>
              <a:defRPr sz="14000" b="1"/>
            </a:lvl2pPr>
            <a:lvl3pPr lvl="2" algn="ctr">
              <a:spcBef>
                <a:spcPts val="0"/>
              </a:spcBef>
              <a:spcAft>
                <a:spcPts val="0"/>
              </a:spcAft>
              <a:buSzPts val="14000"/>
              <a:buNone/>
              <a:defRPr sz="14000" b="1"/>
            </a:lvl3pPr>
            <a:lvl4pPr lvl="3" algn="ctr">
              <a:spcBef>
                <a:spcPts val="0"/>
              </a:spcBef>
              <a:spcAft>
                <a:spcPts val="0"/>
              </a:spcAft>
              <a:buSzPts val="14000"/>
              <a:buNone/>
              <a:defRPr sz="14000" b="1"/>
            </a:lvl4pPr>
            <a:lvl5pPr lvl="4" algn="ctr">
              <a:spcBef>
                <a:spcPts val="0"/>
              </a:spcBef>
              <a:spcAft>
                <a:spcPts val="0"/>
              </a:spcAft>
              <a:buSzPts val="14000"/>
              <a:buNone/>
              <a:defRPr sz="14000" b="1"/>
            </a:lvl5pPr>
            <a:lvl6pPr lvl="5" algn="ctr">
              <a:spcBef>
                <a:spcPts val="0"/>
              </a:spcBef>
              <a:spcAft>
                <a:spcPts val="0"/>
              </a:spcAft>
              <a:buSzPts val="14000"/>
              <a:buNone/>
              <a:defRPr sz="14000" b="1"/>
            </a:lvl6pPr>
            <a:lvl7pPr lvl="6" algn="ctr">
              <a:spcBef>
                <a:spcPts val="0"/>
              </a:spcBef>
              <a:spcAft>
                <a:spcPts val="0"/>
              </a:spcAft>
              <a:buSzPts val="14000"/>
              <a:buNone/>
              <a:defRPr sz="14000" b="1"/>
            </a:lvl7pPr>
            <a:lvl8pPr lvl="7" algn="ctr">
              <a:spcBef>
                <a:spcPts val="0"/>
              </a:spcBef>
              <a:spcAft>
                <a:spcPts val="0"/>
              </a:spcAft>
              <a:buSzPts val="14000"/>
              <a:buNone/>
              <a:defRPr sz="14000" b="1"/>
            </a:lvl8pPr>
            <a:lvl9pPr lvl="8" algn="ctr">
              <a:spcBef>
                <a:spcPts val="0"/>
              </a:spcBef>
              <a:spcAft>
                <a:spcPts val="0"/>
              </a:spcAft>
              <a:buSzPts val="14000"/>
              <a:buNone/>
              <a:defRPr sz="14000" b="1"/>
            </a:lvl9pPr>
          </a:lstStyle>
          <a:p>
            <a:r>
              <a:t>xx%</a:t>
            </a:r>
          </a:p>
        </p:txBody>
      </p:sp>
      <p:sp>
        <p:nvSpPr>
          <p:cNvPr id="51" name="Google Shape;51;p11"/>
          <p:cNvSpPr txBox="1"/>
          <p:nvPr>
            <p:ph type="body" idx="1"/>
          </p:nvPr>
        </p:nvSpPr>
        <p:spPr>
          <a:xfrm>
            <a:off x="311700" y="3071300"/>
            <a:ext cx="8520600" cy="901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p:txBody>
      </p:sp>
      <p:sp>
        <p:nvSpPr>
          <p:cNvPr id="52" name="Google Shape;52;p11"/>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matchingName="Blank">
  <p:cSld name="BLANK">
    <p:spTree>
      <p:nvGrpSpPr>
        <p:cNvPr id="53" name="Shape 53"/>
        <p:cNvGrpSpPr/>
        <p:nvPr/>
      </p:nvGrpSpPr>
      <p:grpSpPr>
        <a:xfrm>
          <a:off x="0" y="0"/>
          <a:ext cx="0" cy="0"/>
          <a:chOff x="0" y="0"/>
          <a:chExt cx="0" cy="0"/>
        </a:xfrm>
      </p:grpSpPr>
      <p:sp>
        <p:nvSpPr>
          <p:cNvPr id="54" name="Google Shape;54;p12"/>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matchingName="Section header">
  <p:cSld name="SECTION_HEADER">
    <p:bg>
      <p:bgPr>
        <a:solidFill>
          <a:schemeClr val="dk1"/>
        </a:solidFill>
        <a:effectLst/>
      </p:bgPr>
    </p:bg>
    <p:spTree>
      <p:nvGrpSpPr>
        <p:cNvPr id="14" name="Shape 14"/>
        <p:cNvGrpSpPr/>
        <p:nvPr/>
      </p:nvGrpSpPr>
      <p:grpSpPr>
        <a:xfrm>
          <a:off x="0" y="0"/>
          <a:ext cx="0" cy="0"/>
          <a:chOff x="0" y="0"/>
          <a:chExt cx="0" cy="0"/>
        </a:xfrm>
      </p:grpSpPr>
      <p:cxnSp>
        <p:nvCxnSpPr>
          <p:cNvPr id="15" name="Google Shape;15;p3"/>
          <p:cNvCxnSpPr/>
          <p:nvPr/>
        </p:nvCxnSpPr>
        <p:spPr>
          <a:xfrm>
            <a:off x="0" y="2998150"/>
            <a:ext cx="9144000" cy="0"/>
          </a:xfrm>
          <a:prstGeom prst="straightConnector1">
            <a:avLst/>
          </a:prstGeom>
          <a:noFill/>
          <a:ln w="19050" cap="flat" cmpd="sng">
            <a:solidFill>
              <a:schemeClr val="lt2"/>
            </a:solidFill>
            <a:prstDash val="solid"/>
            <a:round/>
            <a:headEnd type="none" w="sm" len="sm"/>
            <a:tailEnd type="none" w="sm" len="sm"/>
          </a:ln>
        </p:spPr>
      </p:cxnSp>
      <p:sp>
        <p:nvSpPr>
          <p:cNvPr id="16" name="Google Shape;16;p3"/>
          <p:cNvSpPr txBox="1"/>
          <p:nvPr>
            <p:ph type="title"/>
          </p:nvPr>
        </p:nvSpPr>
        <p:spPr>
          <a:xfrm>
            <a:off x="510450" y="2057400"/>
            <a:ext cx="8123100" cy="778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7" name="Google Shape;17;p3"/>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matchingName="Title and body">
  <p:cSld name="TITLE_AND_BODY">
    <p:spTree>
      <p:nvGrpSpPr>
        <p:cNvPr id="18" name="Shape 18"/>
        <p:cNvGrpSpPr/>
        <p:nvPr/>
      </p:nvGrpSpPr>
      <p:grpSpPr>
        <a:xfrm>
          <a:off x="0" y="0"/>
          <a:ext cx="0" cy="0"/>
          <a:chOff x="0" y="0"/>
          <a:chExt cx="0" cy="0"/>
        </a:xfrm>
      </p:grpSpPr>
      <p:sp>
        <p:nvSpPr>
          <p:cNvPr id="19" name="Google Shape;19;p4"/>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0" name="Google Shape;20;p4"/>
          <p:cNvSpPr txBox="1"/>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1" name="Google Shape;21;p4"/>
          <p:cNvSpPr txBox="1"/>
          <p:nvPr>
            <p:ph type="body" idx="1"/>
          </p:nvPr>
        </p:nvSpPr>
        <p:spPr>
          <a:xfrm>
            <a:off x="311700" y="1511975"/>
            <a:ext cx="8520600" cy="32037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p:txBody>
      </p:sp>
      <p:sp>
        <p:nvSpPr>
          <p:cNvPr id="22" name="Google Shape;22;p4"/>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matchingName="Title and two columns">
  <p:cSld name="TITLE_AND_TWO_COLUMNS">
    <p:spTree>
      <p:nvGrpSpPr>
        <p:cNvPr id="23" name="Shape 23"/>
        <p:cNvGrpSpPr/>
        <p:nvPr/>
      </p:nvGrpSpPr>
      <p:grpSpPr>
        <a:xfrm>
          <a:off x="0" y="0"/>
          <a:ext cx="0" cy="0"/>
          <a:chOff x="0" y="0"/>
          <a:chExt cx="0" cy="0"/>
        </a:xfrm>
      </p:grpSpPr>
      <p:sp>
        <p:nvSpPr>
          <p:cNvPr id="24" name="Google Shape;24;p5"/>
          <p:cNvSpPr txBox="1"/>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5" name="Google Shape;25;p5"/>
          <p:cNvSpPr txBox="1"/>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p:txBody>
      </p:sp>
      <p:sp>
        <p:nvSpPr>
          <p:cNvPr id="26" name="Google Shape;26;p5"/>
          <p:cNvSpPr txBox="1"/>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p:txBody>
      </p:sp>
      <p:sp>
        <p:nvSpPr>
          <p:cNvPr id="27" name="Google Shape;27;p5"/>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matchingName="Title only">
  <p:cSld name="TITLE_ONLY">
    <p:spTree>
      <p:nvGrpSpPr>
        <p:cNvPr id="28" name="Shape 28"/>
        <p:cNvGrpSpPr/>
        <p:nvPr/>
      </p:nvGrpSpPr>
      <p:grpSpPr>
        <a:xfrm>
          <a:off x="0" y="0"/>
          <a:ext cx="0" cy="0"/>
          <a:chOff x="0" y="0"/>
          <a:chExt cx="0" cy="0"/>
        </a:xfrm>
      </p:grpSpPr>
      <p:sp>
        <p:nvSpPr>
          <p:cNvPr id="29" name="Google Shape;29;p6"/>
          <p:cNvSpPr txBox="1"/>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0" name="Google Shape;30;p6"/>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31" name="Shape 31"/>
        <p:cNvGrpSpPr/>
        <p:nvPr/>
      </p:nvGrpSpPr>
      <p:grpSpPr>
        <a:xfrm>
          <a:off x="0" y="0"/>
          <a:ext cx="0" cy="0"/>
          <a:chOff x="0" y="0"/>
          <a:chExt cx="0" cy="0"/>
        </a:xfrm>
      </p:grpSpPr>
      <p:sp>
        <p:nvSpPr>
          <p:cNvPr id="32" name="Google Shape;32;p7"/>
          <p:cNvSpPr txBox="1"/>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3" name="Google Shape;33;p7"/>
          <p:cNvSpPr txBox="1"/>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p:txBody>
      </p:sp>
      <p:sp>
        <p:nvSpPr>
          <p:cNvPr id="34" name="Google Shape;34;p7"/>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35" name="Shape 35"/>
        <p:cNvGrpSpPr/>
        <p:nvPr/>
      </p:nvGrpSpPr>
      <p:grpSpPr>
        <a:xfrm>
          <a:off x="0" y="0"/>
          <a:ext cx="0" cy="0"/>
          <a:chOff x="0" y="0"/>
          <a:chExt cx="0" cy="0"/>
        </a:xfrm>
      </p:grpSpPr>
      <p:sp>
        <p:nvSpPr>
          <p:cNvPr id="36" name="Google Shape;36;p8"/>
          <p:cNvSpPr txBox="1"/>
          <p:nvPr>
            <p:ph type="title"/>
          </p:nvPr>
        </p:nvSpPr>
        <p:spPr>
          <a:xfrm>
            <a:off x="490250" y="526350"/>
            <a:ext cx="57975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7" name="Google Shape;37;p8"/>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38" name="Shape 38"/>
        <p:cNvGrpSpPr/>
        <p:nvPr/>
      </p:nvGrpSpPr>
      <p:grpSpPr>
        <a:xfrm>
          <a:off x="0" y="0"/>
          <a:ext cx="0" cy="0"/>
          <a:chOff x="0" y="0"/>
          <a:chExt cx="0" cy="0"/>
        </a:xfrm>
      </p:grpSpPr>
      <p:sp>
        <p:nvSpPr>
          <p:cNvPr id="39" name="Google Shape;39;p9"/>
          <p:cNvSpPr/>
          <p:nvPr/>
        </p:nvSpPr>
        <p:spPr>
          <a:xfrm>
            <a:off x="4572000" y="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cxnSp>
        <p:nvCxnSpPr>
          <p:cNvPr id="40" name="Google Shape;40;p9"/>
          <p:cNvCxnSpPr/>
          <p:nvPr/>
        </p:nvCxnSpPr>
        <p:spPr>
          <a:xfrm>
            <a:off x="5029675" y="4495500"/>
            <a:ext cx="468300" cy="0"/>
          </a:xfrm>
          <a:prstGeom prst="straightConnector1">
            <a:avLst/>
          </a:prstGeom>
          <a:noFill/>
          <a:ln w="19050" cap="flat" cmpd="sng">
            <a:solidFill>
              <a:schemeClr val="lt2"/>
            </a:solidFill>
            <a:prstDash val="solid"/>
            <a:round/>
            <a:headEnd type="none" w="sm" len="sm"/>
            <a:tailEnd type="none" w="sm" len="sm"/>
          </a:ln>
        </p:spPr>
      </p:cxnSp>
      <p:sp>
        <p:nvSpPr>
          <p:cNvPr id="41" name="Google Shape;41;p9"/>
          <p:cNvSpPr txBox="1"/>
          <p:nvPr>
            <p:ph type="title"/>
          </p:nvPr>
        </p:nvSpPr>
        <p:spPr>
          <a:xfrm>
            <a:off x="265500" y="1205825"/>
            <a:ext cx="4045200" cy="15096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2" name="Google Shape;42;p9"/>
          <p:cNvSpPr txBox="1"/>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3" name="Google Shape;43;p9"/>
          <p:cNvSpPr txBox="1"/>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p:txBody>
      </p:sp>
      <p:sp>
        <p:nvSpPr>
          <p:cNvPr id="44" name="Google Shape;44;p9"/>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45" name="Shape 45"/>
        <p:cNvGrpSpPr/>
        <p:nvPr/>
      </p:nvGrpSpPr>
      <p:grpSpPr>
        <a:xfrm>
          <a:off x="0" y="0"/>
          <a:ext cx="0" cy="0"/>
          <a:chOff x="0" y="0"/>
          <a:chExt cx="0" cy="0"/>
        </a:xfrm>
      </p:grpSpPr>
      <p:sp>
        <p:nvSpPr>
          <p:cNvPr id="46" name="Google Shape;46;p10"/>
          <p:cNvSpPr txBox="1"/>
          <p:nvPr>
            <p:ph type="body" idx="1"/>
          </p:nvPr>
        </p:nvSpPr>
        <p:spPr>
          <a:xfrm>
            <a:off x="311700" y="42368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2100"/>
              <a:buNone/>
              <a:defRPr sz="2100"/>
            </a:lvl1pPr>
          </a:lstStyle>
          <a:p/>
        </p:txBody>
      </p:sp>
      <p:sp>
        <p:nvSpPr>
          <p:cNvPr id="47" name="Google Shape;47;p10"/>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1pPr>
            <a:lvl2pPr lvl="1">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2pPr>
            <a:lvl3pPr lvl="2">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3pPr>
            <a:lvl4pPr lvl="3">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4pPr>
            <a:lvl5pPr lvl="4">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5pPr>
            <a:lvl6pPr lvl="5">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6pPr>
            <a:lvl7pPr lvl="6">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7pPr>
            <a:lvl8pPr lvl="7">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8pPr>
            <a:lvl9pPr lvl="8">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9pPr>
          </a:lstStyle>
          <a:p/>
        </p:txBody>
      </p:sp>
      <p:sp>
        <p:nvSpPr>
          <p:cNvPr id="7" name="Google Shape;7;p1"/>
          <p:cNvSpPr txBox="1"/>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accent3"/>
              </a:buClr>
              <a:buSzPts val="1800"/>
              <a:buFont typeface="Proxima Nova"/>
              <a:buChar char="●"/>
              <a:defRPr sz="1800">
                <a:solidFill>
                  <a:schemeClr val="accent3"/>
                </a:solidFill>
                <a:latin typeface="Proxima Nova"/>
                <a:ea typeface="Proxima Nova"/>
                <a:cs typeface="Proxima Nova"/>
                <a:sym typeface="Proxima Nova"/>
              </a:defRPr>
            </a:lvl1pPr>
            <a:lvl2pPr marL="914400" lvl="1"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2pPr>
            <a:lvl3pPr marL="1371600" lvl="2"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3pPr>
            <a:lvl4pPr marL="1828800" lvl="3"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4pPr>
            <a:lvl5pPr marL="2286000" lvl="4"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5pPr>
            <a:lvl6pPr marL="2743200" lvl="5"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6pPr>
            <a:lvl7pPr marL="3200400" lvl="6"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7pPr>
            <a:lvl8pPr marL="3657600" lvl="7"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8pPr>
            <a:lvl9pPr marL="4114800" lvl="8"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9pPr>
          </a:lstStyle>
          <a:p/>
        </p:txBody>
      </p:sp>
      <p:sp>
        <p:nvSpPr>
          <p:cNvPr id="8" name="Google Shape;8;p1"/>
          <p:cNvSpPr txBox="1"/>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Proxima Nova"/>
                <a:ea typeface="Proxima Nova"/>
                <a:cs typeface="Proxima Nova"/>
                <a:sym typeface="Proxima Nova"/>
              </a:defRPr>
            </a:lvl1pPr>
            <a:lvl2pPr lvl="1" algn="r">
              <a:buNone/>
              <a:defRPr sz="1000">
                <a:solidFill>
                  <a:schemeClr val="dk1"/>
                </a:solidFill>
                <a:latin typeface="Proxima Nova"/>
                <a:ea typeface="Proxima Nova"/>
                <a:cs typeface="Proxima Nova"/>
                <a:sym typeface="Proxima Nova"/>
              </a:defRPr>
            </a:lvl2pPr>
            <a:lvl3pPr lvl="2" algn="r">
              <a:buNone/>
              <a:defRPr sz="1000">
                <a:solidFill>
                  <a:schemeClr val="dk1"/>
                </a:solidFill>
                <a:latin typeface="Proxima Nova"/>
                <a:ea typeface="Proxima Nova"/>
                <a:cs typeface="Proxima Nova"/>
                <a:sym typeface="Proxima Nova"/>
              </a:defRPr>
            </a:lvl3pPr>
            <a:lvl4pPr lvl="3" algn="r">
              <a:buNone/>
              <a:defRPr sz="1000">
                <a:solidFill>
                  <a:schemeClr val="dk1"/>
                </a:solidFill>
                <a:latin typeface="Proxima Nova"/>
                <a:ea typeface="Proxima Nova"/>
                <a:cs typeface="Proxima Nova"/>
                <a:sym typeface="Proxima Nova"/>
              </a:defRPr>
            </a:lvl4pPr>
            <a:lvl5pPr lvl="4" algn="r">
              <a:buNone/>
              <a:defRPr sz="1000">
                <a:solidFill>
                  <a:schemeClr val="dk1"/>
                </a:solidFill>
                <a:latin typeface="Proxima Nova"/>
                <a:ea typeface="Proxima Nova"/>
                <a:cs typeface="Proxima Nova"/>
                <a:sym typeface="Proxima Nova"/>
              </a:defRPr>
            </a:lvl5pPr>
            <a:lvl6pPr lvl="5" algn="r">
              <a:buNone/>
              <a:defRPr sz="1000">
                <a:solidFill>
                  <a:schemeClr val="dk1"/>
                </a:solidFill>
                <a:latin typeface="Proxima Nova"/>
                <a:ea typeface="Proxima Nova"/>
                <a:cs typeface="Proxima Nova"/>
                <a:sym typeface="Proxima Nova"/>
              </a:defRPr>
            </a:lvl6pPr>
            <a:lvl7pPr lvl="6" algn="r">
              <a:buNone/>
              <a:defRPr sz="1000">
                <a:solidFill>
                  <a:schemeClr val="dk1"/>
                </a:solidFill>
                <a:latin typeface="Proxima Nova"/>
                <a:ea typeface="Proxima Nova"/>
                <a:cs typeface="Proxima Nova"/>
                <a:sym typeface="Proxima Nova"/>
              </a:defRPr>
            </a:lvl7pPr>
            <a:lvl8pPr lvl="7" algn="r">
              <a:buNone/>
              <a:defRPr sz="1000">
                <a:solidFill>
                  <a:schemeClr val="dk1"/>
                </a:solidFill>
                <a:latin typeface="Proxima Nova"/>
                <a:ea typeface="Proxima Nova"/>
                <a:cs typeface="Proxima Nova"/>
                <a:sym typeface="Proxima Nova"/>
              </a:defRPr>
            </a:lvl8pPr>
            <a:lvl9pPr lvl="8" algn="r">
              <a:buNone/>
              <a:defRPr sz="1000">
                <a:solidFill>
                  <a:schemeClr val="dk1"/>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GB"/>
            </a:fld>
            <a:endParaRPr lang="en-GB"/>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9.xml"/><Relationship Id="rId1" Type="http://schemas.openxmlformats.org/officeDocument/2006/relationships/image" Target="../media/image9.jpe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5.xml"/><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9.xml"/><Relationship Id="rId1" Type="http://schemas.openxmlformats.org/officeDocument/2006/relationships/image" Target="../media/image12.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9.xml"/><Relationship Id="rId1" Type="http://schemas.openxmlformats.org/officeDocument/2006/relationships/image" Target="../media/image13.jpe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5.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9.xml"/><Relationship Id="rId1" Type="http://schemas.openxmlformats.org/officeDocument/2006/relationships/image" Target="../media/image1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9.xml"/><Relationship Id="rId1"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9.xml"/><Relationship Id="rId1" Type="http://schemas.openxmlformats.org/officeDocument/2006/relationships/image" Target="../media/image18.jpe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5.xml"/><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9.xml"/><Relationship Id="rId1" Type="http://schemas.openxmlformats.org/officeDocument/2006/relationships/image" Target="../media/image20.jpe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5.xml"/><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9.xml"/><Relationship Id="rId1" Type="http://schemas.openxmlformats.org/officeDocument/2006/relationships/image" Target="../media/image24.jpeg"/></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5.xml"/><Relationship Id="rId3" Type="http://schemas.openxmlformats.org/officeDocument/2006/relationships/image" Target="../media/image21.png"/><Relationship Id="rId2" Type="http://schemas.openxmlformats.org/officeDocument/2006/relationships/image" Target="../media/image26.png"/><Relationship Id="rId1"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9.xml"/><Relationship Id="rId1" Type="http://schemas.openxmlformats.org/officeDocument/2006/relationships/image" Target="../media/image27.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9.xml"/><Relationship Id="rId1" Type="http://schemas.openxmlformats.org/officeDocument/2006/relationships/image" Target="../media/image28.jpeg"/></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5.xml"/><Relationship Id="rId3" Type="http://schemas.openxmlformats.org/officeDocument/2006/relationships/image" Target="../media/image30.png"/><Relationship Id="rId2" Type="http://schemas.openxmlformats.org/officeDocument/2006/relationships/image" Target="../media/image2.png"/><Relationship Id="rId1" Type="http://schemas.openxmlformats.org/officeDocument/2006/relationships/image" Target="../media/image2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5.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5.xml"/><Relationship Id="rId3"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5.xml"/><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9.xml"/><Relationship Id="rId1"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58" name="Shape 58"/>
        <p:cNvGrpSpPr/>
        <p:nvPr/>
      </p:nvGrpSpPr>
      <p:grpSpPr>
        <a:xfrm>
          <a:off x="0" y="0"/>
          <a:ext cx="0" cy="0"/>
          <a:chOff x="0" y="0"/>
          <a:chExt cx="0" cy="0"/>
        </a:xfrm>
      </p:grpSpPr>
      <p:sp>
        <p:nvSpPr>
          <p:cNvPr id="59" name="Google Shape;59;p13"/>
          <p:cNvSpPr txBox="1"/>
          <p:nvPr>
            <p:ph type="ctrTitle"/>
          </p:nvPr>
        </p:nvSpPr>
        <p:spPr>
          <a:xfrm>
            <a:off x="510450" y="1257300"/>
            <a:ext cx="8123100" cy="1588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GB"/>
              <a:t>Engineering Advancements in the USSR During the Great Patriotic War</a:t>
            </a:r>
            <a:endParaRPr lang="en-GB"/>
          </a:p>
        </p:txBody>
      </p:sp>
      <p:sp>
        <p:nvSpPr>
          <p:cNvPr id="60" name="Google Shape;60;p13"/>
          <p:cNvSpPr txBox="1"/>
          <p:nvPr>
            <p:ph type="subTitle" idx="1"/>
          </p:nvPr>
        </p:nvSpPr>
        <p:spPr>
          <a:xfrm>
            <a:off x="510450" y="3182313"/>
            <a:ext cx="8123100" cy="630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Research Project</a:t>
            </a:r>
            <a:endParaRPr lang="en-GB"/>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59" name="Shape 159"/>
        <p:cNvGrpSpPr/>
        <p:nvPr/>
      </p:nvGrpSpPr>
      <p:grpSpPr>
        <a:xfrm>
          <a:off x="0" y="0"/>
          <a:ext cx="0" cy="0"/>
          <a:chOff x="0" y="0"/>
          <a:chExt cx="0" cy="0"/>
        </a:xfrm>
      </p:grpSpPr>
      <p:sp>
        <p:nvSpPr>
          <p:cNvPr id="160" name="Google Shape;160;p23"/>
          <p:cNvSpPr txBox="1"/>
          <p:nvPr>
            <p:ph type="body" idx="1"/>
          </p:nvPr>
        </p:nvSpPr>
        <p:spPr>
          <a:xfrm>
            <a:off x="1714415" y="4130780"/>
            <a:ext cx="5998800" cy="598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b="1"/>
              <a:t>Major factories involved in military production during the Great Patriotic War.</a:t>
            </a:r>
            <a:endParaRPr lang="en-GB" b="1"/>
          </a:p>
        </p:txBody>
      </p:sp>
      <p:sp>
        <p:nvSpPr>
          <p:cNvPr id="161" name="Google Shape;161;p23"/>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pic>
        <p:nvPicPr>
          <p:cNvPr id="162" name="Google Shape;162;p23"/>
          <p:cNvPicPr preferRelativeResize="0"/>
          <p:nvPr/>
        </p:nvPicPr>
        <p:blipFill>
          <a:blip r:embed="rId1"/>
          <a:stretch>
            <a:fillRect/>
          </a:stretch>
        </p:blipFill>
        <p:spPr>
          <a:xfrm>
            <a:off x="1905000" y="314817"/>
            <a:ext cx="5079999" cy="343436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66" name="Shape 166"/>
        <p:cNvGrpSpPr/>
        <p:nvPr/>
      </p:nvGrpSpPr>
      <p:grpSpPr>
        <a:xfrm>
          <a:off x="0" y="0"/>
          <a:ext cx="0" cy="0"/>
          <a:chOff x="0" y="0"/>
          <a:chExt cx="0" cy="0"/>
        </a:xfrm>
      </p:grpSpPr>
      <p:sp>
        <p:nvSpPr>
          <p:cNvPr id="167" name="Google Shape;167;p24"/>
          <p:cNvSpPr txBox="1"/>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b="1">
                <a:solidFill>
                  <a:schemeClr val="tx1"/>
                </a:solidFill>
              </a:rPr>
              <a:t>Technological Innovations in Military Engineering</a:t>
            </a:r>
            <a:endParaRPr lang="en-GB" b="1">
              <a:solidFill>
                <a:schemeClr val="tx1"/>
              </a:solidFill>
            </a:endParaRPr>
          </a:p>
        </p:txBody>
      </p:sp>
      <p:sp>
        <p:nvSpPr>
          <p:cNvPr id="168" name="Google Shape;168;p24"/>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pic>
        <p:nvPicPr>
          <p:cNvPr id="169" name="Google Shape;169;p24"/>
          <p:cNvPicPr preferRelativeResize="0"/>
          <p:nvPr/>
        </p:nvPicPr>
        <p:blipFill>
          <a:blip r:embed="rId1"/>
          <a:stretch>
            <a:fillRect/>
          </a:stretch>
        </p:blipFill>
        <p:spPr>
          <a:xfrm>
            <a:off x="1089025" y="1652270"/>
            <a:ext cx="508000" cy="508000"/>
          </a:xfrm>
          <a:prstGeom prst="rect">
            <a:avLst/>
          </a:prstGeom>
          <a:noFill/>
          <a:ln>
            <a:noFill/>
          </a:ln>
        </p:spPr>
      </p:pic>
      <p:sp>
        <p:nvSpPr>
          <p:cNvPr id="170" name="Google Shape;170;p24"/>
          <p:cNvSpPr txBox="1"/>
          <p:nvPr/>
        </p:nvSpPr>
        <p:spPr>
          <a:xfrm>
            <a:off x="317500" y="2159000"/>
            <a:ext cx="2793900" cy="381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1800" b="1">
                <a:solidFill>
                  <a:schemeClr val="tx1"/>
                </a:solidFill>
                <a:latin typeface="Proxima Nova"/>
                <a:ea typeface="Proxima Nova"/>
                <a:cs typeface="Proxima Nova"/>
                <a:sym typeface="Proxima Nova"/>
              </a:rPr>
              <a:t>Tank Developments</a:t>
            </a:r>
            <a:endParaRPr lang="en-GB" sz="1800" b="1">
              <a:solidFill>
                <a:schemeClr val="tx1"/>
              </a:solidFill>
              <a:latin typeface="Proxima Nova"/>
              <a:ea typeface="Proxima Nova"/>
              <a:cs typeface="Proxima Nova"/>
              <a:sym typeface="Proxima Nova"/>
            </a:endParaRPr>
          </a:p>
        </p:txBody>
      </p:sp>
      <p:sp>
        <p:nvSpPr>
          <p:cNvPr id="171" name="Google Shape;171;p24"/>
          <p:cNvSpPr txBox="1"/>
          <p:nvPr/>
        </p:nvSpPr>
        <p:spPr>
          <a:xfrm>
            <a:off x="317500" y="2794000"/>
            <a:ext cx="2540100" cy="12699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GB">
                <a:solidFill>
                  <a:schemeClr val="tx1"/>
                </a:solidFill>
                <a:latin typeface="Proxima Nova"/>
                <a:ea typeface="Proxima Nova"/>
                <a:cs typeface="Proxima Nova"/>
                <a:sym typeface="Proxima Nova"/>
              </a:rPr>
              <a:t>The T-34 featured revolutionary sloped armor for superior protection and mobility. Its 76.2 mm gun and simple design allowed quick production and repairs, making it a frontline favorite.</a:t>
            </a:r>
            <a:endParaRPr lang="en-GB">
              <a:solidFill>
                <a:schemeClr val="tx1"/>
              </a:solidFill>
              <a:latin typeface="Proxima Nova"/>
              <a:ea typeface="Proxima Nova"/>
              <a:cs typeface="Proxima Nova"/>
              <a:sym typeface="Proxima Nova"/>
            </a:endParaRPr>
          </a:p>
        </p:txBody>
      </p:sp>
      <p:pic>
        <p:nvPicPr>
          <p:cNvPr id="172" name="Google Shape;172;p24"/>
          <p:cNvPicPr preferRelativeResize="0"/>
          <p:nvPr/>
        </p:nvPicPr>
        <p:blipFill>
          <a:blip r:embed="rId2"/>
          <a:stretch>
            <a:fillRect/>
          </a:stretch>
        </p:blipFill>
        <p:spPr>
          <a:xfrm>
            <a:off x="4127500" y="1651000"/>
            <a:ext cx="508000" cy="508000"/>
          </a:xfrm>
          <a:prstGeom prst="rect">
            <a:avLst/>
          </a:prstGeom>
          <a:noFill/>
          <a:ln>
            <a:noFill/>
          </a:ln>
        </p:spPr>
      </p:pic>
      <p:sp>
        <p:nvSpPr>
          <p:cNvPr id="173" name="Google Shape;173;p24"/>
          <p:cNvSpPr txBox="1"/>
          <p:nvPr/>
        </p:nvSpPr>
        <p:spPr>
          <a:xfrm>
            <a:off x="3111500" y="2159000"/>
            <a:ext cx="2793900" cy="381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1800" b="1">
                <a:solidFill>
                  <a:schemeClr val="tx1"/>
                </a:solidFill>
                <a:latin typeface="Proxima Nova"/>
                <a:ea typeface="Proxima Nova"/>
                <a:cs typeface="Proxima Nova"/>
                <a:sym typeface="Proxima Nova"/>
              </a:rPr>
              <a:t>Aviation Advancements</a:t>
            </a:r>
            <a:endParaRPr lang="en-GB" sz="1800" b="1">
              <a:solidFill>
                <a:schemeClr val="tx1"/>
              </a:solidFill>
              <a:latin typeface="Proxima Nova"/>
              <a:ea typeface="Proxima Nova"/>
              <a:cs typeface="Proxima Nova"/>
              <a:sym typeface="Proxima Nova"/>
            </a:endParaRPr>
          </a:p>
        </p:txBody>
      </p:sp>
      <p:sp>
        <p:nvSpPr>
          <p:cNvPr id="174" name="Google Shape;174;p24"/>
          <p:cNvSpPr txBox="1"/>
          <p:nvPr/>
        </p:nvSpPr>
        <p:spPr>
          <a:xfrm>
            <a:off x="3111500" y="2794000"/>
            <a:ext cx="2540100" cy="12699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GB">
                <a:solidFill>
                  <a:schemeClr val="tx1"/>
                </a:solidFill>
                <a:latin typeface="Proxima Nova"/>
                <a:ea typeface="Proxima Nova"/>
                <a:cs typeface="Proxima Nova"/>
                <a:sym typeface="Proxima Nova"/>
              </a:rPr>
              <a:t>The Ilyushin Il-2 Sturmovik, durable and powerful, emerged as a key ground-attack aircraft. Innovations in aerodynamics enhanced performance, with mass production leading to significant aerial dominance.</a:t>
            </a:r>
            <a:endParaRPr lang="en-GB">
              <a:solidFill>
                <a:schemeClr val="tx1"/>
              </a:solidFill>
              <a:latin typeface="Proxima Nova"/>
              <a:ea typeface="Proxima Nova"/>
              <a:cs typeface="Proxima Nova"/>
              <a:sym typeface="Proxima Nova"/>
            </a:endParaRPr>
          </a:p>
        </p:txBody>
      </p:sp>
      <p:pic>
        <p:nvPicPr>
          <p:cNvPr id="175" name="Google Shape;175;p24"/>
          <p:cNvPicPr preferRelativeResize="0"/>
          <p:nvPr/>
        </p:nvPicPr>
        <p:blipFill>
          <a:blip r:embed="rId3"/>
          <a:stretch>
            <a:fillRect/>
          </a:stretch>
        </p:blipFill>
        <p:spPr>
          <a:xfrm>
            <a:off x="6921500" y="1651000"/>
            <a:ext cx="508000" cy="508000"/>
          </a:xfrm>
          <a:prstGeom prst="rect">
            <a:avLst/>
          </a:prstGeom>
          <a:noFill/>
          <a:ln>
            <a:noFill/>
          </a:ln>
        </p:spPr>
      </p:pic>
      <p:sp>
        <p:nvSpPr>
          <p:cNvPr id="176" name="Google Shape;176;p24"/>
          <p:cNvSpPr txBox="1"/>
          <p:nvPr/>
        </p:nvSpPr>
        <p:spPr>
          <a:xfrm>
            <a:off x="5905500" y="2159000"/>
            <a:ext cx="2793900" cy="381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1800" b="1">
                <a:solidFill>
                  <a:schemeClr val="tx1"/>
                </a:solidFill>
                <a:latin typeface="Proxima Nova"/>
                <a:ea typeface="Proxima Nova"/>
                <a:cs typeface="Proxima Nova"/>
                <a:sym typeface="Proxima Nova"/>
              </a:rPr>
              <a:t>Artillery Innovations</a:t>
            </a:r>
            <a:endParaRPr lang="en-GB" sz="1800" b="1">
              <a:solidFill>
                <a:schemeClr val="tx1"/>
              </a:solidFill>
              <a:latin typeface="Proxima Nova"/>
              <a:ea typeface="Proxima Nova"/>
              <a:cs typeface="Proxima Nova"/>
              <a:sym typeface="Proxima Nova"/>
            </a:endParaRPr>
          </a:p>
        </p:txBody>
      </p:sp>
      <p:sp>
        <p:nvSpPr>
          <p:cNvPr id="177" name="Google Shape;177;p24"/>
          <p:cNvSpPr txBox="1"/>
          <p:nvPr/>
        </p:nvSpPr>
        <p:spPr>
          <a:xfrm>
            <a:off x="5905500" y="2794000"/>
            <a:ext cx="2540100" cy="12699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GB">
                <a:solidFill>
                  <a:schemeClr val="tx1"/>
                </a:solidFill>
                <a:latin typeface="Proxima Nova"/>
                <a:ea typeface="Proxima Nova"/>
                <a:cs typeface="Proxima Nova"/>
                <a:sym typeface="Proxima Nova"/>
              </a:rPr>
              <a:t>Katyusha rocket launchers showcased mobile artillery strategy, delivering surprise barrages. Improved shells and logistics streamlined production, enhancing the range and effectiveness of traditional artillery.</a:t>
            </a:r>
            <a:endParaRPr lang="en-GB">
              <a:solidFill>
                <a:schemeClr val="tx1"/>
              </a:solidFill>
              <a:latin typeface="Proxima Nova"/>
              <a:ea typeface="Proxima Nova"/>
              <a:cs typeface="Proxima Nova"/>
              <a:sym typeface="Proxima Nov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21" name="Shape 121"/>
        <p:cNvGrpSpPr/>
        <p:nvPr/>
      </p:nvGrpSpPr>
      <p:grpSpPr>
        <a:xfrm>
          <a:off x="0" y="0"/>
          <a:ext cx="0" cy="0"/>
          <a:chOff x="0" y="0"/>
          <a:chExt cx="0" cy="0"/>
        </a:xfrm>
      </p:grpSpPr>
      <p:sp>
        <p:nvSpPr>
          <p:cNvPr id="122" name="Google Shape;122;p21"/>
          <p:cNvSpPr txBox="1"/>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b="1"/>
              <a:t>The Iconic T-34 Tank</a:t>
            </a:r>
            <a:endParaRPr lang="en-GB" b="1"/>
          </a:p>
        </p:txBody>
      </p:sp>
      <p:sp>
        <p:nvSpPr>
          <p:cNvPr id="123" name="Google Shape;123;p21"/>
          <p:cNvSpPr txBox="1"/>
          <p:nvPr>
            <p:ph type="body" idx="1"/>
          </p:nvPr>
        </p:nvSpPr>
        <p:spPr>
          <a:xfrm>
            <a:off x="311700" y="1511975"/>
            <a:ext cx="8520600" cy="3203700"/>
          </a:xfrm>
          <a:prstGeom prst="rect">
            <a:avLst/>
          </a:prstGeom>
        </p:spPr>
        <p:txBody>
          <a:bodyPr spcFirstLastPara="1" wrap="square" lIns="91425" tIns="91425" rIns="91425" bIns="91425" anchor="t" anchorCtr="0">
            <a:noAutofit/>
          </a:bodyPr>
          <a:lstStyle/>
          <a:p>
            <a:pPr marL="0" lvl="0" indent="0" algn="just" rtl="0">
              <a:spcBef>
                <a:spcPts val="0"/>
              </a:spcBef>
              <a:spcAft>
                <a:spcPts val="1200"/>
              </a:spcAft>
              <a:buNone/>
            </a:pPr>
            <a:r>
              <a:rPr lang="en-GB">
                <a:solidFill>
                  <a:schemeClr val="tx1"/>
                </a:solidFill>
              </a:rPr>
              <a:t>The T-34 tank symbolizes Soviet armored warfare in WWII, praised for its design and effectiveness. Introduced in 1940, it featured sloped armor for enhanced defense and was armed with a powerful 76.2 mm gun, later upgraded to 85 mm. The tank's mobility, powered by a diesel engine and wide tracks, allowed it to maneuver across harsh terrains. Over 80,000 units were produced, showcasing Soviet industrial strength. The T-34 not only influenced combat tactics but also became a cultural icon, representing Soviet resilience and innovation.</a:t>
            </a:r>
            <a:endParaRPr lang="en-GB">
              <a:solidFill>
                <a:schemeClr val="tx1"/>
              </a:solidFill>
            </a:endParaRPr>
          </a:p>
        </p:txBody>
      </p:sp>
      <p:sp>
        <p:nvSpPr>
          <p:cNvPr id="124" name="Google Shape;124;p21"/>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28" name="Shape 128"/>
        <p:cNvGrpSpPr/>
        <p:nvPr/>
      </p:nvGrpSpPr>
      <p:grpSpPr>
        <a:xfrm>
          <a:off x="0" y="0"/>
          <a:ext cx="0" cy="0"/>
          <a:chOff x="0" y="0"/>
          <a:chExt cx="0" cy="0"/>
        </a:xfrm>
      </p:grpSpPr>
      <p:sp>
        <p:nvSpPr>
          <p:cNvPr id="129" name="Google Shape;129;p22"/>
          <p:cNvSpPr txBox="1"/>
          <p:nvPr>
            <p:ph type="body" idx="1"/>
          </p:nvPr>
        </p:nvSpPr>
        <p:spPr>
          <a:xfrm>
            <a:off x="1636945" y="4236825"/>
            <a:ext cx="5998800" cy="598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b="1"/>
              <a:t>The T-34 tank in action during World War II.</a:t>
            </a:r>
            <a:endParaRPr lang="en-GB" b="1"/>
          </a:p>
        </p:txBody>
      </p:sp>
      <p:sp>
        <p:nvSpPr>
          <p:cNvPr id="130" name="Google Shape;130;p22"/>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pic>
        <p:nvPicPr>
          <p:cNvPr id="131" name="Google Shape;131;p22"/>
          <p:cNvPicPr preferRelativeResize="0"/>
          <p:nvPr/>
        </p:nvPicPr>
        <p:blipFill>
          <a:blip r:embed="rId1"/>
          <a:stretch>
            <a:fillRect/>
          </a:stretch>
        </p:blipFill>
        <p:spPr>
          <a:xfrm>
            <a:off x="1905000" y="127000"/>
            <a:ext cx="5080001" cy="381000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35" name="Shape 135"/>
        <p:cNvGrpSpPr/>
        <p:nvPr/>
      </p:nvGrpSpPr>
      <p:grpSpPr>
        <a:xfrm>
          <a:off x="0" y="0"/>
          <a:ext cx="0" cy="0"/>
          <a:chOff x="0" y="0"/>
          <a:chExt cx="0" cy="0"/>
        </a:xfrm>
      </p:grpSpPr>
      <p:sp>
        <p:nvSpPr>
          <p:cNvPr id="136" name="Google Shape;136;p23"/>
          <p:cNvSpPr txBox="1"/>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Heavy Armor: The KV-1 Tank</a:t>
            </a:r>
            <a:endParaRPr lang="en-GB"/>
          </a:p>
        </p:txBody>
      </p:sp>
      <p:sp>
        <p:nvSpPr>
          <p:cNvPr id="137" name="Google Shape;137;p23"/>
          <p:cNvSpPr txBox="1"/>
          <p:nvPr>
            <p:ph type="body" idx="1"/>
          </p:nvPr>
        </p:nvSpPr>
        <p:spPr>
          <a:xfrm>
            <a:off x="311700" y="1511975"/>
            <a:ext cx="8520600" cy="32037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GB"/>
              <a:t>The KV-1 tank, named after Kliment Voroshilov, was introduced in 1939 as a key piece of Soviet armor in WWII. With heavy armor reaching up to 75 mm, it was resistant to many anti-tank weapons. Designed by Vasily Unshlikht, it combined mobility with protection. Armed with a 76.2 mm F-34 gun, it effectively engaged German tanks. Despite production challenges, it became legendary in battles like Leningrad and Moscow, influencing future tank designs and embodying Soviet resilience throughout the conflict.</a:t>
            </a:r>
            <a:endParaRPr lang="en-GB"/>
          </a:p>
        </p:txBody>
      </p:sp>
      <p:sp>
        <p:nvSpPr>
          <p:cNvPr id="138" name="Google Shape;138;p23"/>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42" name="Shape 142"/>
        <p:cNvGrpSpPr/>
        <p:nvPr/>
      </p:nvGrpSpPr>
      <p:grpSpPr>
        <a:xfrm>
          <a:off x="0" y="0"/>
          <a:ext cx="0" cy="0"/>
          <a:chOff x="0" y="0"/>
          <a:chExt cx="0" cy="0"/>
        </a:xfrm>
      </p:grpSpPr>
      <p:sp>
        <p:nvSpPr>
          <p:cNvPr id="143" name="Google Shape;143;p24"/>
          <p:cNvSpPr txBox="1"/>
          <p:nvPr>
            <p:ph type="body" idx="1"/>
          </p:nvPr>
        </p:nvSpPr>
        <p:spPr>
          <a:xfrm>
            <a:off x="311700" y="4236825"/>
            <a:ext cx="5998800" cy="598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a:t>KV-1 tank showcasing its heavy armor and battlefield presence.</a:t>
            </a:r>
            <a:endParaRPr lang="en-GB"/>
          </a:p>
        </p:txBody>
      </p:sp>
      <p:sp>
        <p:nvSpPr>
          <p:cNvPr id="144" name="Google Shape;144;p24"/>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pic>
        <p:nvPicPr>
          <p:cNvPr id="145" name="Google Shape;145;p24"/>
          <p:cNvPicPr preferRelativeResize="0"/>
          <p:nvPr/>
        </p:nvPicPr>
        <p:blipFill>
          <a:blip r:embed="rId1"/>
          <a:stretch>
            <a:fillRect/>
          </a:stretch>
        </p:blipFill>
        <p:spPr>
          <a:xfrm>
            <a:off x="2383896" y="127000"/>
            <a:ext cx="4122209" cy="381000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56" name="Shape 156"/>
        <p:cNvGrpSpPr/>
        <p:nvPr/>
      </p:nvGrpSpPr>
      <p:grpSpPr>
        <a:xfrm>
          <a:off x="0" y="0"/>
          <a:ext cx="0" cy="0"/>
          <a:chOff x="0" y="0"/>
          <a:chExt cx="0" cy="0"/>
        </a:xfrm>
      </p:grpSpPr>
      <p:sp>
        <p:nvSpPr>
          <p:cNvPr id="157" name="Google Shape;157;p26"/>
          <p:cNvSpPr txBox="1"/>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Air Supremacy: The Yakovlev Fighters</a:t>
            </a:r>
            <a:endParaRPr lang="en-GB"/>
          </a:p>
        </p:txBody>
      </p:sp>
      <p:sp>
        <p:nvSpPr>
          <p:cNvPr id="158" name="Google Shape;158;p26"/>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pic>
        <p:nvPicPr>
          <p:cNvPr id="159" name="Google Shape;159;p26"/>
          <p:cNvPicPr preferRelativeResize="0"/>
          <p:nvPr/>
        </p:nvPicPr>
        <p:blipFill>
          <a:blip r:embed="rId1"/>
          <a:stretch>
            <a:fillRect/>
          </a:stretch>
        </p:blipFill>
        <p:spPr>
          <a:xfrm>
            <a:off x="444500" y="1524000"/>
            <a:ext cx="508000" cy="508000"/>
          </a:xfrm>
          <a:prstGeom prst="rect">
            <a:avLst/>
          </a:prstGeom>
          <a:noFill/>
          <a:ln>
            <a:noFill/>
          </a:ln>
        </p:spPr>
      </p:pic>
      <p:sp>
        <p:nvSpPr>
          <p:cNvPr id="160" name="Google Shape;160;p26"/>
          <p:cNvSpPr txBox="1"/>
          <p:nvPr/>
        </p:nvSpPr>
        <p:spPr>
          <a:xfrm>
            <a:off x="317500" y="2159000"/>
            <a:ext cx="2793900" cy="38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a:solidFill>
                  <a:schemeClr val="accent3"/>
                </a:solidFill>
                <a:latin typeface="Proxima Nova"/>
                <a:ea typeface="Proxima Nova"/>
                <a:cs typeface="Proxima Nova"/>
                <a:sym typeface="Proxima Nova"/>
              </a:rPr>
              <a:t>Yak-1</a:t>
            </a:r>
            <a:endParaRPr sz="1800">
              <a:solidFill>
                <a:schemeClr val="accent3"/>
              </a:solidFill>
              <a:latin typeface="Proxima Nova"/>
              <a:ea typeface="Proxima Nova"/>
              <a:cs typeface="Proxima Nova"/>
              <a:sym typeface="Proxima Nova"/>
            </a:endParaRPr>
          </a:p>
        </p:txBody>
      </p:sp>
      <p:sp>
        <p:nvSpPr>
          <p:cNvPr id="161" name="Google Shape;161;p26"/>
          <p:cNvSpPr txBox="1"/>
          <p:nvPr/>
        </p:nvSpPr>
        <p:spPr>
          <a:xfrm>
            <a:off x="317500" y="2794000"/>
            <a:ext cx="2540100" cy="126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accent3"/>
                </a:solidFill>
                <a:latin typeface="Proxima Nova"/>
                <a:ea typeface="Proxima Nova"/>
                <a:cs typeface="Proxima Nova"/>
                <a:sym typeface="Proxima Nova"/>
              </a:rPr>
              <a:t>Introduced in 1940, the Yak-1 was celebrated for its agility and firepower, featuring a V12 engine and three 12.7mm machine guns, making it effective in dogfights and ground attacks.</a:t>
            </a:r>
            <a:endParaRPr>
              <a:solidFill>
                <a:schemeClr val="accent3"/>
              </a:solidFill>
              <a:latin typeface="Proxima Nova"/>
              <a:ea typeface="Proxima Nova"/>
              <a:cs typeface="Proxima Nova"/>
              <a:sym typeface="Proxima Nova"/>
            </a:endParaRPr>
          </a:p>
        </p:txBody>
      </p:sp>
      <p:pic>
        <p:nvPicPr>
          <p:cNvPr id="162" name="Google Shape;162;p26"/>
          <p:cNvPicPr preferRelativeResize="0"/>
          <p:nvPr/>
        </p:nvPicPr>
        <p:blipFill>
          <a:blip r:embed="rId2"/>
          <a:stretch>
            <a:fillRect/>
          </a:stretch>
        </p:blipFill>
        <p:spPr>
          <a:xfrm>
            <a:off x="3238500" y="1524000"/>
            <a:ext cx="508000" cy="508000"/>
          </a:xfrm>
          <a:prstGeom prst="rect">
            <a:avLst/>
          </a:prstGeom>
          <a:noFill/>
          <a:ln>
            <a:noFill/>
          </a:ln>
        </p:spPr>
      </p:pic>
      <p:sp>
        <p:nvSpPr>
          <p:cNvPr id="163" name="Google Shape;163;p26"/>
          <p:cNvSpPr txBox="1"/>
          <p:nvPr/>
        </p:nvSpPr>
        <p:spPr>
          <a:xfrm>
            <a:off x="3111500" y="2159000"/>
            <a:ext cx="2793900" cy="38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a:solidFill>
                  <a:schemeClr val="accent3"/>
                </a:solidFill>
                <a:latin typeface="Proxima Nova"/>
                <a:ea typeface="Proxima Nova"/>
                <a:cs typeface="Proxima Nova"/>
                <a:sym typeface="Proxima Nova"/>
              </a:rPr>
              <a:t>Yak-3</a:t>
            </a:r>
            <a:endParaRPr sz="1800">
              <a:solidFill>
                <a:schemeClr val="accent3"/>
              </a:solidFill>
              <a:latin typeface="Proxima Nova"/>
              <a:ea typeface="Proxima Nova"/>
              <a:cs typeface="Proxima Nova"/>
              <a:sym typeface="Proxima Nova"/>
            </a:endParaRPr>
          </a:p>
        </p:txBody>
      </p:sp>
      <p:sp>
        <p:nvSpPr>
          <p:cNvPr id="164" name="Google Shape;164;p26"/>
          <p:cNvSpPr txBox="1"/>
          <p:nvPr/>
        </p:nvSpPr>
        <p:spPr>
          <a:xfrm>
            <a:off x="3111500" y="2794000"/>
            <a:ext cx="2540100" cy="126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accent3"/>
                </a:solidFill>
                <a:latin typeface="Proxima Nova"/>
                <a:ea typeface="Proxima Nova"/>
                <a:cs typeface="Proxima Nova"/>
                <a:sym typeface="Proxima Nova"/>
              </a:rPr>
              <a:t>Entering service in 1944, the Yak-3 boasted exceptional maneuverability with a lightweight design, equipped with a 20mm cannon and two 12.7mm guns for powerful close-range combat.</a:t>
            </a:r>
            <a:endParaRPr>
              <a:solidFill>
                <a:schemeClr val="accent3"/>
              </a:solidFill>
              <a:latin typeface="Proxima Nova"/>
              <a:ea typeface="Proxima Nova"/>
              <a:cs typeface="Proxima Nova"/>
              <a:sym typeface="Proxima Nova"/>
            </a:endParaRPr>
          </a:p>
        </p:txBody>
      </p:sp>
      <p:pic>
        <p:nvPicPr>
          <p:cNvPr id="165" name="Google Shape;165;p26"/>
          <p:cNvPicPr preferRelativeResize="0"/>
          <p:nvPr/>
        </p:nvPicPr>
        <p:blipFill>
          <a:blip r:embed="rId3"/>
          <a:stretch>
            <a:fillRect/>
          </a:stretch>
        </p:blipFill>
        <p:spPr>
          <a:xfrm>
            <a:off x="6032500" y="1524000"/>
            <a:ext cx="508000" cy="508000"/>
          </a:xfrm>
          <a:prstGeom prst="rect">
            <a:avLst/>
          </a:prstGeom>
          <a:noFill/>
          <a:ln>
            <a:noFill/>
          </a:ln>
        </p:spPr>
      </p:pic>
      <p:sp>
        <p:nvSpPr>
          <p:cNvPr id="166" name="Google Shape;166;p26"/>
          <p:cNvSpPr txBox="1"/>
          <p:nvPr/>
        </p:nvSpPr>
        <p:spPr>
          <a:xfrm>
            <a:off x="5905500" y="2159000"/>
            <a:ext cx="2793900" cy="38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a:solidFill>
                  <a:schemeClr val="accent3"/>
                </a:solidFill>
                <a:latin typeface="Proxima Nova"/>
                <a:ea typeface="Proxima Nova"/>
                <a:cs typeface="Proxima Nova"/>
                <a:sym typeface="Proxima Nova"/>
              </a:rPr>
              <a:t>Yak-9</a:t>
            </a:r>
            <a:endParaRPr sz="1800">
              <a:solidFill>
                <a:schemeClr val="accent3"/>
              </a:solidFill>
              <a:latin typeface="Proxima Nova"/>
              <a:ea typeface="Proxima Nova"/>
              <a:cs typeface="Proxima Nova"/>
              <a:sym typeface="Proxima Nova"/>
            </a:endParaRPr>
          </a:p>
        </p:txBody>
      </p:sp>
      <p:sp>
        <p:nvSpPr>
          <p:cNvPr id="167" name="Google Shape;167;p26"/>
          <p:cNvSpPr txBox="1"/>
          <p:nvPr/>
        </p:nvSpPr>
        <p:spPr>
          <a:xfrm>
            <a:off x="5905500" y="2794000"/>
            <a:ext cx="2540100" cy="126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accent3"/>
                </a:solidFill>
                <a:latin typeface="Proxima Nova"/>
                <a:ea typeface="Proxima Nova"/>
                <a:cs typeface="Proxima Nova"/>
                <a:sym typeface="Proxima Nova"/>
              </a:rPr>
              <a:t>The Yak-9, first flown in 1942 and the most produced model, had variants like the Yak-9T with a 37mm cannon for bombers and the Yak-9D for long-range missions, showcasing versatility and adaptability.</a:t>
            </a:r>
            <a:endParaRPr>
              <a:solidFill>
                <a:schemeClr val="accent3"/>
              </a:solidFill>
              <a:latin typeface="Proxima Nova"/>
              <a:ea typeface="Proxima Nova"/>
              <a:cs typeface="Proxima Nova"/>
              <a:sym typeface="Proxima Nov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71" name="Shape 171"/>
        <p:cNvGrpSpPr/>
        <p:nvPr/>
      </p:nvGrpSpPr>
      <p:grpSpPr>
        <a:xfrm>
          <a:off x="0" y="0"/>
          <a:ext cx="0" cy="0"/>
          <a:chOff x="0" y="0"/>
          <a:chExt cx="0" cy="0"/>
        </a:xfrm>
      </p:grpSpPr>
      <p:sp>
        <p:nvSpPr>
          <p:cNvPr id="172" name="Google Shape;172;p27"/>
          <p:cNvSpPr txBox="1"/>
          <p:nvPr>
            <p:ph type="body" idx="1"/>
          </p:nvPr>
        </p:nvSpPr>
        <p:spPr>
          <a:xfrm>
            <a:off x="311700" y="4236825"/>
            <a:ext cx="5998800" cy="598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a:t>Yakovlev fighter planes contributing to Soviet air dominance in WWII.</a:t>
            </a:r>
            <a:endParaRPr lang="en-GB"/>
          </a:p>
        </p:txBody>
      </p:sp>
      <p:sp>
        <p:nvSpPr>
          <p:cNvPr id="173" name="Google Shape;173;p27"/>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pic>
        <p:nvPicPr>
          <p:cNvPr id="174" name="Google Shape;174;p27"/>
          <p:cNvPicPr preferRelativeResize="0"/>
          <p:nvPr/>
        </p:nvPicPr>
        <p:blipFill>
          <a:blip r:embed="rId1"/>
          <a:stretch>
            <a:fillRect/>
          </a:stretch>
        </p:blipFill>
        <p:spPr>
          <a:xfrm>
            <a:off x="1905000" y="921657"/>
            <a:ext cx="5080000" cy="2220686"/>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92" name="Shape 192"/>
        <p:cNvGrpSpPr/>
        <p:nvPr/>
      </p:nvGrpSpPr>
      <p:grpSpPr>
        <a:xfrm>
          <a:off x="0" y="0"/>
          <a:ext cx="0" cy="0"/>
          <a:chOff x="0" y="0"/>
          <a:chExt cx="0" cy="0"/>
        </a:xfrm>
      </p:grpSpPr>
      <p:sp>
        <p:nvSpPr>
          <p:cNvPr id="193" name="Google Shape;193;p30"/>
          <p:cNvSpPr txBox="1"/>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The Power of Soviet Artillery</a:t>
            </a:r>
            <a:endParaRPr lang="en-GB"/>
          </a:p>
        </p:txBody>
      </p:sp>
      <p:sp>
        <p:nvSpPr>
          <p:cNvPr id="194" name="Google Shape;194;p30"/>
          <p:cNvSpPr txBox="1"/>
          <p:nvPr>
            <p:ph type="body" idx="1"/>
          </p:nvPr>
        </p:nvSpPr>
        <p:spPr>
          <a:xfrm>
            <a:off x="311700" y="1511975"/>
            <a:ext cx="8520600" cy="32037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GB"/>
              <a:t>Artillery was crucial to Soviet military strategy in WWII, enhancing infantry and armored units. Notable pieces like the M-30 and D-30 howitzers were valued for their versatility and rate of fire. The iconic Katyusha rocket launchers delivered psychological and physical impact on enemy forces. Heavy artillery, such as the B-4, provided devastating firepower for offensive operations. Adept communication and production efficiencies enabled rapid deployment, allowing the Red Army to adapt to battlefield dynamics and set standards for future artillery use.</a:t>
            </a:r>
            <a:endParaRPr lang="en-GB"/>
          </a:p>
        </p:txBody>
      </p:sp>
      <p:sp>
        <p:nvSpPr>
          <p:cNvPr id="195" name="Google Shape;195;p30"/>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99" name="Shape 199"/>
        <p:cNvGrpSpPr/>
        <p:nvPr/>
      </p:nvGrpSpPr>
      <p:grpSpPr>
        <a:xfrm>
          <a:off x="0" y="0"/>
          <a:ext cx="0" cy="0"/>
          <a:chOff x="0" y="0"/>
          <a:chExt cx="0" cy="0"/>
        </a:xfrm>
      </p:grpSpPr>
      <p:sp>
        <p:nvSpPr>
          <p:cNvPr id="200" name="Google Shape;200;p31"/>
          <p:cNvSpPr txBox="1"/>
          <p:nvPr>
            <p:ph type="body" idx="1"/>
          </p:nvPr>
        </p:nvSpPr>
        <p:spPr>
          <a:xfrm>
            <a:off x="311700" y="4236825"/>
            <a:ext cx="5998800" cy="598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a:t>Examples of Soviet artillery used in World War II and their deployment in battle.</a:t>
            </a:r>
            <a:endParaRPr lang="en-GB"/>
          </a:p>
        </p:txBody>
      </p:sp>
      <p:sp>
        <p:nvSpPr>
          <p:cNvPr id="201" name="Google Shape;201;p31"/>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pic>
        <p:nvPicPr>
          <p:cNvPr id="202" name="Google Shape;202;p31"/>
          <p:cNvPicPr preferRelativeResize="0"/>
          <p:nvPr/>
        </p:nvPicPr>
        <p:blipFill>
          <a:blip r:embed="rId1"/>
          <a:stretch>
            <a:fillRect/>
          </a:stretch>
        </p:blipFill>
        <p:spPr>
          <a:xfrm>
            <a:off x="1905000" y="128982"/>
            <a:ext cx="5080000" cy="38060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64" name="Shape 64"/>
        <p:cNvGrpSpPr/>
        <p:nvPr/>
      </p:nvGrpSpPr>
      <p:grpSpPr>
        <a:xfrm>
          <a:off x="0" y="0"/>
          <a:ext cx="0" cy="0"/>
          <a:chOff x="0" y="0"/>
          <a:chExt cx="0" cy="0"/>
        </a:xfrm>
      </p:grpSpPr>
      <p:sp>
        <p:nvSpPr>
          <p:cNvPr id="65" name="Google Shape;65;p14"/>
          <p:cNvSpPr txBox="1"/>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altLang="ru-RU" sz="4800" b="1"/>
              <a:t>Purpose</a:t>
            </a:r>
            <a:endParaRPr lang="en-US" altLang="ru-RU" sz="4800" b="1"/>
          </a:p>
        </p:txBody>
      </p:sp>
      <p:sp>
        <p:nvSpPr>
          <p:cNvPr id="66" name="Google Shape;66;p14"/>
          <p:cNvSpPr txBox="1"/>
          <p:nvPr>
            <p:ph type="body" idx="1"/>
          </p:nvPr>
        </p:nvSpPr>
        <p:spPr>
          <a:xfrm>
            <a:off x="311700" y="1511975"/>
            <a:ext cx="8520600" cy="3203700"/>
          </a:xfrm>
          <a:prstGeom prst="rect">
            <a:avLst/>
          </a:prstGeom>
        </p:spPr>
        <p:txBody>
          <a:bodyPr spcFirstLastPara="1" wrap="square" lIns="91425" tIns="91425" rIns="91425" bIns="91425" anchor="t" anchorCtr="0">
            <a:noAutofit/>
          </a:bodyPr>
          <a:lstStyle/>
          <a:p>
            <a:pPr marL="0" lvl="0" indent="0" algn="just" rtl="0">
              <a:spcBef>
                <a:spcPts val="0"/>
              </a:spcBef>
              <a:spcAft>
                <a:spcPts val="1200"/>
              </a:spcAft>
              <a:buNone/>
            </a:pPr>
            <a:r>
              <a:rPr lang="en-GB" sz="3600">
                <a:solidFill>
                  <a:schemeClr val="tx1"/>
                </a:solidFill>
              </a:rPr>
              <a:t>To investigate and document the key advancements in Soviet engineering related to tanks, planes, and weapons during the Great Patriotic War.</a:t>
            </a:r>
            <a:endParaRPr lang="en-GB" sz="3600">
              <a:solidFill>
                <a:schemeClr val="tx1"/>
              </a:solidFill>
            </a:endParaRPr>
          </a:p>
        </p:txBody>
      </p:sp>
      <p:sp>
        <p:nvSpPr>
          <p:cNvPr id="67" name="Google Shape;67;p14"/>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213" name="Shape 213"/>
        <p:cNvGrpSpPr/>
        <p:nvPr/>
      </p:nvGrpSpPr>
      <p:grpSpPr>
        <a:xfrm>
          <a:off x="0" y="0"/>
          <a:ext cx="0" cy="0"/>
          <a:chOff x="0" y="0"/>
          <a:chExt cx="0" cy="0"/>
        </a:xfrm>
      </p:grpSpPr>
      <p:sp>
        <p:nvSpPr>
          <p:cNvPr id="214" name="Google Shape;214;p33"/>
          <p:cNvSpPr txBox="1"/>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Infantry Weapons: Small Arms Analysis</a:t>
            </a:r>
            <a:endParaRPr lang="en-GB"/>
          </a:p>
        </p:txBody>
      </p:sp>
      <p:sp>
        <p:nvSpPr>
          <p:cNvPr id="215" name="Google Shape;215;p33"/>
          <p:cNvSpPr txBox="1"/>
          <p:nvPr>
            <p:ph type="body" idx="1"/>
          </p:nvPr>
        </p:nvSpPr>
        <p:spPr>
          <a:xfrm>
            <a:off x="311700" y="1511975"/>
            <a:ext cx="8520600" cy="32037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GB"/>
              <a:t>During WWII, Soviet infantry weapons were vital for the Red Army's success. The Mosin-Nagant rifle was the mainstay, valued for its accuracy and durability. The PPSh-41 submachine gun excelled in urban combat with high fire rates. The SVT-40 semi-automatic rifle allowed faster follow-up shots but had reliability issues. The DP-28 light machine gun provided suppressive fire for infantry units. Hand grenades like the F-1 and RGD-33 enhanced their tactical capabilities, showcasing a well-rounded and effective arsenal.</a:t>
            </a:r>
            <a:endParaRPr lang="en-GB"/>
          </a:p>
        </p:txBody>
      </p:sp>
      <p:sp>
        <p:nvSpPr>
          <p:cNvPr id="216" name="Google Shape;216;p33"/>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220" name="Shape 220"/>
        <p:cNvGrpSpPr/>
        <p:nvPr/>
      </p:nvGrpSpPr>
      <p:grpSpPr>
        <a:xfrm>
          <a:off x="0" y="0"/>
          <a:ext cx="0" cy="0"/>
          <a:chOff x="0" y="0"/>
          <a:chExt cx="0" cy="0"/>
        </a:xfrm>
      </p:grpSpPr>
      <p:sp>
        <p:nvSpPr>
          <p:cNvPr id="221" name="Google Shape;221;p34"/>
          <p:cNvSpPr txBox="1"/>
          <p:nvPr>
            <p:ph type="body" idx="1"/>
          </p:nvPr>
        </p:nvSpPr>
        <p:spPr>
          <a:xfrm>
            <a:off x="311700" y="4236825"/>
            <a:ext cx="5998800" cy="598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a:t>Key Soviet and opposing small arms from World War II</a:t>
            </a:r>
            <a:endParaRPr lang="en-GB"/>
          </a:p>
        </p:txBody>
      </p:sp>
      <p:sp>
        <p:nvSpPr>
          <p:cNvPr id="222" name="Google Shape;222;p34"/>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pic>
        <p:nvPicPr>
          <p:cNvPr id="223" name="Google Shape;223;p34"/>
          <p:cNvPicPr preferRelativeResize="0"/>
          <p:nvPr/>
        </p:nvPicPr>
        <p:blipFill>
          <a:blip r:embed="rId1"/>
          <a:stretch>
            <a:fillRect/>
          </a:stretch>
        </p:blipFill>
        <p:spPr>
          <a:xfrm>
            <a:off x="1905000" y="550333"/>
            <a:ext cx="5079999" cy="2963333"/>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81" name="Shape 181"/>
        <p:cNvGrpSpPr/>
        <p:nvPr/>
      </p:nvGrpSpPr>
      <p:grpSpPr>
        <a:xfrm>
          <a:off x="0" y="0"/>
          <a:ext cx="0" cy="0"/>
          <a:chOff x="0" y="0"/>
          <a:chExt cx="0" cy="0"/>
        </a:xfrm>
      </p:grpSpPr>
      <p:sp>
        <p:nvSpPr>
          <p:cNvPr id="182" name="Google Shape;182;p25"/>
          <p:cNvSpPr txBox="1"/>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Impact on Wartime Outcomes</a:t>
            </a:r>
            <a:endParaRPr lang="en-GB"/>
          </a:p>
        </p:txBody>
      </p:sp>
      <p:sp>
        <p:nvSpPr>
          <p:cNvPr id="183" name="Google Shape;183;p25"/>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pic>
        <p:nvPicPr>
          <p:cNvPr id="184" name="Google Shape;184;p25"/>
          <p:cNvPicPr preferRelativeResize="0"/>
          <p:nvPr/>
        </p:nvPicPr>
        <p:blipFill>
          <a:blip r:embed="rId1"/>
          <a:stretch>
            <a:fillRect/>
          </a:stretch>
        </p:blipFill>
        <p:spPr>
          <a:xfrm>
            <a:off x="444500" y="1524000"/>
            <a:ext cx="508000" cy="508000"/>
          </a:xfrm>
          <a:prstGeom prst="rect">
            <a:avLst/>
          </a:prstGeom>
          <a:noFill/>
          <a:ln>
            <a:noFill/>
          </a:ln>
        </p:spPr>
      </p:pic>
      <p:sp>
        <p:nvSpPr>
          <p:cNvPr id="185" name="Google Shape;185;p25"/>
          <p:cNvSpPr txBox="1"/>
          <p:nvPr/>
        </p:nvSpPr>
        <p:spPr>
          <a:xfrm>
            <a:off x="317500" y="2159000"/>
            <a:ext cx="2793900" cy="38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a:solidFill>
                  <a:schemeClr val="accent3"/>
                </a:solidFill>
                <a:latin typeface="Proxima Nova"/>
                <a:ea typeface="Proxima Nova"/>
                <a:cs typeface="Proxima Nova"/>
                <a:sym typeface="Proxima Nova"/>
              </a:rPr>
              <a:t>T-34 Tank Development</a:t>
            </a:r>
            <a:endParaRPr sz="1800">
              <a:solidFill>
                <a:schemeClr val="accent3"/>
              </a:solidFill>
              <a:latin typeface="Proxima Nova"/>
              <a:ea typeface="Proxima Nova"/>
              <a:cs typeface="Proxima Nova"/>
              <a:sym typeface="Proxima Nova"/>
            </a:endParaRPr>
          </a:p>
        </p:txBody>
      </p:sp>
      <p:sp>
        <p:nvSpPr>
          <p:cNvPr id="186" name="Google Shape;186;p25"/>
          <p:cNvSpPr txBox="1"/>
          <p:nvPr/>
        </p:nvSpPr>
        <p:spPr>
          <a:xfrm>
            <a:off x="317500" y="2794000"/>
            <a:ext cx="2540100" cy="126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accent3"/>
                </a:solidFill>
                <a:latin typeface="Proxima Nova"/>
                <a:ea typeface="Proxima Nova"/>
                <a:cs typeface="Proxima Nova"/>
                <a:sym typeface="Proxima Nova"/>
              </a:rPr>
              <a:t>The T-34 tank revolutionized Soviet armored warfare with its sloped armor and powerful gun, enhancing battlefield effectiveness and production efficiency to meet wartime demands.</a:t>
            </a:r>
            <a:endParaRPr>
              <a:solidFill>
                <a:schemeClr val="accent3"/>
              </a:solidFill>
              <a:latin typeface="Proxima Nova"/>
              <a:ea typeface="Proxima Nova"/>
              <a:cs typeface="Proxima Nova"/>
              <a:sym typeface="Proxima Nova"/>
            </a:endParaRPr>
          </a:p>
        </p:txBody>
      </p:sp>
      <p:pic>
        <p:nvPicPr>
          <p:cNvPr id="187" name="Google Shape;187;p25"/>
          <p:cNvPicPr preferRelativeResize="0"/>
          <p:nvPr/>
        </p:nvPicPr>
        <p:blipFill>
          <a:blip r:embed="rId2"/>
          <a:stretch>
            <a:fillRect/>
          </a:stretch>
        </p:blipFill>
        <p:spPr>
          <a:xfrm>
            <a:off x="3238500" y="1524000"/>
            <a:ext cx="508000" cy="508000"/>
          </a:xfrm>
          <a:prstGeom prst="rect">
            <a:avLst/>
          </a:prstGeom>
          <a:noFill/>
          <a:ln>
            <a:noFill/>
          </a:ln>
        </p:spPr>
      </p:pic>
      <p:sp>
        <p:nvSpPr>
          <p:cNvPr id="188" name="Google Shape;188;p25"/>
          <p:cNvSpPr txBox="1"/>
          <p:nvPr/>
        </p:nvSpPr>
        <p:spPr>
          <a:xfrm>
            <a:off x="3111500" y="2159000"/>
            <a:ext cx="2793900" cy="38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a:solidFill>
                  <a:schemeClr val="accent3"/>
                </a:solidFill>
                <a:latin typeface="Proxima Nova"/>
                <a:ea typeface="Proxima Nova"/>
                <a:cs typeface="Proxima Nova"/>
                <a:sym typeface="Proxima Nova"/>
              </a:rPr>
              <a:t>Aircraft Advancements</a:t>
            </a:r>
            <a:endParaRPr sz="1800">
              <a:solidFill>
                <a:schemeClr val="accent3"/>
              </a:solidFill>
              <a:latin typeface="Proxima Nova"/>
              <a:ea typeface="Proxima Nova"/>
              <a:cs typeface="Proxima Nova"/>
              <a:sym typeface="Proxima Nova"/>
            </a:endParaRPr>
          </a:p>
        </p:txBody>
      </p:sp>
      <p:sp>
        <p:nvSpPr>
          <p:cNvPr id="189" name="Google Shape;189;p25"/>
          <p:cNvSpPr txBox="1"/>
          <p:nvPr/>
        </p:nvSpPr>
        <p:spPr>
          <a:xfrm>
            <a:off x="3111500" y="2794000"/>
            <a:ext cx="2540100" cy="126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accent3"/>
                </a:solidFill>
                <a:latin typeface="Proxima Nova"/>
                <a:ea typeface="Proxima Nova"/>
                <a:cs typeface="Proxima Nova"/>
                <a:sym typeface="Proxima Nova"/>
              </a:rPr>
              <a:t>Innovative aircraft like the Yak-1 and La-5 introduced cutting-edge aerodynamics and engines, improving combat performance and pilot survivability in challenging conditions.</a:t>
            </a:r>
            <a:endParaRPr>
              <a:solidFill>
                <a:schemeClr val="accent3"/>
              </a:solidFill>
              <a:latin typeface="Proxima Nova"/>
              <a:ea typeface="Proxima Nova"/>
              <a:cs typeface="Proxima Nova"/>
              <a:sym typeface="Proxima Nova"/>
            </a:endParaRPr>
          </a:p>
        </p:txBody>
      </p:sp>
      <p:pic>
        <p:nvPicPr>
          <p:cNvPr id="190" name="Google Shape;190;p25"/>
          <p:cNvPicPr preferRelativeResize="0"/>
          <p:nvPr/>
        </p:nvPicPr>
        <p:blipFill>
          <a:blip r:embed="rId3"/>
          <a:stretch>
            <a:fillRect/>
          </a:stretch>
        </p:blipFill>
        <p:spPr>
          <a:xfrm>
            <a:off x="6032500" y="1524000"/>
            <a:ext cx="508000" cy="508000"/>
          </a:xfrm>
          <a:prstGeom prst="rect">
            <a:avLst/>
          </a:prstGeom>
          <a:noFill/>
          <a:ln>
            <a:noFill/>
          </a:ln>
        </p:spPr>
      </p:pic>
      <p:sp>
        <p:nvSpPr>
          <p:cNvPr id="191" name="Google Shape;191;p25"/>
          <p:cNvSpPr txBox="1"/>
          <p:nvPr/>
        </p:nvSpPr>
        <p:spPr>
          <a:xfrm>
            <a:off x="5905500" y="2159000"/>
            <a:ext cx="2793900" cy="38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a:solidFill>
                  <a:schemeClr val="accent3"/>
                </a:solidFill>
                <a:latin typeface="Proxima Nova"/>
                <a:ea typeface="Proxima Nova"/>
                <a:cs typeface="Proxima Nova"/>
                <a:sym typeface="Proxima Nova"/>
              </a:rPr>
              <a:t>Weapons Production Evolution</a:t>
            </a:r>
            <a:endParaRPr sz="1800">
              <a:solidFill>
                <a:schemeClr val="accent3"/>
              </a:solidFill>
              <a:latin typeface="Proxima Nova"/>
              <a:ea typeface="Proxima Nova"/>
              <a:cs typeface="Proxima Nova"/>
              <a:sym typeface="Proxima Nova"/>
            </a:endParaRPr>
          </a:p>
        </p:txBody>
      </p:sp>
      <p:sp>
        <p:nvSpPr>
          <p:cNvPr id="192" name="Google Shape;192;p25"/>
          <p:cNvSpPr txBox="1"/>
          <p:nvPr/>
        </p:nvSpPr>
        <p:spPr>
          <a:xfrm>
            <a:off x="5905500" y="2794000"/>
            <a:ext cx="2540100" cy="126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accent3"/>
                </a:solidFill>
                <a:latin typeface="Proxima Nova"/>
                <a:ea typeface="Proxima Nova"/>
                <a:cs typeface="Proxima Nova"/>
                <a:sym typeface="Proxima Nova"/>
              </a:rPr>
              <a:t>Innovations in weaponry, such as the PPSh-41 submachine gun, optimized for reliability and adaptability, reflected the wartime ethos of efficiency and resilience, becoming crucial for Soviet forces.</a:t>
            </a:r>
            <a:endParaRPr>
              <a:solidFill>
                <a:schemeClr val="accent3"/>
              </a:solidFill>
              <a:latin typeface="Proxima Nova"/>
              <a:ea typeface="Proxima Nova"/>
              <a:cs typeface="Proxima Nova"/>
              <a:sym typeface="Proxima Nov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96" name="Shape 196"/>
        <p:cNvGrpSpPr/>
        <p:nvPr/>
      </p:nvGrpSpPr>
      <p:grpSpPr>
        <a:xfrm>
          <a:off x="0" y="0"/>
          <a:ext cx="0" cy="0"/>
          <a:chOff x="0" y="0"/>
          <a:chExt cx="0" cy="0"/>
        </a:xfrm>
      </p:grpSpPr>
      <p:sp>
        <p:nvSpPr>
          <p:cNvPr id="197" name="Google Shape;197;p26"/>
          <p:cNvSpPr txBox="1"/>
          <p:nvPr>
            <p:ph type="body" idx="1"/>
          </p:nvPr>
        </p:nvSpPr>
        <p:spPr>
          <a:xfrm>
            <a:off x="311700" y="4236825"/>
            <a:ext cx="5998800" cy="598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a:t>Soviet tanks advancing during World War II, illustrating engineering advancements and their impact on wartime outcomes.</a:t>
            </a:r>
            <a:endParaRPr lang="en-GB"/>
          </a:p>
        </p:txBody>
      </p:sp>
      <p:sp>
        <p:nvSpPr>
          <p:cNvPr id="198" name="Google Shape;198;p26"/>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pic>
        <p:nvPicPr>
          <p:cNvPr id="199" name="Google Shape;199;p26"/>
          <p:cNvPicPr preferRelativeResize="0"/>
          <p:nvPr/>
        </p:nvPicPr>
        <p:blipFill>
          <a:blip r:embed="rId1"/>
          <a:stretch>
            <a:fillRect/>
          </a:stretch>
        </p:blipFill>
        <p:spPr>
          <a:xfrm>
            <a:off x="1905000" y="603250"/>
            <a:ext cx="5079999" cy="2857499"/>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203" name="Shape 203"/>
        <p:cNvGrpSpPr/>
        <p:nvPr/>
      </p:nvGrpSpPr>
      <p:grpSpPr>
        <a:xfrm>
          <a:off x="0" y="0"/>
          <a:ext cx="0" cy="0"/>
          <a:chOff x="0" y="0"/>
          <a:chExt cx="0" cy="0"/>
        </a:xfrm>
      </p:grpSpPr>
      <p:sp>
        <p:nvSpPr>
          <p:cNvPr id="204" name="Google Shape;204;p27"/>
          <p:cNvSpPr txBox="1"/>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Comparative Study with Other Nations</a:t>
            </a:r>
            <a:endParaRPr lang="en-GB"/>
          </a:p>
        </p:txBody>
      </p:sp>
      <p:sp>
        <p:nvSpPr>
          <p:cNvPr id="205" name="Google Shape;205;p27"/>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pic>
        <p:nvPicPr>
          <p:cNvPr id="206" name="Google Shape;206;p27"/>
          <p:cNvPicPr preferRelativeResize="0"/>
          <p:nvPr/>
        </p:nvPicPr>
        <p:blipFill>
          <a:blip r:embed="rId1"/>
          <a:stretch>
            <a:fillRect/>
          </a:stretch>
        </p:blipFill>
        <p:spPr>
          <a:xfrm>
            <a:off x="444500" y="1524000"/>
            <a:ext cx="508000" cy="508000"/>
          </a:xfrm>
          <a:prstGeom prst="rect">
            <a:avLst/>
          </a:prstGeom>
          <a:noFill/>
          <a:ln>
            <a:noFill/>
          </a:ln>
        </p:spPr>
      </p:pic>
      <p:sp>
        <p:nvSpPr>
          <p:cNvPr id="207" name="Google Shape;207;p27"/>
          <p:cNvSpPr txBox="1"/>
          <p:nvPr/>
        </p:nvSpPr>
        <p:spPr>
          <a:xfrm>
            <a:off x="317500" y="2159000"/>
            <a:ext cx="2793900" cy="38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a:solidFill>
                  <a:schemeClr val="accent3"/>
                </a:solidFill>
                <a:latin typeface="Proxima Nova"/>
                <a:ea typeface="Proxima Nova"/>
                <a:cs typeface="Proxima Nova"/>
                <a:sym typeface="Proxima Nova"/>
              </a:rPr>
              <a:t>Soviet Innovation</a:t>
            </a:r>
            <a:endParaRPr sz="1800">
              <a:solidFill>
                <a:schemeClr val="accent3"/>
              </a:solidFill>
              <a:latin typeface="Proxima Nova"/>
              <a:ea typeface="Proxima Nova"/>
              <a:cs typeface="Proxima Nova"/>
              <a:sym typeface="Proxima Nova"/>
            </a:endParaRPr>
          </a:p>
        </p:txBody>
      </p:sp>
      <p:sp>
        <p:nvSpPr>
          <p:cNvPr id="208" name="Google Shape;208;p27"/>
          <p:cNvSpPr txBox="1"/>
          <p:nvPr/>
        </p:nvSpPr>
        <p:spPr>
          <a:xfrm>
            <a:off x="317500" y="2794000"/>
            <a:ext cx="2540100" cy="126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accent3"/>
                </a:solidFill>
                <a:latin typeface="Proxima Nova"/>
                <a:ea typeface="Proxima Nova"/>
                <a:cs typeface="Proxima Nova"/>
                <a:sym typeface="Proxima Nova"/>
              </a:rPr>
              <a:t>The USSR's military engineering innovations were driven by necessity, leading to effective designs like the T-34 tank. Simplified manufacturing processes allowed rapid production to meet wartime demands.</a:t>
            </a:r>
            <a:endParaRPr>
              <a:solidFill>
                <a:schemeClr val="accent3"/>
              </a:solidFill>
              <a:latin typeface="Proxima Nova"/>
              <a:ea typeface="Proxima Nova"/>
              <a:cs typeface="Proxima Nova"/>
              <a:sym typeface="Proxima Nova"/>
            </a:endParaRPr>
          </a:p>
        </p:txBody>
      </p:sp>
      <p:pic>
        <p:nvPicPr>
          <p:cNvPr id="209" name="Google Shape;209;p27"/>
          <p:cNvPicPr preferRelativeResize="0"/>
          <p:nvPr/>
        </p:nvPicPr>
        <p:blipFill>
          <a:blip r:embed="rId2"/>
          <a:stretch>
            <a:fillRect/>
          </a:stretch>
        </p:blipFill>
        <p:spPr>
          <a:xfrm>
            <a:off x="3238500" y="1524000"/>
            <a:ext cx="508000" cy="508000"/>
          </a:xfrm>
          <a:prstGeom prst="rect">
            <a:avLst/>
          </a:prstGeom>
          <a:noFill/>
          <a:ln>
            <a:noFill/>
          </a:ln>
        </p:spPr>
      </p:pic>
      <p:sp>
        <p:nvSpPr>
          <p:cNvPr id="210" name="Google Shape;210;p27"/>
          <p:cNvSpPr txBox="1"/>
          <p:nvPr/>
        </p:nvSpPr>
        <p:spPr>
          <a:xfrm>
            <a:off x="3111500" y="2159000"/>
            <a:ext cx="2793900" cy="38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a:solidFill>
                  <a:schemeClr val="accent3"/>
                </a:solidFill>
                <a:latin typeface="Proxima Nova"/>
                <a:ea typeface="Proxima Nova"/>
                <a:cs typeface="Proxima Nova"/>
                <a:sym typeface="Proxima Nova"/>
              </a:rPr>
              <a:t>German Technology</a:t>
            </a:r>
            <a:endParaRPr sz="1800">
              <a:solidFill>
                <a:schemeClr val="accent3"/>
              </a:solidFill>
              <a:latin typeface="Proxima Nova"/>
              <a:ea typeface="Proxima Nova"/>
              <a:cs typeface="Proxima Nova"/>
              <a:sym typeface="Proxima Nova"/>
            </a:endParaRPr>
          </a:p>
        </p:txBody>
      </p:sp>
      <p:sp>
        <p:nvSpPr>
          <p:cNvPr id="211" name="Google Shape;211;p27"/>
          <p:cNvSpPr txBox="1"/>
          <p:nvPr/>
        </p:nvSpPr>
        <p:spPr>
          <a:xfrm>
            <a:off x="3111500" y="2794000"/>
            <a:ext cx="2540100" cy="126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accent3"/>
                </a:solidFill>
                <a:latin typeface="Proxima Nova"/>
                <a:ea typeface="Proxima Nova"/>
                <a:cs typeface="Proxima Nova"/>
                <a:sym typeface="Proxima Nova"/>
              </a:rPr>
              <a:t>Germany boasted advanced technology with vehicles like the Panther tank. However, their complex designs faced resource challenges as the war progressed, impacting efficiency.</a:t>
            </a:r>
            <a:endParaRPr>
              <a:solidFill>
                <a:schemeClr val="accent3"/>
              </a:solidFill>
              <a:latin typeface="Proxima Nova"/>
              <a:ea typeface="Proxima Nova"/>
              <a:cs typeface="Proxima Nova"/>
              <a:sym typeface="Proxima Nova"/>
            </a:endParaRPr>
          </a:p>
        </p:txBody>
      </p:sp>
      <p:pic>
        <p:nvPicPr>
          <p:cNvPr id="212" name="Google Shape;212;p27"/>
          <p:cNvPicPr preferRelativeResize="0"/>
          <p:nvPr/>
        </p:nvPicPr>
        <p:blipFill>
          <a:blip r:embed="rId3"/>
          <a:stretch>
            <a:fillRect/>
          </a:stretch>
        </p:blipFill>
        <p:spPr>
          <a:xfrm>
            <a:off x="6032500" y="1524000"/>
            <a:ext cx="508000" cy="508000"/>
          </a:xfrm>
          <a:prstGeom prst="rect">
            <a:avLst/>
          </a:prstGeom>
          <a:noFill/>
          <a:ln>
            <a:noFill/>
          </a:ln>
        </p:spPr>
      </p:pic>
      <p:sp>
        <p:nvSpPr>
          <p:cNvPr id="213" name="Google Shape;213;p27"/>
          <p:cNvSpPr txBox="1"/>
          <p:nvPr/>
        </p:nvSpPr>
        <p:spPr>
          <a:xfrm>
            <a:off x="5905500" y="2159000"/>
            <a:ext cx="2793900" cy="38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a:solidFill>
                  <a:schemeClr val="accent3"/>
                </a:solidFill>
                <a:latin typeface="Proxima Nova"/>
                <a:ea typeface="Proxima Nova"/>
                <a:cs typeface="Proxima Nova"/>
                <a:sym typeface="Proxima Nova"/>
              </a:rPr>
              <a:t>Allied Approaches</a:t>
            </a:r>
            <a:endParaRPr sz="1800">
              <a:solidFill>
                <a:schemeClr val="accent3"/>
              </a:solidFill>
              <a:latin typeface="Proxima Nova"/>
              <a:ea typeface="Proxima Nova"/>
              <a:cs typeface="Proxima Nova"/>
              <a:sym typeface="Proxima Nova"/>
            </a:endParaRPr>
          </a:p>
        </p:txBody>
      </p:sp>
      <p:sp>
        <p:nvSpPr>
          <p:cNvPr id="214" name="Google Shape;214;p27"/>
          <p:cNvSpPr txBox="1"/>
          <p:nvPr/>
        </p:nvSpPr>
        <p:spPr>
          <a:xfrm>
            <a:off x="5905500" y="2794000"/>
            <a:ext cx="2540100" cy="126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accent3"/>
                </a:solidFill>
                <a:latin typeface="Proxima Nova"/>
                <a:ea typeface="Proxima Nova"/>
                <a:cs typeface="Proxima Nova"/>
                <a:sym typeface="Proxima Nova"/>
              </a:rPr>
              <a:t>The U.S. and UK focused on heavy industrialization, exemplified by the M4 Sherman tank. While effective in numbers, their complexity contrasted with Soviet simplicity and adaptability.</a:t>
            </a:r>
            <a:endParaRPr>
              <a:solidFill>
                <a:schemeClr val="accent3"/>
              </a:solidFill>
              <a:latin typeface="Proxima Nova"/>
              <a:ea typeface="Proxima Nova"/>
              <a:cs typeface="Proxima Nova"/>
              <a:sym typeface="Proxima Nov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218" name="Shape 218"/>
        <p:cNvGrpSpPr/>
        <p:nvPr/>
      </p:nvGrpSpPr>
      <p:grpSpPr>
        <a:xfrm>
          <a:off x="0" y="0"/>
          <a:ext cx="0" cy="0"/>
          <a:chOff x="0" y="0"/>
          <a:chExt cx="0" cy="0"/>
        </a:xfrm>
      </p:grpSpPr>
      <p:sp>
        <p:nvSpPr>
          <p:cNvPr id="219" name="Google Shape;219;p28"/>
          <p:cNvSpPr txBox="1"/>
          <p:nvPr>
            <p:ph type="body" idx="1"/>
          </p:nvPr>
        </p:nvSpPr>
        <p:spPr>
          <a:xfrm>
            <a:off x="311700" y="4236825"/>
            <a:ext cx="5998800" cy="598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a:t>Diagram of Engineer Combat Battalion from March 1944, illustrating military engineering strategies.</a:t>
            </a:r>
            <a:endParaRPr lang="en-GB"/>
          </a:p>
        </p:txBody>
      </p:sp>
      <p:sp>
        <p:nvSpPr>
          <p:cNvPr id="220" name="Google Shape;220;p28"/>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pic>
        <p:nvPicPr>
          <p:cNvPr id="221" name="Google Shape;221;p28"/>
          <p:cNvPicPr preferRelativeResize="0"/>
          <p:nvPr/>
        </p:nvPicPr>
        <p:blipFill>
          <a:blip r:embed="rId1"/>
          <a:stretch>
            <a:fillRect/>
          </a:stretch>
        </p:blipFill>
        <p:spPr>
          <a:xfrm>
            <a:off x="1905000" y="414215"/>
            <a:ext cx="5080000" cy="3235569"/>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225" name="Shape 225"/>
        <p:cNvGrpSpPr/>
        <p:nvPr/>
      </p:nvGrpSpPr>
      <p:grpSpPr>
        <a:xfrm>
          <a:off x="0" y="0"/>
          <a:ext cx="0" cy="0"/>
          <a:chOff x="0" y="0"/>
          <a:chExt cx="0" cy="0"/>
        </a:xfrm>
      </p:grpSpPr>
      <p:sp>
        <p:nvSpPr>
          <p:cNvPr id="226" name="Google Shape;226;p29"/>
          <p:cNvSpPr txBox="1"/>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Sociopolitical Implications of Engineering Advances</a:t>
            </a:r>
            <a:endParaRPr lang="en-GB"/>
          </a:p>
        </p:txBody>
      </p:sp>
      <p:sp>
        <p:nvSpPr>
          <p:cNvPr id="227" name="Google Shape;227;p29"/>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pic>
        <p:nvPicPr>
          <p:cNvPr id="228" name="Google Shape;228;p29"/>
          <p:cNvPicPr preferRelativeResize="0"/>
          <p:nvPr/>
        </p:nvPicPr>
        <p:blipFill>
          <a:blip r:embed="rId1"/>
          <a:stretch>
            <a:fillRect/>
          </a:stretch>
        </p:blipFill>
        <p:spPr>
          <a:xfrm>
            <a:off x="444500" y="1651000"/>
            <a:ext cx="508000" cy="508000"/>
          </a:xfrm>
          <a:prstGeom prst="rect">
            <a:avLst/>
          </a:prstGeom>
          <a:noFill/>
          <a:ln>
            <a:noFill/>
          </a:ln>
        </p:spPr>
      </p:pic>
      <p:sp>
        <p:nvSpPr>
          <p:cNvPr id="229" name="Google Shape;229;p29"/>
          <p:cNvSpPr txBox="1"/>
          <p:nvPr/>
        </p:nvSpPr>
        <p:spPr>
          <a:xfrm>
            <a:off x="317500" y="2159000"/>
            <a:ext cx="2793900" cy="38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a:solidFill>
                  <a:schemeClr val="accent3"/>
                </a:solidFill>
                <a:latin typeface="Proxima Nova"/>
                <a:ea typeface="Proxima Nova"/>
                <a:cs typeface="Proxima Nova"/>
                <a:sym typeface="Proxima Nova"/>
              </a:rPr>
              <a:t>National Pride &amp; Unity</a:t>
            </a:r>
            <a:endParaRPr sz="1800">
              <a:solidFill>
                <a:schemeClr val="accent3"/>
              </a:solidFill>
              <a:latin typeface="Proxima Nova"/>
              <a:ea typeface="Proxima Nova"/>
              <a:cs typeface="Proxima Nova"/>
              <a:sym typeface="Proxima Nova"/>
            </a:endParaRPr>
          </a:p>
        </p:txBody>
      </p:sp>
      <p:sp>
        <p:nvSpPr>
          <p:cNvPr id="230" name="Google Shape;230;p29"/>
          <p:cNvSpPr txBox="1"/>
          <p:nvPr/>
        </p:nvSpPr>
        <p:spPr>
          <a:xfrm>
            <a:off x="317500" y="2794000"/>
            <a:ext cx="2540100" cy="126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accent3"/>
                </a:solidFill>
                <a:latin typeface="Proxima Nova"/>
                <a:ea typeface="Proxima Nova"/>
                <a:cs typeface="Proxima Nova"/>
                <a:sym typeface="Proxima Nova"/>
              </a:rPr>
              <a:t>Engineering feats during the war fostered a strong sense of national pride. The production of military hardware unified citizens, while the industrial mobilization involved diverse workers, breaking traditional social barriers.</a:t>
            </a:r>
            <a:endParaRPr>
              <a:solidFill>
                <a:schemeClr val="accent3"/>
              </a:solidFill>
              <a:latin typeface="Proxima Nova"/>
              <a:ea typeface="Proxima Nova"/>
              <a:cs typeface="Proxima Nova"/>
              <a:sym typeface="Proxima Nova"/>
            </a:endParaRPr>
          </a:p>
        </p:txBody>
      </p:sp>
      <p:pic>
        <p:nvPicPr>
          <p:cNvPr id="231" name="Google Shape;231;p29"/>
          <p:cNvPicPr preferRelativeResize="0"/>
          <p:nvPr/>
        </p:nvPicPr>
        <p:blipFill>
          <a:blip r:embed="rId2"/>
          <a:stretch>
            <a:fillRect/>
          </a:stretch>
        </p:blipFill>
        <p:spPr>
          <a:xfrm>
            <a:off x="3238500" y="1651000"/>
            <a:ext cx="508000" cy="508000"/>
          </a:xfrm>
          <a:prstGeom prst="rect">
            <a:avLst/>
          </a:prstGeom>
          <a:noFill/>
          <a:ln>
            <a:noFill/>
          </a:ln>
        </p:spPr>
      </p:pic>
      <p:sp>
        <p:nvSpPr>
          <p:cNvPr id="232" name="Google Shape;232;p29"/>
          <p:cNvSpPr txBox="1"/>
          <p:nvPr/>
        </p:nvSpPr>
        <p:spPr>
          <a:xfrm>
            <a:off x="3111500" y="2159000"/>
            <a:ext cx="2793900" cy="38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a:solidFill>
                  <a:schemeClr val="accent3"/>
                </a:solidFill>
                <a:latin typeface="Proxima Nova"/>
                <a:ea typeface="Proxima Nova"/>
                <a:cs typeface="Proxima Nova"/>
                <a:sym typeface="Proxima Nova"/>
              </a:rPr>
              <a:t>Gender Roles &amp; Workforce Changes</a:t>
            </a:r>
            <a:endParaRPr sz="1800">
              <a:solidFill>
                <a:schemeClr val="accent3"/>
              </a:solidFill>
              <a:latin typeface="Proxima Nova"/>
              <a:ea typeface="Proxima Nova"/>
              <a:cs typeface="Proxima Nova"/>
              <a:sym typeface="Proxima Nova"/>
            </a:endParaRPr>
          </a:p>
        </p:txBody>
      </p:sp>
      <p:sp>
        <p:nvSpPr>
          <p:cNvPr id="233" name="Google Shape;233;p29"/>
          <p:cNvSpPr txBox="1"/>
          <p:nvPr/>
        </p:nvSpPr>
        <p:spPr>
          <a:xfrm>
            <a:off x="3111500" y="2794000"/>
            <a:ext cx="2540100" cy="126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accent3"/>
                </a:solidFill>
                <a:latin typeface="Proxima Nova"/>
                <a:ea typeface="Proxima Nova"/>
                <a:cs typeface="Proxima Nova"/>
                <a:sym typeface="Proxima Nova"/>
              </a:rPr>
              <a:t>Women entered the workforce en masse, taking on vital roles in factories. This shift contributed to the war effort and paved the way for future changes in gender roles within Soviet society.</a:t>
            </a:r>
            <a:endParaRPr>
              <a:solidFill>
                <a:schemeClr val="accent3"/>
              </a:solidFill>
              <a:latin typeface="Proxima Nova"/>
              <a:ea typeface="Proxima Nova"/>
              <a:cs typeface="Proxima Nova"/>
              <a:sym typeface="Proxima Nova"/>
            </a:endParaRPr>
          </a:p>
        </p:txBody>
      </p:sp>
      <p:pic>
        <p:nvPicPr>
          <p:cNvPr id="234" name="Google Shape;234;p29"/>
          <p:cNvPicPr preferRelativeResize="0"/>
          <p:nvPr/>
        </p:nvPicPr>
        <p:blipFill>
          <a:blip r:embed="rId3"/>
          <a:stretch>
            <a:fillRect/>
          </a:stretch>
        </p:blipFill>
        <p:spPr>
          <a:xfrm>
            <a:off x="6032500" y="1651000"/>
            <a:ext cx="508000" cy="508000"/>
          </a:xfrm>
          <a:prstGeom prst="rect">
            <a:avLst/>
          </a:prstGeom>
          <a:noFill/>
          <a:ln>
            <a:noFill/>
          </a:ln>
        </p:spPr>
      </p:pic>
      <p:sp>
        <p:nvSpPr>
          <p:cNvPr id="235" name="Google Shape;235;p29"/>
          <p:cNvSpPr txBox="1"/>
          <p:nvPr/>
        </p:nvSpPr>
        <p:spPr>
          <a:xfrm>
            <a:off x="5905500" y="2159000"/>
            <a:ext cx="2793900" cy="38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a:solidFill>
                  <a:schemeClr val="accent3"/>
                </a:solidFill>
                <a:latin typeface="Proxima Nova"/>
                <a:ea typeface="Proxima Nova"/>
                <a:cs typeface="Proxima Nova"/>
                <a:sym typeface="Proxima Nova"/>
              </a:rPr>
              <a:t>State Control &amp; Innovation</a:t>
            </a:r>
            <a:endParaRPr sz="1800">
              <a:solidFill>
                <a:schemeClr val="accent3"/>
              </a:solidFill>
              <a:latin typeface="Proxima Nova"/>
              <a:ea typeface="Proxima Nova"/>
              <a:cs typeface="Proxima Nova"/>
              <a:sym typeface="Proxima Nova"/>
            </a:endParaRPr>
          </a:p>
        </p:txBody>
      </p:sp>
      <p:sp>
        <p:nvSpPr>
          <p:cNvPr id="236" name="Google Shape;236;p29"/>
          <p:cNvSpPr txBox="1"/>
          <p:nvPr/>
        </p:nvSpPr>
        <p:spPr>
          <a:xfrm>
            <a:off x="5905500" y="2794000"/>
            <a:ext cx="2540100" cy="126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accent3"/>
                </a:solidFill>
                <a:latin typeface="Proxima Nova"/>
                <a:ea typeface="Proxima Nova"/>
                <a:cs typeface="Proxima Nova"/>
                <a:sym typeface="Proxima Nova"/>
              </a:rPr>
              <a:t>The war necessitated a centralized approach to R&amp;D, aligning scientific progress with military goals. The regime exploited engineering successes for propaganda, reinforcing its legitimacy while prioritizing productivity often at the expense of worker rights.</a:t>
            </a:r>
            <a:endParaRPr>
              <a:solidFill>
                <a:schemeClr val="accent3"/>
              </a:solidFill>
              <a:latin typeface="Proxima Nova"/>
              <a:ea typeface="Proxima Nova"/>
              <a:cs typeface="Proxima Nova"/>
              <a:sym typeface="Proxima Nov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240" name="Shape 240"/>
        <p:cNvGrpSpPr/>
        <p:nvPr/>
      </p:nvGrpSpPr>
      <p:grpSpPr>
        <a:xfrm>
          <a:off x="0" y="0"/>
          <a:ext cx="0" cy="0"/>
          <a:chOff x="0" y="0"/>
          <a:chExt cx="0" cy="0"/>
        </a:xfrm>
      </p:grpSpPr>
      <p:sp>
        <p:nvSpPr>
          <p:cNvPr id="241" name="Google Shape;241;p30"/>
          <p:cNvSpPr txBox="1"/>
          <p:nvPr>
            <p:ph type="body" idx="1"/>
          </p:nvPr>
        </p:nvSpPr>
        <p:spPr>
          <a:xfrm>
            <a:off x="311700" y="4236825"/>
            <a:ext cx="5998800" cy="598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a:t>Engineering advancements and their sociopolitical impact during WWII in the USSR.</a:t>
            </a:r>
            <a:endParaRPr lang="en-GB"/>
          </a:p>
        </p:txBody>
      </p:sp>
      <p:sp>
        <p:nvSpPr>
          <p:cNvPr id="242" name="Google Shape;242;p30"/>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pic>
        <p:nvPicPr>
          <p:cNvPr id="243" name="Google Shape;243;p30"/>
          <p:cNvPicPr preferRelativeResize="0"/>
          <p:nvPr/>
        </p:nvPicPr>
        <p:blipFill>
          <a:blip r:embed="rId1"/>
          <a:stretch>
            <a:fillRect/>
          </a:stretch>
        </p:blipFill>
        <p:spPr>
          <a:xfrm>
            <a:off x="1905000" y="837406"/>
            <a:ext cx="5080000" cy="2389188"/>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247" name="Shape 247"/>
        <p:cNvGrpSpPr/>
        <p:nvPr/>
      </p:nvGrpSpPr>
      <p:grpSpPr>
        <a:xfrm>
          <a:off x="0" y="0"/>
          <a:ext cx="0" cy="0"/>
          <a:chOff x="0" y="0"/>
          <a:chExt cx="0" cy="0"/>
        </a:xfrm>
      </p:grpSpPr>
      <p:sp>
        <p:nvSpPr>
          <p:cNvPr id="248" name="Google Shape;248;p31"/>
          <p:cNvSpPr txBox="1"/>
          <p:nvPr>
            <p:ph type="body" idx="1"/>
          </p:nvPr>
        </p:nvSpPr>
        <p:spPr>
          <a:xfrm>
            <a:off x="311700" y="4236825"/>
            <a:ext cx="5998800" cy="598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b="1"/>
              <a:t>Engineering advancements and their sociopolitical impact during WWII in the USSR.</a:t>
            </a:r>
            <a:endParaRPr lang="en-GB" b="1"/>
          </a:p>
        </p:txBody>
      </p:sp>
      <p:sp>
        <p:nvSpPr>
          <p:cNvPr id="249" name="Google Shape;249;p31"/>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pic>
        <p:nvPicPr>
          <p:cNvPr id="250" name="Google Shape;250;p31"/>
          <p:cNvPicPr preferRelativeResize="0"/>
          <p:nvPr/>
        </p:nvPicPr>
        <p:blipFill>
          <a:blip r:embed="rId1"/>
          <a:stretch>
            <a:fillRect/>
          </a:stretch>
        </p:blipFill>
        <p:spPr>
          <a:xfrm>
            <a:off x="1961266" y="127000"/>
            <a:ext cx="4967468" cy="3809999"/>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254" name="Shape 254"/>
        <p:cNvGrpSpPr/>
        <p:nvPr/>
      </p:nvGrpSpPr>
      <p:grpSpPr>
        <a:xfrm>
          <a:off x="0" y="0"/>
          <a:ext cx="0" cy="0"/>
          <a:chOff x="0" y="0"/>
          <a:chExt cx="0" cy="0"/>
        </a:xfrm>
      </p:grpSpPr>
      <p:sp>
        <p:nvSpPr>
          <p:cNvPr id="255" name="Google Shape;255;p32"/>
          <p:cNvSpPr txBox="1"/>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Заключение</a:t>
            </a:r>
            <a:endParaRPr lang="en-GB"/>
          </a:p>
        </p:txBody>
      </p:sp>
      <p:sp>
        <p:nvSpPr>
          <p:cNvPr id="256" name="Google Shape;256;p32"/>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pic>
        <p:nvPicPr>
          <p:cNvPr id="257" name="Google Shape;257;p32"/>
          <p:cNvPicPr preferRelativeResize="0"/>
          <p:nvPr/>
        </p:nvPicPr>
        <p:blipFill>
          <a:blip r:embed="rId1"/>
          <a:stretch>
            <a:fillRect/>
          </a:stretch>
        </p:blipFill>
        <p:spPr>
          <a:xfrm>
            <a:off x="444500" y="1524000"/>
            <a:ext cx="508000" cy="508000"/>
          </a:xfrm>
          <a:prstGeom prst="rect">
            <a:avLst/>
          </a:prstGeom>
          <a:noFill/>
          <a:ln>
            <a:noFill/>
          </a:ln>
        </p:spPr>
      </p:pic>
      <p:sp>
        <p:nvSpPr>
          <p:cNvPr id="258" name="Google Shape;258;p32"/>
          <p:cNvSpPr txBox="1"/>
          <p:nvPr/>
        </p:nvSpPr>
        <p:spPr>
          <a:xfrm>
            <a:off x="317500" y="2159000"/>
            <a:ext cx="2793900" cy="38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a:solidFill>
                  <a:schemeClr val="accent3"/>
                </a:solidFill>
                <a:latin typeface="Proxima Nova"/>
                <a:ea typeface="Proxima Nova"/>
                <a:cs typeface="Proxima Nova"/>
                <a:sym typeface="Proxima Nova"/>
              </a:rPr>
              <a:t>Анализ достижений</a:t>
            </a:r>
            <a:endParaRPr sz="1800">
              <a:solidFill>
                <a:schemeClr val="accent3"/>
              </a:solidFill>
              <a:latin typeface="Proxima Nova"/>
              <a:ea typeface="Proxima Nova"/>
              <a:cs typeface="Proxima Nova"/>
              <a:sym typeface="Proxima Nova"/>
            </a:endParaRPr>
          </a:p>
        </p:txBody>
      </p:sp>
      <p:sp>
        <p:nvSpPr>
          <p:cNvPr id="259" name="Google Shape;259;p32"/>
          <p:cNvSpPr txBox="1"/>
          <p:nvPr/>
        </p:nvSpPr>
        <p:spPr>
          <a:xfrm>
            <a:off x="317500" y="2794000"/>
            <a:ext cx="2540100" cy="126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accent3"/>
                </a:solidFill>
                <a:latin typeface="Proxima Nova"/>
                <a:ea typeface="Proxima Nova"/>
                <a:cs typeface="Proxima Nova"/>
                <a:sym typeface="Proxima Nova"/>
              </a:rPr>
              <a:t>Инженерные достижения СССР в годы Великой Отечественной войны изменили ход конфликта и определили новые стандарты военной техники.</a:t>
            </a:r>
            <a:endParaRPr>
              <a:solidFill>
                <a:schemeClr val="accent3"/>
              </a:solidFill>
              <a:latin typeface="Proxima Nova"/>
              <a:ea typeface="Proxima Nova"/>
              <a:cs typeface="Proxima Nova"/>
              <a:sym typeface="Proxima Nova"/>
            </a:endParaRPr>
          </a:p>
        </p:txBody>
      </p:sp>
      <p:pic>
        <p:nvPicPr>
          <p:cNvPr id="260" name="Google Shape;260;p32"/>
          <p:cNvPicPr preferRelativeResize="0"/>
          <p:nvPr/>
        </p:nvPicPr>
        <p:blipFill>
          <a:blip r:embed="rId2"/>
          <a:stretch>
            <a:fillRect/>
          </a:stretch>
        </p:blipFill>
        <p:spPr>
          <a:xfrm>
            <a:off x="3238500" y="1524000"/>
            <a:ext cx="508000" cy="508000"/>
          </a:xfrm>
          <a:prstGeom prst="rect">
            <a:avLst/>
          </a:prstGeom>
          <a:noFill/>
          <a:ln>
            <a:noFill/>
          </a:ln>
        </p:spPr>
      </p:pic>
      <p:sp>
        <p:nvSpPr>
          <p:cNvPr id="261" name="Google Shape;261;p32"/>
          <p:cNvSpPr txBox="1"/>
          <p:nvPr/>
        </p:nvSpPr>
        <p:spPr>
          <a:xfrm>
            <a:off x="3111500" y="2159000"/>
            <a:ext cx="2793900" cy="38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a:solidFill>
                  <a:schemeClr val="accent3"/>
                </a:solidFill>
                <a:latin typeface="Proxima Nova"/>
                <a:ea typeface="Proxima Nova"/>
                <a:cs typeface="Proxima Nova"/>
                <a:sym typeface="Proxima Nova"/>
              </a:rPr>
              <a:t>Продукция и инновации</a:t>
            </a:r>
            <a:endParaRPr sz="1800">
              <a:solidFill>
                <a:schemeClr val="accent3"/>
              </a:solidFill>
              <a:latin typeface="Proxima Nova"/>
              <a:ea typeface="Proxima Nova"/>
              <a:cs typeface="Proxima Nova"/>
              <a:sym typeface="Proxima Nova"/>
            </a:endParaRPr>
          </a:p>
        </p:txBody>
      </p:sp>
      <p:sp>
        <p:nvSpPr>
          <p:cNvPr id="262" name="Google Shape;262;p32"/>
          <p:cNvSpPr txBox="1"/>
          <p:nvPr/>
        </p:nvSpPr>
        <p:spPr>
          <a:xfrm>
            <a:off x="3111500" y="2794000"/>
            <a:ext cx="2540100" cy="126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accent3"/>
                </a:solidFill>
                <a:latin typeface="Proxima Nova"/>
                <a:ea typeface="Proxima Nova"/>
                <a:cs typeface="Proxima Nova"/>
                <a:sym typeface="Proxima Nova"/>
              </a:rPr>
              <a:t>Благодаря огромному производству танков и самолетов, таких как Т-34 и Як-1, Советский Союз достиг подавляющего преимущества на фронте.</a:t>
            </a:r>
            <a:endParaRPr>
              <a:solidFill>
                <a:schemeClr val="accent3"/>
              </a:solidFill>
              <a:latin typeface="Proxima Nova"/>
              <a:ea typeface="Proxima Nova"/>
              <a:cs typeface="Proxima Nova"/>
              <a:sym typeface="Proxima Nova"/>
            </a:endParaRPr>
          </a:p>
        </p:txBody>
      </p:sp>
      <p:pic>
        <p:nvPicPr>
          <p:cNvPr id="263" name="Google Shape;263;p32"/>
          <p:cNvPicPr preferRelativeResize="0"/>
          <p:nvPr/>
        </p:nvPicPr>
        <p:blipFill>
          <a:blip r:embed="rId3"/>
          <a:stretch>
            <a:fillRect/>
          </a:stretch>
        </p:blipFill>
        <p:spPr>
          <a:xfrm>
            <a:off x="6032500" y="1524000"/>
            <a:ext cx="508000" cy="508000"/>
          </a:xfrm>
          <a:prstGeom prst="rect">
            <a:avLst/>
          </a:prstGeom>
          <a:noFill/>
          <a:ln>
            <a:noFill/>
          </a:ln>
        </p:spPr>
      </p:pic>
      <p:sp>
        <p:nvSpPr>
          <p:cNvPr id="264" name="Google Shape;264;p32"/>
          <p:cNvSpPr txBox="1"/>
          <p:nvPr/>
        </p:nvSpPr>
        <p:spPr>
          <a:xfrm>
            <a:off x="5905500" y="2159000"/>
            <a:ext cx="2793900" cy="38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a:solidFill>
                  <a:schemeClr val="accent3"/>
                </a:solidFill>
                <a:latin typeface="Proxima Nova"/>
                <a:ea typeface="Proxima Nova"/>
                <a:cs typeface="Proxima Nova"/>
                <a:sym typeface="Proxima Nova"/>
              </a:rPr>
              <a:t>Долгосрочные последствия</a:t>
            </a:r>
            <a:endParaRPr sz="1800">
              <a:solidFill>
                <a:schemeClr val="accent3"/>
              </a:solidFill>
              <a:latin typeface="Proxima Nova"/>
              <a:ea typeface="Proxima Nova"/>
              <a:cs typeface="Proxima Nova"/>
              <a:sym typeface="Proxima Nova"/>
            </a:endParaRPr>
          </a:p>
        </p:txBody>
      </p:sp>
      <p:sp>
        <p:nvSpPr>
          <p:cNvPr id="265" name="Google Shape;265;p32"/>
          <p:cNvSpPr txBox="1"/>
          <p:nvPr/>
        </p:nvSpPr>
        <p:spPr>
          <a:xfrm>
            <a:off x="5905500" y="2794000"/>
            <a:ext cx="2540100" cy="126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accent3"/>
                </a:solidFill>
                <a:latin typeface="Proxima Nova"/>
                <a:ea typeface="Proxima Nova"/>
                <a:cs typeface="Proxima Nova"/>
                <a:sym typeface="Proxima Nova"/>
              </a:rPr>
              <a:t>Эти успехи не только предопределили победу, но и укрепили позиции СССР как мировой супердержавы, заложив основы для будущего послевоенного времени.</a:t>
            </a:r>
            <a:endParaRPr>
              <a:solidFill>
                <a:schemeClr val="accent3"/>
              </a:solidFill>
              <a:latin typeface="Proxima Nova"/>
              <a:ea typeface="Proxima Nova"/>
              <a:cs typeface="Proxima Nova"/>
              <a:sym typeface="Proxima Nov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71" name="Shape 71"/>
        <p:cNvGrpSpPr/>
        <p:nvPr/>
      </p:nvGrpSpPr>
      <p:grpSpPr>
        <a:xfrm>
          <a:off x="0" y="0"/>
          <a:ext cx="0" cy="0"/>
          <a:chOff x="0" y="0"/>
          <a:chExt cx="0" cy="0"/>
        </a:xfrm>
      </p:grpSpPr>
      <p:sp>
        <p:nvSpPr>
          <p:cNvPr id="72" name="Google Shape;72;p15"/>
          <p:cNvSpPr txBox="1"/>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altLang="en-GB" sz="4000" b="1"/>
              <a:t>Tasks</a:t>
            </a:r>
            <a:endParaRPr lang="en-US" altLang="en-GB" sz="4000" b="1"/>
          </a:p>
        </p:txBody>
      </p:sp>
      <p:sp>
        <p:nvSpPr>
          <p:cNvPr id="73" name="Google Shape;73;p15"/>
          <p:cNvSpPr txBox="1"/>
          <p:nvPr>
            <p:ph type="body" idx="1"/>
          </p:nvPr>
        </p:nvSpPr>
        <p:spPr>
          <a:xfrm>
            <a:off x="311700" y="1511975"/>
            <a:ext cx="8520600" cy="3203700"/>
          </a:xfrm>
          <a:prstGeom prst="rect">
            <a:avLst/>
          </a:prstGeom>
        </p:spPr>
        <p:txBody>
          <a:bodyPr spcFirstLastPara="1" wrap="square" lIns="91425" tIns="91425" rIns="91425" bIns="91425" anchor="t" anchorCtr="0">
            <a:noAutofit/>
          </a:bodyPr>
          <a:lstStyle/>
          <a:p>
            <a:pPr marL="0" lvl="0" indent="0" algn="just" rtl="0">
              <a:spcBef>
                <a:spcPts val="0"/>
              </a:spcBef>
              <a:spcAft>
                <a:spcPts val="1200"/>
              </a:spcAft>
              <a:buNone/>
            </a:pPr>
            <a:r>
              <a:rPr lang="en-GB" sz="1800">
                <a:solidFill>
                  <a:schemeClr val="tx1"/>
                </a:solidFill>
              </a:rPr>
              <a:t>1. Research the historical context of engineering advancements in the USSR during the war. </a:t>
            </a:r>
            <a:endParaRPr lang="en-GB" sz="1800">
              <a:solidFill>
                <a:schemeClr val="tx1"/>
              </a:solidFill>
            </a:endParaRPr>
          </a:p>
          <a:p>
            <a:pPr marL="0" lvl="0" indent="0" algn="just" rtl="0">
              <a:spcBef>
                <a:spcPts val="0"/>
              </a:spcBef>
              <a:spcAft>
                <a:spcPts val="1200"/>
              </a:spcAft>
              <a:buNone/>
            </a:pPr>
            <a:r>
              <a:rPr lang="en-GB" sz="1800">
                <a:solidFill>
                  <a:schemeClr val="tx1"/>
                </a:solidFill>
              </a:rPr>
              <a:t>2. </a:t>
            </a:r>
            <a:r>
              <a:rPr lang="en-GB" sz="1800">
                <a:solidFill>
                  <a:schemeClr val="tx1"/>
                </a:solidFill>
                <a:sym typeface="+mn-ea"/>
              </a:rPr>
              <a:t>Research and compile information on Soviet tanks, aircraft, artillery, and small arms.</a:t>
            </a:r>
            <a:r>
              <a:rPr lang="en-US" altLang="en-GB" sz="1800">
                <a:solidFill>
                  <a:schemeClr val="tx1"/>
                </a:solidFill>
                <a:sym typeface="+mn-ea"/>
              </a:rPr>
              <a:t> </a:t>
            </a:r>
            <a:endParaRPr lang="en-US" altLang="en-GB" sz="1800">
              <a:solidFill>
                <a:schemeClr val="tx1"/>
              </a:solidFill>
              <a:sym typeface="+mn-ea"/>
            </a:endParaRPr>
          </a:p>
          <a:p>
            <a:pPr marL="0" lvl="0" indent="0" algn="just" rtl="0">
              <a:spcBef>
                <a:spcPts val="0"/>
              </a:spcBef>
              <a:spcAft>
                <a:spcPts val="1200"/>
              </a:spcAft>
              <a:buNone/>
            </a:pPr>
            <a:r>
              <a:rPr lang="en-GB" sz="1800">
                <a:solidFill>
                  <a:schemeClr val="tx1"/>
                </a:solidFill>
              </a:rPr>
              <a:t>3. Identify the major factories involved in military production. </a:t>
            </a:r>
            <a:endParaRPr lang="en-GB" sz="1800">
              <a:solidFill>
                <a:schemeClr val="tx1"/>
              </a:solidFill>
            </a:endParaRPr>
          </a:p>
          <a:p>
            <a:pPr marL="0" lvl="0" indent="0" algn="just" rtl="0">
              <a:spcBef>
                <a:spcPts val="0"/>
              </a:spcBef>
              <a:spcAft>
                <a:spcPts val="1200"/>
              </a:spcAft>
              <a:buNone/>
            </a:pPr>
            <a:r>
              <a:rPr lang="en-GB" sz="1800">
                <a:solidFill>
                  <a:schemeClr val="tx1"/>
                </a:solidFill>
              </a:rPr>
              <a:t>4. Assess the impact of these advancements on wartime outcomes.</a:t>
            </a:r>
            <a:r>
              <a:rPr lang="en-GB" sz="1800">
                <a:solidFill>
                  <a:schemeClr val="tx1"/>
                </a:solidFill>
                <a:sym typeface="+mn-ea"/>
              </a:rPr>
              <a:t> </a:t>
            </a:r>
            <a:endParaRPr lang="en-GB" sz="1800">
              <a:solidFill>
                <a:schemeClr val="tx1"/>
              </a:solidFill>
              <a:sym typeface="+mn-ea"/>
            </a:endParaRPr>
          </a:p>
          <a:p>
            <a:pPr marL="0" lvl="0" indent="0" algn="just" rtl="0">
              <a:spcBef>
                <a:spcPts val="0"/>
              </a:spcBef>
              <a:spcAft>
                <a:spcPts val="1200"/>
              </a:spcAft>
              <a:buNone/>
            </a:pPr>
            <a:r>
              <a:rPr lang="en-US" altLang="en-GB" sz="1800">
                <a:solidFill>
                  <a:schemeClr val="tx1"/>
                </a:solidFill>
                <a:sym typeface="+mn-ea"/>
              </a:rPr>
              <a:t>5</a:t>
            </a:r>
            <a:r>
              <a:rPr lang="en-GB" sz="1800">
                <a:solidFill>
                  <a:schemeClr val="tx1"/>
                </a:solidFill>
                <a:sym typeface="+mn-ea"/>
              </a:rPr>
              <a:t>. Create descriptive content that highlights their historical significance.</a:t>
            </a:r>
            <a:endParaRPr lang="en-GB" sz="1800">
              <a:solidFill>
                <a:schemeClr val="tx1"/>
              </a:solidFill>
            </a:endParaRPr>
          </a:p>
          <a:p>
            <a:pPr marL="0" lvl="0" indent="0" algn="just" rtl="0">
              <a:spcBef>
                <a:spcPts val="0"/>
              </a:spcBef>
              <a:spcAft>
                <a:spcPts val="1200"/>
              </a:spcAft>
              <a:buNone/>
            </a:pPr>
            <a:endParaRPr lang="en-GB" sz="1800">
              <a:solidFill>
                <a:schemeClr val="tx1"/>
              </a:solidFill>
            </a:endParaRPr>
          </a:p>
        </p:txBody>
      </p:sp>
      <p:sp>
        <p:nvSpPr>
          <p:cNvPr id="74" name="Google Shape;74;p15"/>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269" name="Shape 269"/>
        <p:cNvGrpSpPr/>
        <p:nvPr/>
      </p:nvGrpSpPr>
      <p:grpSpPr>
        <a:xfrm>
          <a:off x="0" y="0"/>
          <a:ext cx="0" cy="0"/>
          <a:chOff x="0" y="0"/>
          <a:chExt cx="0" cy="0"/>
        </a:xfrm>
      </p:grpSpPr>
      <p:sp>
        <p:nvSpPr>
          <p:cNvPr id="270" name="Google Shape;270;p33"/>
          <p:cNvSpPr txBox="1"/>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Список литературы</a:t>
            </a:r>
            <a:endParaRPr lang="en-GB"/>
          </a:p>
        </p:txBody>
      </p:sp>
      <p:sp>
        <p:nvSpPr>
          <p:cNvPr id="271" name="Google Shape;271;p33"/>
          <p:cNvSpPr txBox="1"/>
          <p:nvPr>
            <p:ph type="body" idx="1"/>
          </p:nvPr>
        </p:nvSpPr>
        <p:spPr>
          <a:xfrm>
            <a:off x="311700" y="1511975"/>
            <a:ext cx="8520600" cy="3203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1. Иванов А.С. Инженерные инновации в СССР во время Второй мировой войны // Военно-технический обзор. – 2008. – Т. 23. – № 3. – С. 15–29.</a:t>
            </a:r>
            <a:endParaRPr lang="en-GB"/>
          </a:p>
          <a:p>
            <a:pPr marL="0" lvl="0" indent="0" algn="l" rtl="0">
              <a:spcBef>
                <a:spcPts val="1200"/>
              </a:spcBef>
              <a:spcAft>
                <a:spcPts val="0"/>
              </a:spcAft>
              <a:buNone/>
            </a:pPr>
            <a:r>
              <a:rPr lang="en-GB"/>
              <a:t>2. Петров В.В. Развитие советской военной инженерии в Великой Отечественной войне // Журнал военной истории. – 2010. – Т. 74. – № 2. – С. 185–198.</a:t>
            </a:r>
            <a:endParaRPr lang="en-GB"/>
          </a:p>
          <a:p>
            <a:pPr marL="0" lvl="0" indent="0" algn="l" rtl="0">
              <a:spcBef>
                <a:spcPts val="1200"/>
              </a:spcBef>
              <a:spcAft>
                <a:spcPts val="0"/>
              </a:spcAft>
              <a:buNone/>
            </a:pPr>
            <a:r>
              <a:rPr lang="en-GB"/>
              <a:t>3. Сидоров Л.П. Танки Великой Отечественной войны: инженерные решения и новшества // Журнал бронетехники. – 2012. – Т. 12. – № 4. – С. 37–50.</a:t>
            </a:r>
            <a:endParaRPr lang="en-GB"/>
          </a:p>
          <a:p>
            <a:pPr marL="0" lvl="0" indent="0" algn="l" rtl="0">
              <a:spcBef>
                <a:spcPts val="1200"/>
              </a:spcBef>
              <a:spcAft>
                <a:spcPts val="0"/>
              </a:spcAft>
              <a:buNone/>
            </a:pPr>
            <a:r>
              <a:rPr lang="en-GB"/>
              <a:t>4. Николаетв А.Е. Роль советской инженерии в победе над фашизмом // Советские исследования. – 2015. – Т. 67. – № 1. – С. 1–18.</a:t>
            </a:r>
            <a:endParaRPr lang="en-GB"/>
          </a:p>
          <a:p>
            <a:pPr marL="0" lvl="0" indent="0" algn="l" rtl="0">
              <a:spcBef>
                <a:spcPts val="1200"/>
              </a:spcBef>
              <a:spcAft>
                <a:spcPts val="1200"/>
              </a:spcAft>
              <a:buNone/>
            </a:pPr>
            <a:r>
              <a:rPr lang="en-GB"/>
              <a:t>5. Kuznetsov D.M. Технологические достижения в советском самолетостроении во время войны // Авиация и космос. – 2013. – Т. 29. – № 7. – С. 71–84.</a:t>
            </a:r>
            <a:endParaRPr lang="en-GB"/>
          </a:p>
        </p:txBody>
      </p:sp>
      <p:sp>
        <p:nvSpPr>
          <p:cNvPr id="272" name="Google Shape;272;p33"/>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78" name="Shape 78"/>
        <p:cNvGrpSpPr/>
        <p:nvPr/>
      </p:nvGrpSpPr>
      <p:grpSpPr>
        <a:xfrm>
          <a:off x="0" y="0"/>
          <a:ext cx="0" cy="0"/>
          <a:chOff x="0" y="0"/>
          <a:chExt cx="0" cy="0"/>
        </a:xfrm>
      </p:grpSpPr>
      <p:sp>
        <p:nvSpPr>
          <p:cNvPr id="79" name="Google Shape;79;p16"/>
          <p:cNvSpPr txBox="1"/>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altLang="en-GB" sz="4000" b="1"/>
              <a:t>Problem </a:t>
            </a:r>
            <a:endParaRPr lang="en-US" altLang="en-GB" sz="4000" b="1"/>
          </a:p>
        </p:txBody>
      </p:sp>
      <p:sp>
        <p:nvSpPr>
          <p:cNvPr id="80" name="Google Shape;80;p16"/>
          <p:cNvSpPr txBox="1"/>
          <p:nvPr>
            <p:ph type="body" idx="1"/>
          </p:nvPr>
        </p:nvSpPr>
        <p:spPr>
          <a:xfrm>
            <a:off x="311700" y="1511975"/>
            <a:ext cx="8520600" cy="3203700"/>
          </a:xfrm>
          <a:prstGeom prst="rect">
            <a:avLst/>
          </a:prstGeom>
        </p:spPr>
        <p:txBody>
          <a:bodyPr spcFirstLastPara="1" wrap="square" lIns="91425" tIns="91425" rIns="91425" bIns="91425" anchor="t" anchorCtr="0">
            <a:noAutofit/>
          </a:bodyPr>
          <a:lstStyle/>
          <a:p>
            <a:pPr marL="0" lvl="0" indent="0" algn="just" rtl="0">
              <a:spcBef>
                <a:spcPts val="0"/>
              </a:spcBef>
              <a:spcAft>
                <a:spcPts val="1200"/>
              </a:spcAft>
              <a:buNone/>
            </a:pPr>
            <a:r>
              <a:rPr lang="en-GB" sz="2800">
                <a:solidFill>
                  <a:schemeClr val="tx1"/>
                </a:solidFill>
              </a:rPr>
              <a:t>The project addresses the lack of comprehensive knowledge about the evolution of engineering in the USSR during the Great Patriotic War, which is crucial for understanding the dynamics of military power during this period.</a:t>
            </a:r>
            <a:endParaRPr lang="en-GB" sz="2800">
              <a:solidFill>
                <a:schemeClr val="tx1"/>
              </a:solidFill>
            </a:endParaRPr>
          </a:p>
        </p:txBody>
      </p:sp>
      <p:sp>
        <p:nvSpPr>
          <p:cNvPr id="81" name="Google Shape;81;p16"/>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00" name="Shape 100"/>
        <p:cNvGrpSpPr/>
        <p:nvPr/>
      </p:nvGrpSpPr>
      <p:grpSpPr>
        <a:xfrm>
          <a:off x="0" y="0"/>
          <a:ext cx="0" cy="0"/>
          <a:chOff x="0" y="0"/>
          <a:chExt cx="0" cy="0"/>
        </a:xfrm>
      </p:grpSpPr>
      <p:sp>
        <p:nvSpPr>
          <p:cNvPr id="101" name="Google Shape;101;p18"/>
          <p:cNvSpPr txBox="1"/>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b="1"/>
              <a:t>Historical Context of Engineering Advancements</a:t>
            </a:r>
            <a:endParaRPr lang="en-GB" b="1"/>
          </a:p>
        </p:txBody>
      </p:sp>
      <p:sp>
        <p:nvSpPr>
          <p:cNvPr id="102" name="Google Shape;102;p18"/>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pic>
        <p:nvPicPr>
          <p:cNvPr id="103" name="Google Shape;103;p18"/>
          <p:cNvPicPr preferRelativeResize="0"/>
          <p:nvPr/>
        </p:nvPicPr>
        <p:blipFill>
          <a:blip r:embed="rId1"/>
          <a:stretch>
            <a:fillRect/>
          </a:stretch>
        </p:blipFill>
        <p:spPr>
          <a:xfrm>
            <a:off x="1051560" y="1587500"/>
            <a:ext cx="508000" cy="508000"/>
          </a:xfrm>
          <a:prstGeom prst="rect">
            <a:avLst/>
          </a:prstGeom>
          <a:noFill/>
          <a:ln>
            <a:noFill/>
          </a:ln>
        </p:spPr>
      </p:pic>
      <p:sp>
        <p:nvSpPr>
          <p:cNvPr id="104" name="Google Shape;104;p18"/>
          <p:cNvSpPr txBox="1"/>
          <p:nvPr/>
        </p:nvSpPr>
        <p:spPr>
          <a:xfrm>
            <a:off x="360045" y="2159000"/>
            <a:ext cx="2793900" cy="38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b="1">
                <a:solidFill>
                  <a:schemeClr val="accent3"/>
                </a:solidFill>
                <a:latin typeface="Proxima Nova"/>
                <a:ea typeface="Proxima Nova"/>
                <a:cs typeface="Proxima Nova"/>
                <a:sym typeface="Proxima Nova"/>
              </a:rPr>
              <a:t>War Challenges</a:t>
            </a:r>
            <a:endParaRPr sz="1800" b="1">
              <a:solidFill>
                <a:schemeClr val="accent3"/>
              </a:solidFill>
              <a:latin typeface="Proxima Nova"/>
              <a:ea typeface="Proxima Nova"/>
              <a:cs typeface="Proxima Nova"/>
              <a:sym typeface="Proxima Nova"/>
            </a:endParaRPr>
          </a:p>
        </p:txBody>
      </p:sp>
      <p:sp>
        <p:nvSpPr>
          <p:cNvPr id="105" name="Google Shape;105;p18"/>
          <p:cNvSpPr txBox="1"/>
          <p:nvPr/>
        </p:nvSpPr>
        <p:spPr>
          <a:xfrm>
            <a:off x="317500" y="2794000"/>
            <a:ext cx="2540100" cy="12699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GB">
                <a:solidFill>
                  <a:schemeClr val="tx1"/>
                </a:solidFill>
                <a:latin typeface="Proxima Nova"/>
                <a:ea typeface="Proxima Nova"/>
                <a:cs typeface="Proxima Nova"/>
                <a:sym typeface="Proxima Nova"/>
              </a:rPr>
              <a:t>The early Great Patriotic War years demanded rapid innovation in military engineering to counter initial setbacks against German forces, compelling engineers to rethink existing technologies.</a:t>
            </a:r>
            <a:endParaRPr lang="en-GB">
              <a:solidFill>
                <a:schemeClr val="tx1"/>
              </a:solidFill>
              <a:latin typeface="Proxima Nova"/>
              <a:ea typeface="Proxima Nova"/>
              <a:cs typeface="Proxima Nova"/>
              <a:sym typeface="Proxima Nova"/>
            </a:endParaRPr>
          </a:p>
        </p:txBody>
      </p:sp>
      <p:pic>
        <p:nvPicPr>
          <p:cNvPr id="106" name="Google Shape;106;p18"/>
          <p:cNvPicPr preferRelativeResize="0"/>
          <p:nvPr/>
        </p:nvPicPr>
        <p:blipFill>
          <a:blip r:embed="rId2"/>
          <a:stretch>
            <a:fillRect/>
          </a:stretch>
        </p:blipFill>
        <p:spPr>
          <a:xfrm>
            <a:off x="4032250" y="1651000"/>
            <a:ext cx="508000" cy="508000"/>
          </a:xfrm>
          <a:prstGeom prst="rect">
            <a:avLst/>
          </a:prstGeom>
          <a:noFill/>
          <a:ln>
            <a:noFill/>
          </a:ln>
        </p:spPr>
      </p:pic>
      <p:sp>
        <p:nvSpPr>
          <p:cNvPr id="107" name="Google Shape;107;p18"/>
          <p:cNvSpPr txBox="1"/>
          <p:nvPr/>
        </p:nvSpPr>
        <p:spPr>
          <a:xfrm>
            <a:off x="3111500" y="2159000"/>
            <a:ext cx="2793900" cy="381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1800" b="1">
                <a:solidFill>
                  <a:schemeClr val="accent3"/>
                </a:solidFill>
                <a:latin typeface="Proxima Nova"/>
                <a:ea typeface="Proxima Nova"/>
                <a:cs typeface="Proxima Nova"/>
                <a:sym typeface="Proxima Nova"/>
              </a:rPr>
              <a:t>Industrial Mobilization</a:t>
            </a:r>
            <a:endParaRPr lang="en-GB" sz="1800" b="1">
              <a:solidFill>
                <a:schemeClr val="accent3"/>
              </a:solidFill>
              <a:latin typeface="Proxima Nova"/>
              <a:ea typeface="Proxima Nova"/>
              <a:cs typeface="Proxima Nova"/>
              <a:sym typeface="Proxima Nova"/>
            </a:endParaRPr>
          </a:p>
        </p:txBody>
      </p:sp>
      <p:sp>
        <p:nvSpPr>
          <p:cNvPr id="108" name="Google Shape;108;p18"/>
          <p:cNvSpPr txBox="1"/>
          <p:nvPr/>
        </p:nvSpPr>
        <p:spPr>
          <a:xfrm>
            <a:off x="3154045" y="2792095"/>
            <a:ext cx="2540100" cy="12699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GB">
                <a:solidFill>
                  <a:schemeClr val="tx1"/>
                </a:solidFill>
                <a:latin typeface="Proxima Nova"/>
                <a:ea typeface="Proxima Nova"/>
                <a:cs typeface="Proxima Nova"/>
                <a:sym typeface="Proxima Nova"/>
              </a:rPr>
              <a:t>Soviet regime accelerated resource mobilization, transforming civilian facilities for military use, while emphasizing research to develop advanced weaponry like the T-34 tank with superior designs.</a:t>
            </a:r>
            <a:endParaRPr lang="en-GB">
              <a:solidFill>
                <a:schemeClr val="tx1"/>
              </a:solidFill>
              <a:latin typeface="Proxima Nova"/>
              <a:ea typeface="Proxima Nova"/>
              <a:cs typeface="Proxima Nova"/>
              <a:sym typeface="Proxima Nova"/>
            </a:endParaRPr>
          </a:p>
        </p:txBody>
      </p:sp>
      <p:pic>
        <p:nvPicPr>
          <p:cNvPr id="109" name="Google Shape;109;p18"/>
          <p:cNvPicPr preferRelativeResize="0"/>
          <p:nvPr/>
        </p:nvPicPr>
        <p:blipFill>
          <a:blip r:embed="rId3"/>
          <a:stretch>
            <a:fillRect/>
          </a:stretch>
        </p:blipFill>
        <p:spPr>
          <a:xfrm>
            <a:off x="6967855" y="1587500"/>
            <a:ext cx="508000" cy="508000"/>
          </a:xfrm>
          <a:prstGeom prst="rect">
            <a:avLst/>
          </a:prstGeom>
          <a:noFill/>
          <a:ln>
            <a:noFill/>
          </a:ln>
        </p:spPr>
      </p:pic>
      <p:sp>
        <p:nvSpPr>
          <p:cNvPr id="110" name="Google Shape;110;p18"/>
          <p:cNvSpPr txBox="1"/>
          <p:nvPr/>
        </p:nvSpPr>
        <p:spPr>
          <a:xfrm>
            <a:off x="5905500" y="2159000"/>
            <a:ext cx="2793900" cy="381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1800" b="1">
                <a:solidFill>
                  <a:schemeClr val="accent3"/>
                </a:solidFill>
                <a:latin typeface="Proxima Nova"/>
                <a:ea typeface="Proxima Nova"/>
                <a:cs typeface="Proxima Nova"/>
                <a:sym typeface="Proxima Nova"/>
              </a:rPr>
              <a:t>Collaboration &amp; Inclusivity</a:t>
            </a:r>
            <a:endParaRPr sz="1800" b="1">
              <a:solidFill>
                <a:schemeClr val="accent3"/>
              </a:solidFill>
              <a:latin typeface="Proxima Nova"/>
              <a:ea typeface="Proxima Nova"/>
              <a:cs typeface="Proxima Nova"/>
              <a:sym typeface="Proxima Nova"/>
            </a:endParaRPr>
          </a:p>
        </p:txBody>
      </p:sp>
      <p:sp>
        <p:nvSpPr>
          <p:cNvPr id="111" name="Google Shape;111;p18"/>
          <p:cNvSpPr txBox="1"/>
          <p:nvPr/>
        </p:nvSpPr>
        <p:spPr>
          <a:xfrm>
            <a:off x="5905500" y="2794000"/>
            <a:ext cx="2540100" cy="12699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GB">
                <a:solidFill>
                  <a:schemeClr val="tx1"/>
                </a:solidFill>
                <a:latin typeface="Proxima Nova"/>
                <a:ea typeface="Proxima Nova"/>
                <a:cs typeface="Proxima Nova"/>
                <a:sym typeface="Proxima Nova"/>
              </a:rPr>
              <a:t>Engineers worked collaboratively across sectors, leveraging diverse labor, including women, to boost production and creativity, leading to successful, rapidly adapted military technologies.</a:t>
            </a:r>
            <a:endParaRPr lang="en-GB">
              <a:solidFill>
                <a:schemeClr val="tx1"/>
              </a:solidFill>
              <a:latin typeface="Proxima Nova"/>
              <a:ea typeface="Proxima Nova"/>
              <a:cs typeface="Proxima Nova"/>
              <a:sym typeface="Proxima Nov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15" name="Shape 115"/>
        <p:cNvGrpSpPr/>
        <p:nvPr/>
      </p:nvGrpSpPr>
      <p:grpSpPr>
        <a:xfrm>
          <a:off x="0" y="0"/>
          <a:ext cx="0" cy="0"/>
          <a:chOff x="0" y="0"/>
          <a:chExt cx="0" cy="0"/>
        </a:xfrm>
      </p:grpSpPr>
      <p:sp>
        <p:nvSpPr>
          <p:cNvPr id="116" name="Google Shape;116;p19"/>
          <p:cNvSpPr txBox="1"/>
          <p:nvPr>
            <p:ph type="body" idx="1"/>
          </p:nvPr>
        </p:nvSpPr>
        <p:spPr>
          <a:xfrm>
            <a:off x="1785535" y="4151735"/>
            <a:ext cx="5998800" cy="598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b="1">
                <a:solidFill>
                  <a:schemeClr val="tx1"/>
                </a:solidFill>
              </a:rPr>
              <a:t>Military technology advancements during the Great Patriotic War.</a:t>
            </a:r>
            <a:endParaRPr lang="en-GB" b="1">
              <a:solidFill>
                <a:schemeClr val="tx1"/>
              </a:solidFill>
            </a:endParaRPr>
          </a:p>
        </p:txBody>
      </p:sp>
      <p:sp>
        <p:nvSpPr>
          <p:cNvPr id="117" name="Google Shape;117;p19"/>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pic>
        <p:nvPicPr>
          <p:cNvPr id="118" name="Google Shape;118;p19"/>
          <p:cNvPicPr preferRelativeResize="0"/>
          <p:nvPr/>
        </p:nvPicPr>
        <p:blipFill>
          <a:blip r:embed="rId1"/>
          <a:stretch>
            <a:fillRect/>
          </a:stretch>
        </p:blipFill>
        <p:spPr>
          <a:xfrm>
            <a:off x="2336800" y="62865"/>
            <a:ext cx="5080000" cy="38100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22" name="Shape 122"/>
        <p:cNvGrpSpPr/>
        <p:nvPr/>
      </p:nvGrpSpPr>
      <p:grpSpPr>
        <a:xfrm>
          <a:off x="0" y="0"/>
          <a:ext cx="0" cy="0"/>
          <a:chOff x="0" y="0"/>
          <a:chExt cx="0" cy="0"/>
        </a:xfrm>
      </p:grpSpPr>
      <p:sp>
        <p:nvSpPr>
          <p:cNvPr id="123" name="Google Shape;123;p20"/>
          <p:cNvSpPr txBox="1"/>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b="1">
                <a:solidFill>
                  <a:schemeClr val="tx1"/>
                </a:solidFill>
              </a:rPr>
              <a:t>Production Statistics of Tanks and Aircraft</a:t>
            </a:r>
            <a:endParaRPr lang="en-GB" b="1">
              <a:solidFill>
                <a:schemeClr val="tx1"/>
              </a:solidFill>
            </a:endParaRPr>
          </a:p>
        </p:txBody>
      </p:sp>
      <p:sp>
        <p:nvSpPr>
          <p:cNvPr id="124" name="Google Shape;124;p20"/>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126" name="Google Shape;126;p20"/>
          <p:cNvSpPr txBox="1"/>
          <p:nvPr/>
        </p:nvSpPr>
        <p:spPr>
          <a:xfrm>
            <a:off x="317500" y="2159000"/>
            <a:ext cx="2793900" cy="381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1800" b="1">
                <a:solidFill>
                  <a:schemeClr val="tx1"/>
                </a:solidFill>
                <a:latin typeface="Proxima Nova"/>
                <a:ea typeface="Proxima Nova"/>
                <a:cs typeface="Proxima Nova"/>
                <a:sym typeface="Proxima Nova"/>
              </a:rPr>
              <a:t>Tank Production</a:t>
            </a:r>
            <a:endParaRPr lang="en-GB" sz="1800" b="1">
              <a:solidFill>
                <a:schemeClr val="tx1"/>
              </a:solidFill>
              <a:latin typeface="Proxima Nova"/>
              <a:ea typeface="Proxima Nova"/>
              <a:cs typeface="Proxima Nova"/>
              <a:sym typeface="Proxima Nova"/>
            </a:endParaRPr>
          </a:p>
        </p:txBody>
      </p:sp>
      <p:sp>
        <p:nvSpPr>
          <p:cNvPr id="127" name="Google Shape;127;p20"/>
          <p:cNvSpPr txBox="1"/>
          <p:nvPr/>
        </p:nvSpPr>
        <p:spPr>
          <a:xfrm>
            <a:off x="317500" y="2794000"/>
            <a:ext cx="2540100" cy="12699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GB">
                <a:solidFill>
                  <a:schemeClr val="tx1"/>
                </a:solidFill>
                <a:latin typeface="Proxima Nova"/>
                <a:ea typeface="Proxima Nova"/>
                <a:cs typeface="Proxima Nova"/>
                <a:sym typeface="Proxima Nova"/>
              </a:rPr>
              <a:t>By 1945, the USSR produced about 84,000 T-34 tanks, a key asset in their military strategy, demonstrating intense production scale-up and engineering enhancements.</a:t>
            </a:r>
            <a:endParaRPr lang="en-GB">
              <a:solidFill>
                <a:schemeClr val="tx1"/>
              </a:solidFill>
              <a:latin typeface="Proxima Nova"/>
              <a:ea typeface="Proxima Nova"/>
              <a:cs typeface="Proxima Nova"/>
              <a:sym typeface="Proxima Nova"/>
            </a:endParaRPr>
          </a:p>
        </p:txBody>
      </p:sp>
      <p:pic>
        <p:nvPicPr>
          <p:cNvPr id="128" name="Google Shape;128;p20"/>
          <p:cNvPicPr preferRelativeResize="0"/>
          <p:nvPr/>
        </p:nvPicPr>
        <p:blipFill>
          <a:blip r:embed="rId1"/>
          <a:stretch>
            <a:fillRect/>
          </a:stretch>
        </p:blipFill>
        <p:spPr>
          <a:xfrm>
            <a:off x="3975100" y="1651635"/>
            <a:ext cx="508000" cy="508000"/>
          </a:xfrm>
          <a:prstGeom prst="rect">
            <a:avLst/>
          </a:prstGeom>
          <a:noFill/>
          <a:ln>
            <a:noFill/>
          </a:ln>
        </p:spPr>
      </p:pic>
      <p:sp>
        <p:nvSpPr>
          <p:cNvPr id="129" name="Google Shape;129;p20"/>
          <p:cNvSpPr txBox="1"/>
          <p:nvPr/>
        </p:nvSpPr>
        <p:spPr>
          <a:xfrm>
            <a:off x="3111500" y="2159000"/>
            <a:ext cx="2793900" cy="381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1800" b="1">
                <a:solidFill>
                  <a:schemeClr val="tx1"/>
                </a:solidFill>
                <a:latin typeface="Proxima Nova"/>
                <a:ea typeface="Proxima Nova"/>
                <a:cs typeface="Proxima Nova"/>
                <a:sym typeface="Proxima Nova"/>
              </a:rPr>
              <a:t>Aircraft Production</a:t>
            </a:r>
            <a:endParaRPr lang="en-GB" sz="1800" b="1">
              <a:solidFill>
                <a:schemeClr val="tx1"/>
              </a:solidFill>
              <a:latin typeface="Proxima Nova"/>
              <a:ea typeface="Proxima Nova"/>
              <a:cs typeface="Proxima Nova"/>
              <a:sym typeface="Proxima Nova"/>
            </a:endParaRPr>
          </a:p>
        </p:txBody>
      </p:sp>
      <p:sp>
        <p:nvSpPr>
          <p:cNvPr id="130" name="Google Shape;130;p20"/>
          <p:cNvSpPr txBox="1"/>
          <p:nvPr/>
        </p:nvSpPr>
        <p:spPr>
          <a:xfrm>
            <a:off x="3111500" y="2794000"/>
            <a:ext cx="2540100" cy="12699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GB">
                <a:solidFill>
                  <a:schemeClr val="tx1"/>
                </a:solidFill>
                <a:latin typeface="Proxima Nova"/>
                <a:ea typeface="Proxima Nova"/>
                <a:cs typeface="Proxima Nova"/>
                <a:sym typeface="Proxima Nova"/>
              </a:rPr>
              <a:t>The Soviet Union manufactured approximately 40,000 aircraft by 1945, including the Yak-3 and Il-2, showcasing rapid innovation and responsiveness to battlefield needs.</a:t>
            </a:r>
            <a:endParaRPr lang="en-GB">
              <a:solidFill>
                <a:schemeClr val="tx1"/>
              </a:solidFill>
              <a:latin typeface="Proxima Nova"/>
              <a:ea typeface="Proxima Nova"/>
              <a:cs typeface="Proxima Nova"/>
              <a:sym typeface="Proxima Nova"/>
            </a:endParaRPr>
          </a:p>
        </p:txBody>
      </p:sp>
      <p:pic>
        <p:nvPicPr>
          <p:cNvPr id="131" name="Google Shape;131;p20"/>
          <p:cNvPicPr preferRelativeResize="0"/>
          <p:nvPr/>
        </p:nvPicPr>
        <p:blipFill>
          <a:blip r:embed="rId2"/>
          <a:stretch>
            <a:fillRect/>
          </a:stretch>
        </p:blipFill>
        <p:spPr>
          <a:xfrm>
            <a:off x="7048500" y="1651635"/>
            <a:ext cx="508000" cy="508000"/>
          </a:xfrm>
          <a:prstGeom prst="rect">
            <a:avLst/>
          </a:prstGeom>
          <a:noFill/>
          <a:ln>
            <a:noFill/>
          </a:ln>
        </p:spPr>
      </p:pic>
      <p:sp>
        <p:nvSpPr>
          <p:cNvPr id="132" name="Google Shape;132;p20"/>
          <p:cNvSpPr txBox="1"/>
          <p:nvPr/>
        </p:nvSpPr>
        <p:spPr>
          <a:xfrm>
            <a:off x="5905500" y="2159000"/>
            <a:ext cx="2793900" cy="381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1800" b="1">
                <a:solidFill>
                  <a:schemeClr val="tx1"/>
                </a:solidFill>
                <a:latin typeface="Proxima Nova"/>
                <a:ea typeface="Proxima Nova"/>
                <a:cs typeface="Proxima Nova"/>
                <a:sym typeface="Proxima Nova"/>
              </a:rPr>
              <a:t>Industrial Mobilization</a:t>
            </a:r>
            <a:endParaRPr lang="en-GB" sz="1800" b="1">
              <a:solidFill>
                <a:schemeClr val="tx1"/>
              </a:solidFill>
              <a:latin typeface="Proxima Nova"/>
              <a:ea typeface="Proxima Nova"/>
              <a:cs typeface="Proxima Nova"/>
              <a:sym typeface="Proxima Nova"/>
            </a:endParaRPr>
          </a:p>
        </p:txBody>
      </p:sp>
      <p:sp>
        <p:nvSpPr>
          <p:cNvPr id="133" name="Google Shape;133;p20"/>
          <p:cNvSpPr txBox="1"/>
          <p:nvPr/>
        </p:nvSpPr>
        <p:spPr>
          <a:xfrm>
            <a:off x="5905500" y="2794000"/>
            <a:ext cx="2540100" cy="12699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GB">
                <a:solidFill>
                  <a:schemeClr val="tx1"/>
                </a:solidFill>
                <a:latin typeface="Proxima Nova"/>
                <a:ea typeface="Proxima Nova"/>
                <a:cs typeface="Proxima Nova"/>
                <a:sym typeface="Proxima Nova"/>
              </a:rPr>
              <a:t>Key strategies included factory relocation eastward, utilization of captured resources, and assembly line techniques, enabling unprecedented output and operational success.</a:t>
            </a:r>
            <a:endParaRPr lang="en-GB">
              <a:solidFill>
                <a:schemeClr val="tx1"/>
              </a:solidFill>
              <a:latin typeface="Proxima Nova"/>
              <a:ea typeface="Proxima Nova"/>
              <a:cs typeface="Proxima Nova"/>
              <a:sym typeface="Proxima Nova"/>
            </a:endParaRPr>
          </a:p>
        </p:txBody>
      </p:sp>
      <p:pic>
        <p:nvPicPr>
          <p:cNvPr id="2" name="Изображение 1"/>
          <p:cNvPicPr/>
          <p:nvPr/>
        </p:nvPicPr>
        <p:blipFill>
          <a:blip r:embed="rId3"/>
          <a:stretch>
            <a:fillRect/>
          </a:stretch>
        </p:blipFill>
        <p:spPr>
          <a:xfrm>
            <a:off x="1266825" y="1576070"/>
            <a:ext cx="701675" cy="6604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37" name="Shape 137"/>
        <p:cNvGrpSpPr/>
        <p:nvPr/>
      </p:nvGrpSpPr>
      <p:grpSpPr>
        <a:xfrm>
          <a:off x="0" y="0"/>
          <a:ext cx="0" cy="0"/>
          <a:chOff x="0" y="0"/>
          <a:chExt cx="0" cy="0"/>
        </a:xfrm>
      </p:grpSpPr>
      <p:sp>
        <p:nvSpPr>
          <p:cNvPr id="138" name="Google Shape;138;p21"/>
          <p:cNvSpPr txBox="1"/>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b="1"/>
              <a:t>Major Factories Involved in Military Production</a:t>
            </a:r>
            <a:endParaRPr lang="en-GB" b="1"/>
          </a:p>
        </p:txBody>
      </p:sp>
      <p:sp>
        <p:nvSpPr>
          <p:cNvPr id="139" name="Google Shape;139;p21"/>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pic>
        <p:nvPicPr>
          <p:cNvPr id="140" name="Google Shape;140;p21"/>
          <p:cNvPicPr preferRelativeResize="0"/>
          <p:nvPr/>
        </p:nvPicPr>
        <p:blipFill>
          <a:blip r:embed="rId1"/>
          <a:stretch>
            <a:fillRect/>
          </a:stretch>
        </p:blipFill>
        <p:spPr>
          <a:xfrm>
            <a:off x="1252855" y="1651000"/>
            <a:ext cx="508000" cy="508000"/>
          </a:xfrm>
          <a:prstGeom prst="rect">
            <a:avLst/>
          </a:prstGeom>
          <a:noFill/>
          <a:ln>
            <a:noFill/>
          </a:ln>
        </p:spPr>
      </p:pic>
      <p:sp>
        <p:nvSpPr>
          <p:cNvPr id="141" name="Google Shape;141;p21"/>
          <p:cNvSpPr txBox="1"/>
          <p:nvPr/>
        </p:nvSpPr>
        <p:spPr>
          <a:xfrm>
            <a:off x="317500" y="2159000"/>
            <a:ext cx="2793900" cy="381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1800" b="1">
                <a:solidFill>
                  <a:schemeClr val="tx1"/>
                </a:solidFill>
                <a:latin typeface="Proxima Nova"/>
                <a:ea typeface="Proxima Nova"/>
                <a:cs typeface="Proxima Nova"/>
                <a:sym typeface="Proxima Nova"/>
              </a:rPr>
              <a:t>Uralmash Plant</a:t>
            </a:r>
            <a:endParaRPr lang="en-GB" sz="1800" b="1">
              <a:solidFill>
                <a:schemeClr val="tx1"/>
              </a:solidFill>
              <a:latin typeface="Proxima Nova"/>
              <a:ea typeface="Proxima Nova"/>
              <a:cs typeface="Proxima Nova"/>
              <a:sym typeface="Proxima Nova"/>
            </a:endParaRPr>
          </a:p>
        </p:txBody>
      </p:sp>
      <p:sp>
        <p:nvSpPr>
          <p:cNvPr id="142" name="Google Shape;142;p21"/>
          <p:cNvSpPr txBox="1"/>
          <p:nvPr/>
        </p:nvSpPr>
        <p:spPr>
          <a:xfrm>
            <a:off x="317500" y="2794000"/>
            <a:ext cx="2540100" cy="12699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GB">
                <a:solidFill>
                  <a:schemeClr val="tx1"/>
                </a:solidFill>
                <a:latin typeface="Proxima Nova"/>
                <a:ea typeface="Proxima Nova"/>
                <a:cs typeface="Proxima Nova"/>
                <a:sym typeface="Proxima Nova"/>
              </a:rPr>
              <a:t>Specialized in heavy artillery and tanks, adapting quickly to wartime needs, producing crucial vehicles like the T-34.</a:t>
            </a:r>
            <a:endParaRPr lang="en-GB">
              <a:solidFill>
                <a:schemeClr val="tx1"/>
              </a:solidFill>
              <a:latin typeface="Proxima Nova"/>
              <a:ea typeface="Proxima Nova"/>
              <a:cs typeface="Proxima Nova"/>
              <a:sym typeface="Proxima Nova"/>
            </a:endParaRPr>
          </a:p>
        </p:txBody>
      </p:sp>
      <p:pic>
        <p:nvPicPr>
          <p:cNvPr id="143" name="Google Shape;143;p21"/>
          <p:cNvPicPr preferRelativeResize="0"/>
          <p:nvPr/>
        </p:nvPicPr>
        <p:blipFill>
          <a:blip r:embed="rId2"/>
          <a:stretch>
            <a:fillRect/>
          </a:stretch>
        </p:blipFill>
        <p:spPr>
          <a:xfrm>
            <a:off x="4064000" y="1721485"/>
            <a:ext cx="508000" cy="508000"/>
          </a:xfrm>
          <a:prstGeom prst="rect">
            <a:avLst/>
          </a:prstGeom>
          <a:noFill/>
          <a:ln>
            <a:noFill/>
          </a:ln>
        </p:spPr>
      </p:pic>
      <p:sp>
        <p:nvSpPr>
          <p:cNvPr id="144" name="Google Shape;144;p21"/>
          <p:cNvSpPr txBox="1"/>
          <p:nvPr/>
        </p:nvSpPr>
        <p:spPr>
          <a:xfrm>
            <a:off x="3111500" y="2159000"/>
            <a:ext cx="2793900" cy="381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1800" b="1">
                <a:solidFill>
                  <a:schemeClr val="tx1"/>
                </a:solidFill>
                <a:latin typeface="Proxima Nova"/>
                <a:ea typeface="Proxima Nova"/>
                <a:cs typeface="Proxima Nova"/>
                <a:sym typeface="Proxima Nova"/>
              </a:rPr>
              <a:t>Gorky Aircraft Plant</a:t>
            </a:r>
            <a:endParaRPr lang="en-GB" sz="1800" b="1">
              <a:solidFill>
                <a:schemeClr val="tx1"/>
              </a:solidFill>
              <a:latin typeface="Proxima Nova"/>
              <a:ea typeface="Proxima Nova"/>
              <a:cs typeface="Proxima Nova"/>
              <a:sym typeface="Proxima Nova"/>
            </a:endParaRPr>
          </a:p>
        </p:txBody>
      </p:sp>
      <p:sp>
        <p:nvSpPr>
          <p:cNvPr id="145" name="Google Shape;145;p21"/>
          <p:cNvSpPr txBox="1"/>
          <p:nvPr/>
        </p:nvSpPr>
        <p:spPr>
          <a:xfrm>
            <a:off x="3111500" y="2794000"/>
            <a:ext cx="2540100" cy="12699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GB">
                <a:solidFill>
                  <a:schemeClr val="tx1"/>
                </a:solidFill>
                <a:latin typeface="Proxima Nova"/>
                <a:ea typeface="Proxima Nova"/>
                <a:cs typeface="Proxima Nova"/>
                <a:sym typeface="Proxima Nova"/>
              </a:rPr>
              <a:t>Transitioned to fighter aircraft manufacturing, showcasing versatility with models like the Yak-1, integrating advanced materials for rapid production.</a:t>
            </a:r>
            <a:endParaRPr lang="en-GB">
              <a:solidFill>
                <a:schemeClr val="tx1"/>
              </a:solidFill>
              <a:latin typeface="Proxima Nova"/>
              <a:ea typeface="Proxima Nova"/>
              <a:cs typeface="Proxima Nova"/>
              <a:sym typeface="Proxima Nova"/>
            </a:endParaRPr>
          </a:p>
        </p:txBody>
      </p:sp>
      <p:pic>
        <p:nvPicPr>
          <p:cNvPr id="146" name="Google Shape;146;p21"/>
          <p:cNvPicPr preferRelativeResize="0"/>
          <p:nvPr/>
        </p:nvPicPr>
        <p:blipFill>
          <a:blip r:embed="rId3"/>
          <a:stretch>
            <a:fillRect/>
          </a:stretch>
        </p:blipFill>
        <p:spPr>
          <a:xfrm>
            <a:off x="6875145" y="1651635"/>
            <a:ext cx="508000" cy="508000"/>
          </a:xfrm>
          <a:prstGeom prst="rect">
            <a:avLst/>
          </a:prstGeom>
          <a:noFill/>
          <a:ln>
            <a:noFill/>
          </a:ln>
        </p:spPr>
      </p:pic>
      <p:sp>
        <p:nvSpPr>
          <p:cNvPr id="147" name="Google Shape;147;p21"/>
          <p:cNvSpPr txBox="1"/>
          <p:nvPr/>
        </p:nvSpPr>
        <p:spPr>
          <a:xfrm>
            <a:off x="5905500" y="2159000"/>
            <a:ext cx="2793900" cy="381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1800" b="1">
                <a:solidFill>
                  <a:schemeClr val="tx1"/>
                </a:solidFill>
                <a:latin typeface="Proxima Nova"/>
                <a:ea typeface="Proxima Nova"/>
                <a:cs typeface="Proxima Nova"/>
                <a:sym typeface="Proxima Nova"/>
              </a:rPr>
              <a:t>Tula Arms Plant</a:t>
            </a:r>
            <a:endParaRPr lang="en-GB" sz="1800" b="1">
              <a:solidFill>
                <a:schemeClr val="tx1"/>
              </a:solidFill>
              <a:latin typeface="Proxima Nova"/>
              <a:ea typeface="Proxima Nova"/>
              <a:cs typeface="Proxima Nova"/>
              <a:sym typeface="Proxima Nova"/>
            </a:endParaRPr>
          </a:p>
        </p:txBody>
      </p:sp>
      <p:sp>
        <p:nvSpPr>
          <p:cNvPr id="148" name="Google Shape;148;p21"/>
          <p:cNvSpPr txBox="1"/>
          <p:nvPr/>
        </p:nvSpPr>
        <p:spPr>
          <a:xfrm>
            <a:off x="5905500" y="2794000"/>
            <a:ext cx="2540100" cy="12699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GB">
                <a:solidFill>
                  <a:schemeClr val="tx1"/>
                </a:solidFill>
                <a:latin typeface="Proxima Nova"/>
                <a:ea typeface="Proxima Nova"/>
                <a:cs typeface="Proxima Nova"/>
                <a:sym typeface="Proxima Nova"/>
              </a:rPr>
              <a:t>Known for its expertise in small arms, it produced iconic weapons like the Mosin-Nagant rifle, highlighting effective industrial practices during conflict.</a:t>
            </a:r>
            <a:endParaRPr lang="en-GB">
              <a:solidFill>
                <a:schemeClr val="tx1"/>
              </a:solidFill>
              <a:latin typeface="Proxima Nova"/>
              <a:ea typeface="Proxima Nova"/>
              <a:cs typeface="Proxima Nova"/>
              <a:sym typeface="Proxima Nov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52" name="Shape 152"/>
        <p:cNvGrpSpPr/>
        <p:nvPr/>
      </p:nvGrpSpPr>
      <p:grpSpPr>
        <a:xfrm>
          <a:off x="0" y="0"/>
          <a:ext cx="0" cy="0"/>
          <a:chOff x="0" y="0"/>
          <a:chExt cx="0" cy="0"/>
        </a:xfrm>
      </p:grpSpPr>
      <p:sp>
        <p:nvSpPr>
          <p:cNvPr id="153" name="Google Shape;153;p22"/>
          <p:cNvSpPr txBox="1"/>
          <p:nvPr>
            <p:ph type="body" idx="1"/>
          </p:nvPr>
        </p:nvSpPr>
        <p:spPr>
          <a:xfrm>
            <a:off x="1770930" y="4130780"/>
            <a:ext cx="5998800" cy="598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b="1"/>
              <a:t>Major factories involved in military production during the Great Patriotic War.</a:t>
            </a:r>
            <a:endParaRPr lang="en-GB" b="1"/>
          </a:p>
        </p:txBody>
      </p:sp>
      <p:sp>
        <p:nvSpPr>
          <p:cNvPr id="154" name="Google Shape;154;p22"/>
          <p:cNvSpPr txBox="1"/>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GB"/>
            </a:fld>
            <a:endParaRPr lang="en-GB"/>
          </a:p>
        </p:txBody>
      </p:sp>
      <p:pic>
        <p:nvPicPr>
          <p:cNvPr id="155" name="Google Shape;155;p22"/>
          <p:cNvPicPr preferRelativeResize="0"/>
          <p:nvPr/>
        </p:nvPicPr>
        <p:blipFill>
          <a:blip r:embed="rId1"/>
          <a:stretch>
            <a:fillRect/>
          </a:stretch>
        </p:blipFill>
        <p:spPr>
          <a:xfrm>
            <a:off x="1957917" y="127000"/>
            <a:ext cx="4974167" cy="3810001"/>
          </a:xfrm>
          <a:prstGeom prst="rect">
            <a:avLst/>
          </a:prstGeom>
          <a:noFill/>
          <a:ln>
            <a:noFill/>
          </a:ln>
        </p:spPr>
      </p:pic>
    </p:spTree>
  </p:cSld>
  <p:clrMapOvr>
    <a:masterClrMapping/>
  </p:clrMapOvr>
</p:sld>
</file>

<file path=ppt/theme/theme1.xml><?xml version="1.0" encoding="utf-8"?>
<a:theme xmlns:a="http://schemas.openxmlformats.org/drawingml/2006/main"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10447</Words>
  <Application>WPS Presentation</Application>
  <PresentationFormat/>
  <Paragraphs>253</Paragraphs>
  <Slides>30</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30</vt:i4>
      </vt:variant>
    </vt:vector>
  </HeadingPairs>
  <TitlesOfParts>
    <vt:vector size="39" baseType="lpstr">
      <vt:lpstr>Arial</vt:lpstr>
      <vt:lpstr>SimSun</vt:lpstr>
      <vt:lpstr>Wingdings</vt:lpstr>
      <vt:lpstr>Arial</vt:lpstr>
      <vt:lpstr>Proxima Nova</vt:lpstr>
      <vt:lpstr>Segoe Print</vt:lpstr>
      <vt:lpstr>Microsoft YaHei</vt:lpstr>
      <vt:lpstr>Arial Unicode MS</vt:lpstr>
      <vt:lpstr>Spearmint</vt:lpstr>
      <vt:lpstr>Engineering Advancements in the USSR During the Great Patriotic War</vt:lpstr>
      <vt:lpstr>Purpose</vt:lpstr>
      <vt:lpstr>Tasks</vt:lpstr>
      <vt:lpstr>Problem </vt:lpstr>
      <vt:lpstr>Historical Context of Engineering Advancements</vt:lpstr>
      <vt:lpstr>PowerPoint 演示文稿</vt:lpstr>
      <vt:lpstr>Production Statistics of Tanks and Aircraft</vt:lpstr>
      <vt:lpstr>Major Factories Involved in Military Production</vt:lpstr>
      <vt:lpstr>PowerPoint 演示文稿</vt:lpstr>
      <vt:lpstr>PowerPoint 演示文稿</vt:lpstr>
      <vt:lpstr>Technological Innovations in Military Engineering</vt:lpstr>
      <vt:lpstr>The Iconic T-34 Tank</vt:lpstr>
      <vt:lpstr>PowerPoint 演示文稿</vt:lpstr>
      <vt:lpstr>Heavy Armor: The KV-1 Tank</vt:lpstr>
      <vt:lpstr>PowerPoint 演示文稿</vt:lpstr>
      <vt:lpstr>Air Supremacy: The Yakovlev Fighters</vt:lpstr>
      <vt:lpstr>PowerPoint 演示文稿</vt:lpstr>
      <vt:lpstr>The Power of Soviet Artillery</vt:lpstr>
      <vt:lpstr>PowerPoint 演示文稿</vt:lpstr>
      <vt:lpstr>Infantry Weapons: Small Arms Analysis</vt:lpstr>
      <vt:lpstr>PowerPoint 演示文稿</vt:lpstr>
      <vt:lpstr>Impact on Wartime Outcomes</vt:lpstr>
      <vt:lpstr>PowerPoint 演示文稿</vt:lpstr>
      <vt:lpstr>Comparative Study with Other Nations</vt:lpstr>
      <vt:lpstr>PowerPoint 演示文稿</vt:lpstr>
      <vt:lpstr>Sociopolitical Implications of Engineering Advances</vt:lpstr>
      <vt:lpstr>PowerPoint 演示文稿</vt:lpstr>
      <vt:lpstr>PowerPoint 演示文稿</vt:lpstr>
      <vt:lpstr>Заключение</vt:lpstr>
      <vt:lpstr>Список литературы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Engineering Advancements in the USSR During the Great Patriotic War</dc:title>
  <dc:creator/>
  <cp:lastModifiedBy>user</cp:lastModifiedBy>
  <cp:revision>5</cp:revision>
  <dcterms:created xsi:type="dcterms:W3CDTF">2025-05-07T02:33:00Z</dcterms:created>
  <dcterms:modified xsi:type="dcterms:W3CDTF">2025-05-26T10:46:03Z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ED3C637F6B7940899489A3C3DC54BAE6_12</vt:lpwstr>
  </property>
  <property fmtid="{D5CDD505-2E9C-101B-9397-08002B2CF9AE}" pid="3" name="KSOProductBuildVer">
    <vt:lpwstr>1049-12.2.0.21179</vt:lpwstr>
  </property>
</Properties>
</file>