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76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E0EC-87EB-4410-803C-6FB4C5517E2A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E8F9-B0B5-4C0D-869B-303F6710C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266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E0EC-87EB-4410-803C-6FB4C5517E2A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E8F9-B0B5-4C0D-869B-303F6710C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109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E0EC-87EB-4410-803C-6FB4C5517E2A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E8F9-B0B5-4C0D-869B-303F6710C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634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E0EC-87EB-4410-803C-6FB4C5517E2A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E8F9-B0B5-4C0D-869B-303F6710C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495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E0EC-87EB-4410-803C-6FB4C5517E2A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E8F9-B0B5-4C0D-869B-303F6710C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143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E0EC-87EB-4410-803C-6FB4C5517E2A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E8F9-B0B5-4C0D-869B-303F6710C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010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E0EC-87EB-4410-803C-6FB4C5517E2A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E8F9-B0B5-4C0D-869B-303F6710C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702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E0EC-87EB-4410-803C-6FB4C5517E2A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E8F9-B0B5-4C0D-869B-303F6710C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18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E0EC-87EB-4410-803C-6FB4C5517E2A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E8F9-B0B5-4C0D-869B-303F6710C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800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E0EC-87EB-4410-803C-6FB4C5517E2A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E8F9-B0B5-4C0D-869B-303F6710C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309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E0EC-87EB-4410-803C-6FB4C5517E2A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E8F9-B0B5-4C0D-869B-303F6710C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92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BE0EC-87EB-4410-803C-6FB4C5517E2A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7E8F9-B0B5-4C0D-869B-303F6710C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924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microsoft.com/office/2007/relationships/hdphoto" Target="../media/hdphoto1.wdp"/><Relationship Id="rId7" Type="http://schemas.openxmlformats.org/officeDocument/2006/relationships/image" Target="../media/image2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microsoft.com/office/2007/relationships/hdphoto" Target="../media/hdphoto1.wdp"/><Relationship Id="rId7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10" Type="http://schemas.openxmlformats.org/officeDocument/2006/relationships/image" Target="../media/image13.jpg"/><Relationship Id="rId4" Type="http://schemas.openxmlformats.org/officeDocument/2006/relationships/image" Target="../media/image7.jp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microsoft.com/office/2007/relationships/hdphoto" Target="../media/hdphoto1.wdp"/><Relationship Id="rId7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11" Type="http://schemas.openxmlformats.org/officeDocument/2006/relationships/image" Target="../media/image21.jpg"/><Relationship Id="rId5" Type="http://schemas.openxmlformats.org/officeDocument/2006/relationships/image" Target="../media/image15.jpg"/><Relationship Id="rId10" Type="http://schemas.openxmlformats.org/officeDocument/2006/relationships/image" Target="../media/image20.jpg"/><Relationship Id="rId4" Type="http://schemas.openxmlformats.org/officeDocument/2006/relationships/image" Target="../media/image14.jp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469" y="0"/>
            <a:ext cx="7576458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99119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0A9BF"/>
              </a:clrFrom>
              <a:clrTo>
                <a:srgbClr val="90A9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62" y="333567"/>
            <a:ext cx="3592286" cy="239485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496" y="333568"/>
            <a:ext cx="3592286" cy="23948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11" y="4268853"/>
            <a:ext cx="3592091" cy="24025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642" y="4192557"/>
            <a:ext cx="3592286" cy="239485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353" y="1548881"/>
            <a:ext cx="5431115" cy="409380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47697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0A9BF"/>
              </a:clrFrom>
              <a:clrTo>
                <a:srgbClr val="90A9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9984" y="489734"/>
            <a:ext cx="12086963" cy="61555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600" b="1" spc="-15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НИКОГДА НЕ РАЗГОВАРИВАТЬ С НЕЗНАКОМЫМИ ЛЮДЬМИ.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600" b="1" spc="-15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НЕ ХОДИТЬ ЧЕРЕЗ ПЛОХО ОСВЕЩЁННЫЕ ПЕРЕХОДЫ И ТУННЕЛИ,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2600" b="1" spc="-15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НЕ ПЫТАТЬСЯ «СРЕЗАТЬ ПУТЬ» ЧЕРЕЗ ПАРК,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2600" b="1" spc="-15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ПУСТЫРЬ </a:t>
            </a:r>
            <a:r>
              <a:rPr lang="ru-RU" sz="2600" b="1" spc="-15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ИЛИ СТРОИТЕЛЬНУЮ ПЛОЩАДКУ.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600" b="1" spc="-15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НЕ ОТВЕЧАТЬ И НЕ ПОДДАВАТЬСЯ НА ПРОВОКАЦИЮ,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2600" b="1" spc="-15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ЕСЛИ К ВАМ ГРУБО ОБРАЩАЮТСЯ И НАСМЕХАЮТСЯ.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600" b="1" spc="-15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НЕ ПОДХОДИТЬ БЛИЗКО К СТОЯЩЕМУ АВТОМОБИЛЮ,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2600" b="1" spc="-15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СОБЕННО ЕСЛИ В НЁМ СИДЯТ ЛЮДИ И РАБОТАЕТ ДВИГАТЕЛЬ.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600" b="1" spc="-15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НЕ ДАВАТЬ АДРЕСА И ДОМАШНЕГО ТЕЛЕФОНА НЕЗНАКОМЫМ ЛИЦАМ</a:t>
            </a:r>
            <a:endParaRPr lang="ru-RU" sz="2600" b="1" spc="-150" dirty="0">
              <a:ln w="9525">
                <a:solidFill>
                  <a:schemeClr val="bg1"/>
                </a:solidFill>
                <a:prstDash val="solid"/>
              </a:ln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30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0A9BF"/>
              </a:clrFrom>
              <a:clrTo>
                <a:srgbClr val="90A9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97193" y="-1156796"/>
            <a:ext cx="3749744" cy="93256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0" b="1" cap="none" spc="0" dirty="0" smtClean="0">
                <a:ln w="9525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?</a:t>
            </a:r>
            <a:endParaRPr lang="ru-RU" sz="60000" b="1" cap="none" spc="0" dirty="0">
              <a:ln w="9525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8446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0A9BF"/>
              </a:clrFrom>
              <a:clrTo>
                <a:srgbClr val="90A9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169" y="0"/>
            <a:ext cx="9413662" cy="685800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59421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0A9BF"/>
              </a:clrFrom>
              <a:clrTo>
                <a:srgbClr val="90A9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 rot="20286153">
            <a:off x="4810903" y="1506751"/>
            <a:ext cx="1204112" cy="667230"/>
          </a:xfrm>
          <a:prstGeom prst="rightArrow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335382" y="500870"/>
            <a:ext cx="561724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ПРИРОДНАЯ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0" r="14289"/>
          <a:stretch/>
        </p:blipFill>
        <p:spPr>
          <a:xfrm>
            <a:off x="215038" y="1306286"/>
            <a:ext cx="4452325" cy="4328495"/>
          </a:xfrm>
          <a:prstGeom prst="roundRect">
            <a:avLst/>
          </a:prstGeom>
          <a:effectLst>
            <a:softEdge rad="635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35382" y="442420"/>
            <a:ext cx="5781869" cy="1166446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2391" y="2374447"/>
            <a:ext cx="5864860" cy="1243692"/>
          </a:xfrm>
          <a:prstGeom prst="rect">
            <a:avLst/>
          </a:prstGeom>
        </p:spPr>
      </p:pic>
      <p:sp>
        <p:nvSpPr>
          <p:cNvPr id="12" name="Стрелка вправо 11"/>
          <p:cNvSpPr/>
          <p:nvPr/>
        </p:nvSpPr>
        <p:spPr>
          <a:xfrm rot="701299">
            <a:off x="4852120" y="4433292"/>
            <a:ext cx="1204112" cy="667230"/>
          </a:xfrm>
          <a:prstGeom prst="rightArrow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907222" y="2899451"/>
            <a:ext cx="1204112" cy="667230"/>
          </a:xfrm>
          <a:prstGeom prst="rightArrow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989" y="4704578"/>
            <a:ext cx="5864860" cy="124369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235936" y="2581796"/>
            <a:ext cx="5897769" cy="9848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ТЕХНОГЕННАЯ</a:t>
            </a:r>
            <a:endParaRPr lang="ru-RU" sz="5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04122" y="4818592"/>
            <a:ext cx="567976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СОЦИАЛЬНАЯ</a:t>
            </a:r>
            <a:endParaRPr lang="ru-RU" sz="6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68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0A9BF"/>
              </a:clrFrom>
              <a:clrTo>
                <a:srgbClr val="90A9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352" y="346681"/>
            <a:ext cx="9794669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000" b="1" cap="none" spc="6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Социальная</a:t>
            </a:r>
            <a:r>
              <a:rPr lang="ru-RU" sz="11000" b="1" cap="none" spc="6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40073" y="1239233"/>
            <a:ext cx="8526694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000" b="1" cap="none" spc="6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опасность</a:t>
            </a:r>
            <a:r>
              <a:rPr lang="ru-RU" sz="11000" b="1" cap="none" spc="6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640033" y="3024337"/>
            <a:ext cx="5253361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D761B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КАК Я </a:t>
            </a:r>
          </a:p>
          <a:p>
            <a:pPr algn="ctr"/>
            <a:r>
              <a:rPr lang="ru-RU" sz="4800" b="1" spc="3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D761B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БУДУ </a:t>
            </a:r>
          </a:p>
          <a:p>
            <a:pPr algn="ctr"/>
            <a:r>
              <a:rPr lang="ru-RU" sz="4800" b="1" spc="3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D761B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ДЕЙСТВОВАТЬ</a:t>
            </a:r>
          </a:p>
          <a:p>
            <a:pPr algn="ctr"/>
            <a:r>
              <a:rPr lang="ru-RU" sz="4800" b="1" cap="none" spc="3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D761B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В ОПАСНЫХ </a:t>
            </a:r>
          </a:p>
          <a:p>
            <a:pPr algn="ctr"/>
            <a:r>
              <a:rPr lang="ru-RU" sz="4800" b="1" cap="none" spc="3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D761B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СИТУАЦИЯХ?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4337"/>
            <a:ext cx="6341427" cy="383366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22965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0A9BF"/>
              </a:clrFrom>
              <a:clrTo>
                <a:srgbClr val="90A9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2430" y="-282427"/>
            <a:ext cx="6098144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01 - 101</a:t>
            </a:r>
            <a:endParaRPr lang="ru-RU" sz="1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2430" y="1274983"/>
            <a:ext cx="6098144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02 - 102</a:t>
            </a:r>
            <a:endParaRPr lang="ru-RU" sz="1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2430" y="2988305"/>
            <a:ext cx="6098144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03 - 103</a:t>
            </a:r>
            <a:endParaRPr lang="ru-RU" sz="1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8216" y="4713667"/>
            <a:ext cx="2916183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112</a:t>
            </a:r>
            <a:endParaRPr lang="ru-RU" sz="1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00213" y="459672"/>
            <a:ext cx="5943166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ПОЖАРНАЯ СЛУЖБА</a:t>
            </a:r>
            <a:endParaRPr lang="ru-RU" sz="5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39115" y="1992453"/>
            <a:ext cx="3037113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ПОЛИЦИЯ</a:t>
            </a:r>
            <a:endParaRPr lang="ru-RU" sz="5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80574" y="3686822"/>
            <a:ext cx="5292732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СКОРАЯ ПОМОЩЬ</a:t>
            </a:r>
            <a:endParaRPr lang="ru-RU" sz="5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46247" y="5428040"/>
            <a:ext cx="8114465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ЕДИНАЯ СЛУЖБА СПАСЕНИЯ</a:t>
            </a:r>
            <a:endParaRPr lang="ru-RU" sz="5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868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0A9BF"/>
              </a:clrFrom>
              <a:clrTo>
                <a:srgbClr val="90A9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47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4" y="80690"/>
            <a:ext cx="12714400" cy="694509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01667" y="668518"/>
            <a:ext cx="6789359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14350" indent="-514350" algn="ctr">
              <a:buAutoNum type="arabicPeriod"/>
            </a:pPr>
            <a:r>
              <a:rPr lang="ru-RU" sz="35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ПЕШЕХОДЫ </a:t>
            </a:r>
            <a:r>
              <a:rPr lang="ru-RU" sz="35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ДОЛЖНЫ</a:t>
            </a:r>
            <a:r>
              <a:rPr lang="ru-RU" sz="35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ХОДИТЬ </a:t>
            </a:r>
          </a:p>
          <a:p>
            <a:pPr algn="ctr"/>
            <a:r>
              <a:rPr lang="ru-RU" sz="35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ТОЛЬКО ПО…</a:t>
            </a:r>
            <a:endParaRPr lang="ru-RU" sz="35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49065" y="1748887"/>
            <a:ext cx="6284797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5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2. НА НЕБОЛЬШОЙ ДОРОГЕ </a:t>
            </a:r>
          </a:p>
          <a:p>
            <a:pPr algn="ctr"/>
            <a:r>
              <a:rPr lang="ru-RU" sz="35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ПЕШЕХОД ПО ОБОЧИНЕ ИДЕТ…</a:t>
            </a:r>
            <a:endParaRPr lang="ru-RU" sz="35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1667" y="2961876"/>
            <a:ext cx="5198025" cy="1708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5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3. </a:t>
            </a:r>
            <a:r>
              <a:rPr lang="ru-RU" sz="3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ПРИ ПЕРЕХОДЕ УЛИЦЫ </a:t>
            </a:r>
          </a:p>
          <a:p>
            <a:pPr algn="ctr"/>
            <a:r>
              <a:rPr lang="ru-RU" sz="3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СМОТРИМ СНАЧАЛА…  </a:t>
            </a:r>
          </a:p>
          <a:p>
            <a:pPr algn="ctr"/>
            <a:r>
              <a:rPr lang="ru-RU" sz="3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А ПОТОМ…</a:t>
            </a:r>
            <a:endParaRPr lang="ru-RU" sz="35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99692" y="3815956"/>
            <a:ext cx="5676041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5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4. ПЕРЕХОДИТЬ ПРОЕЗЖУЮ </a:t>
            </a:r>
          </a:p>
          <a:p>
            <a:pPr algn="ctr"/>
            <a:r>
              <a:rPr lang="ru-RU" sz="35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ЧАСТЬ НЕОБХОДИМО ПО…</a:t>
            </a:r>
            <a:endParaRPr lang="ru-RU" sz="35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06111" y="5304871"/>
            <a:ext cx="7494872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5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5. </a:t>
            </a:r>
            <a:r>
              <a:rPr lang="ru-RU" sz="3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ПРАВИЛЬНО ПЕРЕХОДИТЬ ДОРОГУ </a:t>
            </a:r>
          </a:p>
          <a:p>
            <a:pPr algn="ctr"/>
            <a:r>
              <a:rPr lang="ru-RU" sz="3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НА </a:t>
            </a:r>
            <a:r>
              <a:rPr lang="ru-RU" sz="3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ПЕРЕКРЕСТКЕ</a:t>
            </a:r>
            <a:r>
              <a:rPr lang="ru-RU" sz="3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ПОМОГАЕТ…</a:t>
            </a:r>
            <a:endParaRPr lang="ru-RU" sz="35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830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0A9BF"/>
              </a:clrFrom>
              <a:clrTo>
                <a:srgbClr val="90A9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568" y="1246500"/>
            <a:ext cx="6033795" cy="452534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9007" y="83975"/>
            <a:ext cx="3456006" cy="230040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48" y="2473019"/>
            <a:ext cx="3385124" cy="225618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48" y="4737416"/>
            <a:ext cx="3420565" cy="203660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496" y="160346"/>
            <a:ext cx="3483428" cy="217403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111" y="2322846"/>
            <a:ext cx="3429820" cy="219537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707" y="4657225"/>
            <a:ext cx="3442627" cy="205096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56205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0A9BF"/>
              </a:clrFrom>
              <a:clrTo>
                <a:srgbClr val="90A9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4035" y="634482"/>
            <a:ext cx="1176796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D761B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ОПАСНОЕ ВРЕМЯ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— </a:t>
            </a: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это период </a:t>
            </a:r>
            <a:endParaRPr lang="ru-RU" sz="5400" b="1" dirty="0" smtClean="0">
              <a:ln w="9525">
                <a:solidFill>
                  <a:schemeClr val="bg1"/>
                </a:solidFill>
                <a:prstDash val="solid"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значительного </a:t>
            </a: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повышения </a:t>
            </a:r>
            <a:endParaRPr lang="ru-RU" sz="5400" b="1" dirty="0" smtClean="0">
              <a:ln w="9525">
                <a:solidFill>
                  <a:schemeClr val="bg1"/>
                </a:solidFill>
                <a:prstDash val="solid"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риска </a:t>
            </a: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для личной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безопасности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4035" y="3667131"/>
            <a:ext cx="1181445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D761B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ОПАСНОЕ МЕСТО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— </a:t>
            </a: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это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место</a:t>
            </a: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, </a:t>
            </a:r>
            <a:endParaRPr lang="ru-RU" sz="5400" b="1" dirty="0" smtClean="0">
              <a:ln w="9525">
                <a:solidFill>
                  <a:schemeClr val="bg1"/>
                </a:solidFill>
                <a:prstDash val="solid"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где </a:t>
            </a: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одинаково небезопасно </a:t>
            </a:r>
            <a:endParaRPr lang="ru-RU" sz="5400" b="1" dirty="0" smtClean="0">
              <a:ln w="9525">
                <a:solidFill>
                  <a:schemeClr val="bg1"/>
                </a:solidFill>
                <a:prstDash val="solid"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в </a:t>
            </a: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любое время суток. 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46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0A9BF"/>
              </a:clrFrom>
              <a:clrTo>
                <a:srgbClr val="90A9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404" y="4094753"/>
            <a:ext cx="4098596" cy="276324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222" y="1734"/>
            <a:ext cx="4186778" cy="282269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687" y="84304"/>
            <a:ext cx="4171405" cy="282269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806" y="4033925"/>
            <a:ext cx="4100639" cy="276462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21" y="4035301"/>
            <a:ext cx="4155016" cy="276324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11" y="0"/>
            <a:ext cx="4098596" cy="276324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179" y="1825028"/>
            <a:ext cx="4141217" cy="276437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891" y="1808881"/>
            <a:ext cx="4168697" cy="278052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0850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0A9BF"/>
              </a:clrFrom>
              <a:clrTo>
                <a:srgbClr val="90A9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26" y="606489"/>
            <a:ext cx="4133461" cy="522514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734463" y="296721"/>
            <a:ext cx="7565661" cy="59400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НЕРВНАЯ УЛЫБКА</a:t>
            </a:r>
          </a:p>
          <a:p>
            <a:pPr marL="685800" indent="-68580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ТИХИЙ, НЕУВЕРЕННЫЙ ГОЛОС</a:t>
            </a:r>
          </a:p>
          <a:p>
            <a:pPr marL="685800" indent="-68580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«БЕСПОКОЙНЫЕ» РУКИ</a:t>
            </a:r>
          </a:p>
          <a:p>
            <a:pPr marL="685800" indent="-68580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БЕГАЮЩИЙ ВЗГЛЯД</a:t>
            </a:r>
          </a:p>
          <a:p>
            <a:pPr marL="685800" indent="-68580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НЕРВНАЯ ПОХОДКА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05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186</Words>
  <Application>Microsoft Office PowerPoint</Application>
  <PresentationFormat>Широкоэкранный</PresentationFormat>
  <Paragraphs>50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Comic Sans MS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яна назарова</dc:creator>
  <cp:lastModifiedBy>Methodist</cp:lastModifiedBy>
  <cp:revision>17</cp:revision>
  <dcterms:created xsi:type="dcterms:W3CDTF">2023-03-22T03:09:53Z</dcterms:created>
  <dcterms:modified xsi:type="dcterms:W3CDTF">2023-12-20T10:42:56Z</dcterms:modified>
</cp:coreProperties>
</file>