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5" r:id="rId3"/>
  </p:sldMasterIdLst>
  <p:notesMasterIdLst>
    <p:notesMasterId r:id="rId25"/>
  </p:notesMasterIdLst>
  <p:sldIdLst>
    <p:sldId id="264" r:id="rId4"/>
    <p:sldId id="261" r:id="rId5"/>
    <p:sldId id="263" r:id="rId6"/>
    <p:sldId id="256" r:id="rId7"/>
    <p:sldId id="268" r:id="rId8"/>
    <p:sldId id="269" r:id="rId9"/>
    <p:sldId id="272" r:id="rId10"/>
    <p:sldId id="274" r:id="rId11"/>
    <p:sldId id="275" r:id="rId12"/>
    <p:sldId id="277" r:id="rId13"/>
    <p:sldId id="291" r:id="rId14"/>
    <p:sldId id="278" r:id="rId15"/>
    <p:sldId id="279" r:id="rId16"/>
    <p:sldId id="293" r:id="rId17"/>
    <p:sldId id="267" r:id="rId18"/>
    <p:sldId id="285" r:id="rId19"/>
    <p:sldId id="286" r:id="rId20"/>
    <p:sldId id="288" r:id="rId21"/>
    <p:sldId id="287" r:id="rId22"/>
    <p:sldId id="289" r:id="rId23"/>
    <p:sldId id="29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22" autoAdjust="0"/>
    <p:restoredTop sz="94660"/>
  </p:normalViewPr>
  <p:slideViewPr>
    <p:cSldViewPr>
      <p:cViewPr>
        <p:scale>
          <a:sx n="66" d="100"/>
          <a:sy n="66" d="100"/>
        </p:scale>
        <p:origin x="-139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784999-FB9E-4BEF-BE7A-23DC11304F6E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E7AD49-C5BC-439B-B9E4-6E55BB3CF6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76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888C78F-98AE-423C-A3E6-70A20025A196}" type="slidenum">
              <a:rPr lang="ru-RU" altLang="ru-RU">
                <a:solidFill>
                  <a:prstClr val="black"/>
                </a:solidFill>
              </a:rPr>
              <a:pPr eaLnBrk="1" hangingPunct="1"/>
              <a:t>12</a:t>
            </a:fld>
            <a:endParaRPr lang="ru-RU" alt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5387975"/>
            <a:ext cx="8358246" cy="1255735"/>
          </a:xfrm>
        </p:spPr>
        <p:txBody>
          <a:bodyPr/>
          <a:lstStyle>
            <a:lvl1pPr>
              <a:defRPr b="1" cap="none" spc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14480" y="4572008"/>
            <a:ext cx="5643602" cy="857256"/>
          </a:xfr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974553-69E8-4181-B123-282420880552}" type="datetime1">
              <a:rPr lang="ru-RU" smtClean="0"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Жаворонкова Т.Л, МОУ Куркинская СОШ №1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BCF3A-17C3-4B84-908F-5CAF50146C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190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953150-C4B3-4C70-A144-BD1A6DD64FFE}" type="datetime1">
              <a:rPr lang="ru-RU" smtClean="0"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Жаворонкова Т.Л, МОУ Куркинская СОШ №1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BCF3A-17C3-4B84-908F-5CAF50146C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371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CA4146-52A0-41B3-9DF5-3CE4CA42D143}" type="datetime1">
              <a:rPr lang="ru-RU" smtClean="0"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Жаворонкова Т.Л, МОУ Куркинская СОШ №1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BCF3A-17C3-4B84-908F-5CAF50146C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5692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5124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5125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26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27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5128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5129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130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1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34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135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4F02480-E3B8-4F68-8C2F-BB4B8709CEA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328192"/>
      </p:ext>
    </p:extLst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BFF205-D3C4-4A4D-9BE1-01BFB40FDBD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961536"/>
      </p:ext>
    </p:extLst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9BC894-4AFC-4D1C-84B4-FF31A189656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72059"/>
      </p:ext>
    </p:extLst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A5132F-C5F6-4304-8568-CE81DCE0E77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626326"/>
      </p:ext>
    </p:extLst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39F894-5425-4100-BEA3-B837E19877F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14770"/>
      </p:ext>
    </p:extLst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7A75A2-9F6C-4A90-A96B-3767FBF083D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830270"/>
      </p:ext>
    </p:extLst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0579F3-A68B-4E5C-94E3-A3BF1CB86BD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104232"/>
      </p:ext>
    </p:extLst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913A85-0670-4D81-8AEE-7B58658B1BC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54695"/>
      </p:ext>
    </p:extLst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7A291C-AC4B-48EF-909D-EBFE6AB348B2}" type="datetime1">
              <a:rPr lang="ru-RU" smtClean="0"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Жаворонкова Т.Л, МОУ Куркинская СОШ №1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BCF3A-17C3-4B84-908F-5CAF50146C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5771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E3C2D7-C0BF-4C3D-A9D1-ADCB56D3F7B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410691"/>
      </p:ext>
    </p:extLst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332C56-AFF9-489F-9115-1B0339F441C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641026"/>
      </p:ext>
    </p:extLst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C99D09-EB84-4242-8A6B-0175E6CD338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962328"/>
      </p:ext>
    </p:extLst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арти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артинка 3"/>
          <p:cNvSpPr>
            <a:spLocks noGrp="1"/>
          </p:cNvSpPr>
          <p:nvPr>
            <p:ph type="clipArt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D3A041F-583B-4EF4-B98B-7F10A5BA990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729781"/>
      </p:ext>
    </p:extLst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5387975"/>
            <a:ext cx="8358246" cy="1255735"/>
          </a:xfrm>
        </p:spPr>
        <p:txBody>
          <a:bodyPr/>
          <a:lstStyle>
            <a:lvl1pPr>
              <a:defRPr b="1" cap="none" spc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14480" y="4572008"/>
            <a:ext cx="5643602" cy="857256"/>
          </a:xfr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3DB8B-1844-4ABC-8225-0B2037F49AE4}" type="slidenum">
              <a:rPr lang="ru-RU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8723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A45F5-FB4A-4412-87FB-D21FDD694AED}" type="slidenum">
              <a:rPr lang="ru-RU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2661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904B9-8311-482D-BFD5-0806F8020B45}" type="slidenum">
              <a:rPr lang="ru-RU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9109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92BDC-CCD1-4C7C-8F1A-BA3BD34BA4CC}" type="slidenum">
              <a:rPr lang="ru-RU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1409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A921A-7674-4FE0-A50F-477CFCA32357}" type="slidenum">
              <a:rPr lang="ru-RU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4141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4DA05-7EC3-45F3-A6D8-680F582FA1CC}" type="slidenum">
              <a:rPr lang="ru-RU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245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9B3917-42CB-4A90-949E-D41E520A9535}" type="datetime1">
              <a:rPr lang="ru-RU" smtClean="0"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Жаворонкова Т.Л, МОУ Куркинская СОШ №1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BCF3A-17C3-4B84-908F-5CAF50146C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5915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516CA-B8CD-436A-A5B9-A7803FF51848}" type="slidenum">
              <a:rPr lang="ru-RU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1426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55C0D-6866-41D6-95A8-A0A1F27933DE}" type="slidenum">
              <a:rPr lang="ru-RU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4088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17473-2605-4FBB-A55C-E0052716249F}" type="slidenum">
              <a:rPr lang="ru-RU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9653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E7920-DCDC-4FFF-BF1B-DA731ACE49FF}" type="slidenum">
              <a:rPr lang="ru-RU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5584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02049-3733-4AED-BB30-8AAF280BA16C}" type="slidenum">
              <a:rPr lang="ru-RU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1147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6C9F3B-FBE1-4229-ACCD-FFF97B5E627F}" type="slidenum">
              <a:rPr lang="ru-RU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5820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B9257D-1CCA-4B2D-97DA-22E1DBF48364}" type="slidenum">
              <a:rPr lang="ru-RU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491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A7966E-5B66-4837-A400-8049C8FE40D3}" type="datetime1">
              <a:rPr lang="ru-RU" smtClean="0"/>
              <a:t>27.02.2014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Жаворонкова Т.Л, МОУ Куркинская СОШ №1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BCF3A-17C3-4B84-908F-5CAF50146C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289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25BB81-0D48-4641-86C6-2596B2F6955D}" type="datetime1">
              <a:rPr lang="ru-RU" smtClean="0"/>
              <a:t>27.02.2014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Жаворонкова Т.Л, МОУ Куркинская СОШ №1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BCF3A-17C3-4B84-908F-5CAF50146C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160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0E878C-F81A-4F7E-97AC-801D937AB7A3}" type="datetime1">
              <a:rPr lang="ru-RU" smtClean="0"/>
              <a:t>27.02.2014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Жаворонкова Т.Л, МОУ Куркинская СОШ №1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BCF3A-17C3-4B84-908F-5CAF50146C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925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56F9D6-E7C8-41CA-AC8C-82F407E035C9}" type="datetime1">
              <a:rPr lang="ru-RU" smtClean="0"/>
              <a:t>27.02.2014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Жаворонкова Т.Л, МОУ Куркинская СОШ №1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BCF3A-17C3-4B84-908F-5CAF50146C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361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A2F4D3-391E-458A-B149-139DF79D7944}" type="datetime1">
              <a:rPr lang="ru-RU" smtClean="0"/>
              <a:t>27.02.2014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Жаворонкова Т.Л, МОУ Куркинская СОШ №1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BCF3A-17C3-4B84-908F-5CAF50146C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128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DB8E65-3FAF-415C-8E6B-F94F8F3D9F95}" type="datetime1">
              <a:rPr lang="ru-RU" smtClean="0"/>
              <a:t>27.02.2014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Жаворонкова Т.Л, МОУ Куркинская СОШ №1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BCF3A-17C3-4B84-908F-5CAF50146C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530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9131FA9B-407E-4176-ADD2-3A8FA23985C6}" type="datetime1">
              <a:rPr lang="ru-RU" smtClean="0"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ru-RU" smtClean="0"/>
              <a:t>Жаворонкова Т.Л, МОУ Куркинская СОШ №1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89BCF3A-17C3-4B84-908F-5CAF50146C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ln w="17780" cmpd="sng">
            <a:solidFill>
              <a:srgbClr val="FFFFFF"/>
            </a:solidFill>
            <a:prstDash val="solid"/>
            <a:miter lim="800000"/>
          </a:ln>
          <a:solidFill>
            <a:srgbClr val="002060"/>
          </a:solidFill>
          <a:effectLst>
            <a:outerShdw blurRad="50800" algn="tl" rotWithShape="0">
              <a:srgbClr val="000000"/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002060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002060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002060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002060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002060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4100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4101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 smtClean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102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4103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CAE5BB7-9482-40C7-B9CE-2345CD4F1D49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108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009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934D8EB-BE27-47AC-BC0F-0C348F9D9955}" type="slidenum">
              <a:rPr lang="ru-RU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456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 w="17780" cmpd="sng">
            <a:solidFill>
              <a:srgbClr val="FFFFFF"/>
            </a:solidFill>
            <a:prstDash val="solid"/>
            <a:miter lim="800000"/>
          </a:ln>
          <a:solidFill>
            <a:srgbClr val="002060"/>
          </a:solidFill>
          <a:effectLst>
            <a:outerShdw blurRad="50800" algn="tl" rotWithShape="0">
              <a:srgbClr val="000000"/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002060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002060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002060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002060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002060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1)%20&#1057;&#1086;&#1087;&#1088;&#1086;&#1074;&#1086;&#1078;&#1076;&#1077;&#1085;&#1080;&#1077;.exe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&#1057;&#1091;&#1087;&#1077;&#1088;%20&#1092;&#1080;&#1079;&#1082;&#1091;&#1083;&#1100;&#1090;&#1084;&#1080;&#1085;&#1091;&#1090;&#1082;&#1072;.ex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1043608" y="3861048"/>
            <a:ext cx="7632848" cy="18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smtClean="0">
                <a:ln w="12700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990033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/>
              </a:rPr>
              <a:t>"Компьютерная графика и области её применения.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 dirty="0" smtClean="0">
                <a:ln w="12700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990033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/>
              </a:rPr>
              <a:t>Понятие растровой и векторной графики".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2"/>
          </p:nvPr>
        </p:nvSpPr>
        <p:spPr>
          <a:xfrm>
            <a:off x="6771456" y="836712"/>
            <a:ext cx="1905000" cy="457200"/>
          </a:xfrm>
        </p:spPr>
        <p:txBody>
          <a:bodyPr/>
          <a:lstStyle/>
          <a:p>
            <a:fld id="{C944374D-39CF-4E75-814E-9F19A576A727}" type="datetime1">
              <a:rPr lang="ru-RU" altLang="ru-RU" sz="1400" smtClean="0">
                <a:solidFill>
                  <a:srgbClr val="000000"/>
                </a:solidFill>
              </a:rPr>
              <a:t>27.02.2014</a:t>
            </a:fld>
            <a:endParaRPr lang="ru-RU" altLang="ru-RU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079014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6" name="Group 4"/>
          <p:cNvGrpSpPr>
            <a:grpSpLocks/>
          </p:cNvGrpSpPr>
          <p:nvPr/>
        </p:nvGrpSpPr>
        <p:grpSpPr bwMode="auto">
          <a:xfrm>
            <a:off x="684213" y="404813"/>
            <a:ext cx="7559675" cy="5903912"/>
            <a:chOff x="1521" y="954"/>
            <a:chExt cx="10080" cy="8112"/>
          </a:xfrm>
        </p:grpSpPr>
        <p:pic>
          <p:nvPicPr>
            <p:cNvPr id="16388" name="Picture 5" descr="j033236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1" y="954"/>
              <a:ext cx="10080" cy="8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89" name="Picture 6" descr="j033236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1" y="954"/>
              <a:ext cx="3960" cy="3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9159" name="Picture 7" descr="0001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58763"/>
            <a:ext cx="8137525" cy="610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600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491" y="1772816"/>
            <a:ext cx="8201028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Задание 1:</a:t>
            </a:r>
          </a:p>
          <a:p>
            <a:pPr algn="ctr"/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Систематизируйте знания</a:t>
            </a:r>
          </a:p>
          <a:p>
            <a:pPr algn="ctr"/>
            <a:r>
              <a:rPr lang="ru-RU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</a:t>
            </a:r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 теме </a:t>
            </a:r>
          </a:p>
          <a:p>
            <a:pPr algn="ctr"/>
            <a:r>
              <a:rPr lang="ru-RU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</a:t>
            </a:r>
            <a:r>
              <a:rPr lang="ru-RU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заполните сравнительную </a:t>
            </a:r>
          </a:p>
          <a:p>
            <a:pPr algn="ctr"/>
            <a:r>
              <a:rPr lang="ru-RU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х</a:t>
            </a:r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арактеристику в таблице.</a:t>
            </a:r>
            <a:endParaRPr lang="ru-RU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2206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229600" cy="922114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/>
              <a:t>Растровые изображения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765175"/>
            <a:ext cx="8686800" cy="5832475"/>
          </a:xfrm>
        </p:spPr>
        <p:txBody>
          <a:bodyPr/>
          <a:lstStyle/>
          <a:p>
            <a:pPr eaLnBrk="1" hangingPunct="1"/>
            <a:r>
              <a:rPr lang="ru-RU" altLang="ru-RU" sz="2400" dirty="0" smtClean="0">
                <a:latin typeface="Arial" charset="0"/>
                <a:cs typeface="Arial" charset="0"/>
              </a:rPr>
              <a:t>Формируются из пикселей</a:t>
            </a:r>
          </a:p>
          <a:p>
            <a:pPr eaLnBrk="1" hangingPunct="1"/>
            <a:r>
              <a:rPr lang="ru-RU" altLang="ru-RU" sz="2400" dirty="0" smtClean="0">
                <a:latin typeface="Arial" charset="0"/>
                <a:cs typeface="Arial" charset="0"/>
              </a:rPr>
              <a:t>Обеспечивают высокую точность передачи цветов и полутонов, используются при редактировании фотографий</a:t>
            </a:r>
          </a:p>
          <a:p>
            <a:pPr eaLnBrk="1" hangingPunct="1"/>
            <a:r>
              <a:rPr lang="ru-RU" altLang="ru-RU" sz="2400" dirty="0" smtClean="0">
                <a:latin typeface="Arial" charset="0"/>
                <a:cs typeface="Arial" charset="0"/>
              </a:rPr>
              <a:t>При увеличении изображения появляется ступенчатый эффект</a:t>
            </a:r>
          </a:p>
          <a:p>
            <a:pPr eaLnBrk="1" hangingPunct="1"/>
            <a:r>
              <a:rPr lang="ru-RU" altLang="ru-RU" sz="2400" dirty="0" smtClean="0">
                <a:latin typeface="Arial" charset="0"/>
                <a:cs typeface="Arial" charset="0"/>
              </a:rPr>
              <a:t>При уменьшении изображения теряется четкость мелких деталей</a:t>
            </a:r>
          </a:p>
          <a:p>
            <a:pPr eaLnBrk="1" hangingPunct="1"/>
            <a:r>
              <a:rPr lang="ru-RU" altLang="ru-RU" sz="2400" dirty="0" smtClean="0">
                <a:latin typeface="Arial" charset="0"/>
                <a:cs typeface="Arial" charset="0"/>
              </a:rPr>
              <a:t>Автоматически считываются встроенными средствами просмотра изображений</a:t>
            </a:r>
          </a:p>
          <a:p>
            <a:pPr eaLnBrk="1" hangingPunct="1"/>
            <a:r>
              <a:rPr lang="ru-RU" altLang="ru-RU" sz="2400" dirty="0" smtClean="0">
                <a:latin typeface="Arial" charset="0"/>
                <a:cs typeface="Arial" charset="0"/>
              </a:rPr>
              <a:t>Примеры программ редактирования растровых изображений </a:t>
            </a:r>
            <a:r>
              <a:rPr lang="en-US" altLang="ru-RU" sz="2400" dirty="0" smtClean="0">
                <a:latin typeface="Arial" charset="0"/>
                <a:cs typeface="Arial" charset="0"/>
              </a:rPr>
              <a:t>Adobe Photoshop, Corel Photo-Paint, Paint</a:t>
            </a:r>
            <a:endParaRPr lang="ru-RU" altLang="ru-RU" sz="2400" dirty="0" smtClean="0">
              <a:latin typeface="Arial" charset="0"/>
              <a:cs typeface="Arial" charset="0"/>
            </a:endParaRPr>
          </a:p>
          <a:p>
            <a:pPr eaLnBrk="1" hangingPunct="1"/>
            <a:r>
              <a:rPr lang="ru-RU" altLang="ru-RU" sz="2400" dirty="0" smtClean="0">
                <a:latin typeface="Arial" charset="0"/>
                <a:cs typeface="Arial" charset="0"/>
              </a:rPr>
              <a:t>Форматы  растровых изображений</a:t>
            </a:r>
            <a:r>
              <a:rPr lang="en-US" altLang="ru-RU" sz="2400" dirty="0" smtClean="0">
                <a:latin typeface="Arial" charset="0"/>
                <a:cs typeface="Arial" charset="0"/>
              </a:rPr>
              <a:t> BMP, PSD, GIF, PNG, TIFF, JPEG, </a:t>
            </a:r>
            <a:endParaRPr lang="ru-RU" altLang="ru-RU" sz="2400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79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/>
              <a:t>Векторные изображения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981075"/>
            <a:ext cx="8964612" cy="4924425"/>
          </a:xfrm>
        </p:spPr>
        <p:txBody>
          <a:bodyPr/>
          <a:lstStyle/>
          <a:p>
            <a:pPr eaLnBrk="1" hangingPunct="1"/>
            <a:r>
              <a:rPr lang="ru-RU" altLang="ru-RU" sz="2600" dirty="0" smtClean="0">
                <a:latin typeface="Arial" charset="0"/>
                <a:cs typeface="Arial" charset="0"/>
              </a:rPr>
              <a:t>Формируются из графических примитивов</a:t>
            </a:r>
          </a:p>
          <a:p>
            <a:pPr eaLnBrk="1" hangingPunct="1"/>
            <a:r>
              <a:rPr lang="ru-RU" altLang="ru-RU" sz="2600" dirty="0" smtClean="0">
                <a:latin typeface="Arial" charset="0"/>
                <a:cs typeface="Arial" charset="0"/>
              </a:rPr>
              <a:t>Изображения могут быть увеличены или уменьшены без потери качества </a:t>
            </a:r>
          </a:p>
          <a:p>
            <a:pPr eaLnBrk="1" hangingPunct="1"/>
            <a:r>
              <a:rPr lang="ru-RU" altLang="ru-RU" sz="2600" dirty="0" smtClean="0">
                <a:latin typeface="Arial" charset="0"/>
                <a:cs typeface="Arial" charset="0"/>
              </a:rPr>
              <a:t>Используются при хранении высокоточных графических объектов (чертежей, схем)</a:t>
            </a:r>
          </a:p>
          <a:p>
            <a:pPr eaLnBrk="1" hangingPunct="1"/>
            <a:r>
              <a:rPr lang="ru-RU" altLang="ru-RU" sz="2600" dirty="0" smtClean="0">
                <a:latin typeface="Arial" charset="0"/>
                <a:cs typeface="Arial" charset="0"/>
              </a:rPr>
              <a:t>Информационный объем изображений не большой, по сравнению с растровыми</a:t>
            </a:r>
          </a:p>
          <a:p>
            <a:pPr eaLnBrk="1" hangingPunct="1"/>
            <a:r>
              <a:rPr lang="ru-RU" altLang="ru-RU" sz="2600" dirty="0" smtClean="0">
                <a:latin typeface="Arial" charset="0"/>
                <a:cs typeface="Arial" charset="0"/>
              </a:rPr>
              <a:t>Не считывается стандартными средствами, нужны специальные программы  </a:t>
            </a:r>
            <a:r>
              <a:rPr lang="en-US" altLang="ru-RU" sz="2600" dirty="0" smtClean="0">
                <a:latin typeface="Arial" charset="0"/>
                <a:cs typeface="Arial" charset="0"/>
              </a:rPr>
              <a:t>Adobe Illustrator</a:t>
            </a:r>
            <a:r>
              <a:rPr lang="ru-RU" altLang="ru-RU" sz="2600" dirty="0" smtClean="0">
                <a:latin typeface="Arial" charset="0"/>
                <a:cs typeface="Arial" charset="0"/>
              </a:rPr>
              <a:t>, </a:t>
            </a:r>
            <a:r>
              <a:rPr lang="en-US" altLang="ru-RU" sz="2600" dirty="0" smtClean="0">
                <a:latin typeface="Arial" charset="0"/>
                <a:cs typeface="Arial" charset="0"/>
              </a:rPr>
              <a:t>Corel  DRAW</a:t>
            </a:r>
            <a:r>
              <a:rPr lang="ru-RU" altLang="ru-RU" sz="2600" dirty="0" smtClean="0">
                <a:latin typeface="Arial" charset="0"/>
                <a:cs typeface="Arial" charset="0"/>
              </a:rPr>
              <a:t>, графический редактор, встроенный в </a:t>
            </a:r>
            <a:r>
              <a:rPr lang="en-US" altLang="ru-RU" sz="2600" dirty="0" smtClean="0">
                <a:latin typeface="Arial" charset="0"/>
                <a:cs typeface="Arial" charset="0"/>
              </a:rPr>
              <a:t>WORD</a:t>
            </a:r>
            <a:endParaRPr lang="ru-RU" altLang="ru-RU" sz="2600" dirty="0" smtClean="0">
              <a:latin typeface="Arial" charset="0"/>
              <a:cs typeface="Arial" charset="0"/>
            </a:endParaRPr>
          </a:p>
          <a:p>
            <a:pPr eaLnBrk="1" hangingPunct="1"/>
            <a:r>
              <a:rPr lang="ru-RU" altLang="ru-RU" sz="2600" dirty="0" smtClean="0">
                <a:latin typeface="Arial" charset="0"/>
                <a:cs typeface="Arial" charset="0"/>
              </a:rPr>
              <a:t>Форматы  векторных изображений </a:t>
            </a:r>
            <a:r>
              <a:rPr lang="en-US" altLang="ru-RU" sz="2600" dirty="0" smtClean="0">
                <a:latin typeface="Arial" charset="0"/>
                <a:cs typeface="Arial" charset="0"/>
              </a:rPr>
              <a:t>WMF, EPS, CDR, DXF, CGM</a:t>
            </a:r>
            <a:endParaRPr lang="ru-RU" altLang="ru-RU" sz="2600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33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404" y="1772816"/>
            <a:ext cx="892321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spc="300" dirty="0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Задание 2:</a:t>
            </a:r>
          </a:p>
          <a:p>
            <a:pPr algn="ctr"/>
            <a:r>
              <a:rPr lang="ru-RU" sz="4400" b="1" spc="300" dirty="0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Выполните творческую работу.</a:t>
            </a:r>
            <a:endParaRPr lang="ru-RU" sz="4400" b="1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640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Программы работы с компьютерной графикой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трелка вправо 4">
            <a:hlinkClick r:id="rId2" action="ppaction://hlinkfile"/>
          </p:cNvPr>
          <p:cNvSpPr/>
          <p:nvPr/>
        </p:nvSpPr>
        <p:spPr>
          <a:xfrm>
            <a:off x="1331640" y="2348880"/>
            <a:ext cx="1368152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68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Группа 1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38" y="1628800"/>
            <a:ext cx="8352928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Sting – Shape Of My Heart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92280" y="5733256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65039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6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Группа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16832"/>
            <a:ext cx="8476754" cy="357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550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Группа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0565"/>
            <a:ext cx="8858847" cy="3312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943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Группа 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06" y="1756046"/>
            <a:ext cx="8836794" cy="3151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030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332656"/>
            <a:ext cx="6840760" cy="2376264"/>
          </a:xfrm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b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Segoe Print" pitchFamily="2" charset="0"/>
              </a:rPr>
              <a:t>Компьютерная графика и области её применения.</a:t>
            </a:r>
            <a:br>
              <a:rPr lang="ru-RU" sz="3600" b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Segoe Print" pitchFamily="2" charset="0"/>
              </a:rPr>
            </a:br>
            <a:r>
              <a:rPr lang="ru-RU" sz="3600" b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Segoe Print" pitchFamily="2" charset="0"/>
              </a:rPr>
              <a:t>Понятие растровой и векторной графики</a:t>
            </a:r>
            <a:endParaRPr lang="ru-RU" sz="3600" b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Segoe Print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4653136"/>
            <a:ext cx="5112568" cy="864096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</a:t>
            </a:r>
            <a:endParaRPr lang="ru-RU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7382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право 4">
            <a:hlinkClick r:id="rId2" action="ppaction://hlinkfile"/>
          </p:cNvPr>
          <p:cNvSpPr/>
          <p:nvPr/>
        </p:nvSpPr>
        <p:spPr>
          <a:xfrm>
            <a:off x="6588224" y="5229200"/>
            <a:ext cx="2088232" cy="1080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9496"/>
            <a:ext cx="8229600" cy="127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8229600" cy="263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01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Сегодня на уроке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sz="2400" dirty="0" smtClean="0"/>
              <a:t>узнали, что </a:t>
            </a:r>
            <a:r>
              <a:rPr lang="ru-RU" sz="2400" dirty="0"/>
              <a:t>такое компьютерная </a:t>
            </a:r>
            <a:r>
              <a:rPr lang="ru-RU" sz="2400" dirty="0" smtClean="0"/>
              <a:t>графика;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изучим </a:t>
            </a:r>
            <a:r>
              <a:rPr lang="ru-RU" sz="2400" dirty="0"/>
              <a:t>понятия растр, </a:t>
            </a:r>
            <a:r>
              <a:rPr lang="ru-RU" sz="2400" dirty="0" smtClean="0"/>
              <a:t>пиксель;</a:t>
            </a:r>
            <a:endParaRPr lang="ru-RU" sz="2400" dirty="0"/>
          </a:p>
          <a:p>
            <a:pPr>
              <a:lnSpc>
                <a:spcPct val="150000"/>
              </a:lnSpc>
            </a:pPr>
            <a:r>
              <a:rPr lang="ru-RU" sz="2400" dirty="0" smtClean="0"/>
              <a:t>выясним</a:t>
            </a:r>
            <a:r>
              <a:rPr lang="ru-RU" sz="2400" dirty="0"/>
              <a:t>,  где применяется </a:t>
            </a:r>
            <a:r>
              <a:rPr lang="ru-RU" sz="2400" dirty="0" smtClean="0"/>
              <a:t>компьютерная </a:t>
            </a:r>
            <a:r>
              <a:rPr lang="ru-RU" sz="2400" dirty="0"/>
              <a:t>графика;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научимся </a:t>
            </a:r>
            <a:r>
              <a:rPr lang="ru-RU" sz="2400" dirty="0"/>
              <a:t>характеризовать и </a:t>
            </a:r>
            <a:r>
              <a:rPr lang="ru-RU" sz="2400" dirty="0" smtClean="0"/>
              <a:t>сравнивать </a:t>
            </a:r>
            <a:r>
              <a:rPr lang="ru-RU" sz="2400" dirty="0"/>
              <a:t>растровые и векторные </a:t>
            </a:r>
            <a:r>
              <a:rPr lang="ru-RU" sz="2400" dirty="0" smtClean="0"/>
              <a:t>изображения;</a:t>
            </a:r>
            <a:endParaRPr lang="ru-RU" sz="2400" dirty="0"/>
          </a:p>
          <a:p>
            <a:pPr>
              <a:lnSpc>
                <a:spcPct val="150000"/>
              </a:lnSpc>
            </a:pPr>
            <a:r>
              <a:rPr lang="ru-RU" sz="2400" dirty="0" smtClean="0"/>
              <a:t>поупражняемся </a:t>
            </a:r>
            <a:r>
              <a:rPr lang="ru-RU" sz="2400" dirty="0"/>
              <a:t>редактировать </a:t>
            </a:r>
            <a:r>
              <a:rPr lang="ru-RU" sz="2400" dirty="0" smtClean="0"/>
              <a:t>изображение </a:t>
            </a:r>
            <a:r>
              <a:rPr lang="ru-RU" sz="2400" dirty="0"/>
              <a:t>в </a:t>
            </a:r>
            <a:r>
              <a:rPr lang="ru-RU" sz="2400" dirty="0" smtClean="0"/>
              <a:t> одном из графических редакторов.</a:t>
            </a:r>
            <a:endParaRPr lang="ru-RU" sz="2400" dirty="0"/>
          </a:p>
          <a:p>
            <a:pPr>
              <a:lnSpc>
                <a:spcPct val="150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730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218884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Раздел информатики, предметом которого является создание и обработка графических изображений на компьютере называется 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компьютерной графикой.</a:t>
            </a:r>
            <a:endPara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 descr="D:\Жаворонкова Т.Л\ШКОЛА\ФОТО\Школа\ШКОЛА_\5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01436"/>
            <a:ext cx="936104" cy="83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Жаворонкова Т.Л\ШКОЛА\ФОТО\Школа\ШКОЛА_\4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1749" y="4221088"/>
            <a:ext cx="886294" cy="1157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91680" y="690009"/>
            <a:ext cx="765398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Компьютерная графика?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662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4365104"/>
            <a:ext cx="7056784" cy="122413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ВИРТУАЛЬНЫЙ МУЗЕЙ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476672"/>
            <a:ext cx="6192688" cy="2160240"/>
          </a:xfr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7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istral" pitchFamily="66" charset="0"/>
              </a:rPr>
              <a:t>КОМПЬЮТЕРНАЯ ГРАФИКА</a:t>
            </a:r>
            <a:endParaRPr lang="ru-RU" sz="7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Mistral" pitchFamily="66" charset="0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6196013" y="5359400"/>
            <a:ext cx="2573337" cy="106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>
                <a:srgbClr val="4F81BD"/>
              </a:buClr>
              <a:buSzPct val="65000"/>
              <a:buFont typeface="Wingdings" pitchFamily="2" charset="2"/>
              <a:buNone/>
            </a:pPr>
            <a:endParaRPr lang="ru-RU" altLang="ru-RU" sz="1500" b="1" smtClean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3238500" y="5359400"/>
            <a:ext cx="2957513" cy="106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>
                <a:srgbClr val="4F81BD"/>
              </a:buClr>
              <a:buSzPct val="65000"/>
              <a:buFont typeface="Wingdings" pitchFamily="2" charset="2"/>
              <a:buNone/>
            </a:pPr>
            <a:endParaRPr lang="ru-RU" altLang="ru-RU" sz="1500" b="1" smtClean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1050925" y="5359400"/>
            <a:ext cx="2187575" cy="106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4F81BD"/>
              </a:buClr>
              <a:buSzPct val="65000"/>
              <a:buFont typeface="Wingdings" pitchFamily="2" charset="2"/>
              <a:buNone/>
            </a:pPr>
            <a:r>
              <a:rPr lang="ru-RU" altLang="ru-RU" sz="1500" b="1" smtClean="0">
                <a:solidFill>
                  <a:prstClr val="black"/>
                </a:solidFill>
                <a:latin typeface="Bookman Old Style" pitchFamily="18" charset="0"/>
                <a:cs typeface="Times New Roman" pitchFamily="18" charset="0"/>
              </a:rPr>
              <a:t>Небольшой размер файла		</a:t>
            </a:r>
          </a:p>
        </p:txBody>
      </p:sp>
      <p:sp>
        <p:nvSpPr>
          <p:cNvPr id="7173" name="Rectangle 6"/>
          <p:cNvSpPr>
            <a:spLocks noChangeArrowheads="1"/>
          </p:cNvSpPr>
          <p:nvPr/>
        </p:nvSpPr>
        <p:spPr bwMode="auto">
          <a:xfrm>
            <a:off x="539750" y="5359400"/>
            <a:ext cx="511175" cy="106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4F81BD"/>
              </a:buClr>
              <a:buSzPct val="65000"/>
              <a:buFont typeface="Wingdings" pitchFamily="2" charset="2"/>
              <a:buNone/>
            </a:pPr>
            <a:r>
              <a:rPr lang="ru-RU" altLang="ru-RU" sz="1500" smtClean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4</a:t>
            </a:r>
          </a:p>
        </p:txBody>
      </p:sp>
      <p:sp>
        <p:nvSpPr>
          <p:cNvPr id="7174" name="Rectangle 7"/>
          <p:cNvSpPr>
            <a:spLocks noChangeArrowheads="1"/>
          </p:cNvSpPr>
          <p:nvPr/>
        </p:nvSpPr>
        <p:spPr bwMode="auto">
          <a:xfrm>
            <a:off x="6196013" y="4291013"/>
            <a:ext cx="2573337" cy="106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>
                <a:srgbClr val="4F81BD"/>
              </a:buClr>
              <a:buSzPct val="65000"/>
              <a:buFont typeface="Wingdings" pitchFamily="2" charset="2"/>
              <a:buNone/>
            </a:pPr>
            <a:endParaRPr lang="ru-RU" altLang="ru-RU" sz="1500" b="1" smtClean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7175" name="Rectangle 8"/>
          <p:cNvSpPr>
            <a:spLocks noChangeArrowheads="1"/>
          </p:cNvSpPr>
          <p:nvPr/>
        </p:nvSpPr>
        <p:spPr bwMode="auto">
          <a:xfrm>
            <a:off x="3238500" y="4291013"/>
            <a:ext cx="2957513" cy="106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>
                <a:srgbClr val="4F81BD"/>
              </a:buClr>
              <a:buSzPct val="65000"/>
              <a:buFont typeface="Wingdings" pitchFamily="2" charset="2"/>
              <a:buNone/>
            </a:pPr>
            <a:endParaRPr lang="ru-RU" altLang="ru-RU" sz="1500" b="1" smtClean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48137" name="Rectangle 9"/>
          <p:cNvSpPr>
            <a:spLocks noChangeArrowheads="1"/>
          </p:cNvSpPr>
          <p:nvPr/>
        </p:nvSpPr>
        <p:spPr bwMode="auto">
          <a:xfrm>
            <a:off x="1050925" y="4279900"/>
            <a:ext cx="2441575" cy="106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4F81BD"/>
              </a:buClr>
              <a:buSzPct val="65000"/>
              <a:buFont typeface="Wingdings" pitchFamily="2" charset="2"/>
              <a:buNone/>
            </a:pPr>
            <a:r>
              <a:rPr lang="ru-RU" altLang="ru-RU" sz="1500" b="1" smtClean="0">
                <a:solidFill>
                  <a:prstClr val="black"/>
                </a:solidFill>
                <a:latin typeface="Bookman Old Style" pitchFamily="18" charset="0"/>
                <a:cs typeface="Times New Roman" pitchFamily="18" charset="0"/>
              </a:rPr>
              <a:t>Фотореалистичность</a:t>
            </a:r>
          </a:p>
        </p:txBody>
      </p:sp>
      <p:sp>
        <p:nvSpPr>
          <p:cNvPr id="7177" name="Rectangle 10"/>
          <p:cNvSpPr>
            <a:spLocks noChangeArrowheads="1"/>
          </p:cNvSpPr>
          <p:nvPr/>
        </p:nvSpPr>
        <p:spPr bwMode="auto">
          <a:xfrm>
            <a:off x="539750" y="4291013"/>
            <a:ext cx="511175" cy="106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4F81BD"/>
              </a:buClr>
              <a:buSzPct val="65000"/>
              <a:buFont typeface="Wingdings" pitchFamily="2" charset="2"/>
              <a:buNone/>
            </a:pPr>
            <a:r>
              <a:rPr lang="ru-RU" altLang="ru-RU" sz="1500" smtClean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3</a:t>
            </a:r>
          </a:p>
        </p:txBody>
      </p:sp>
      <p:sp>
        <p:nvSpPr>
          <p:cNvPr id="7178" name="Rectangle 11"/>
          <p:cNvSpPr>
            <a:spLocks noChangeArrowheads="1"/>
          </p:cNvSpPr>
          <p:nvPr/>
        </p:nvSpPr>
        <p:spPr bwMode="auto">
          <a:xfrm>
            <a:off x="6196013" y="3222625"/>
            <a:ext cx="2573337" cy="106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>
                <a:srgbClr val="4F81BD"/>
              </a:buClr>
              <a:buSzPct val="65000"/>
              <a:buFont typeface="Wingdings" pitchFamily="2" charset="2"/>
              <a:buNone/>
            </a:pPr>
            <a:endParaRPr lang="ru-RU" altLang="ru-RU" sz="1500" b="1" smtClean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7179" name="Rectangle 12"/>
          <p:cNvSpPr>
            <a:spLocks noChangeArrowheads="1"/>
          </p:cNvSpPr>
          <p:nvPr/>
        </p:nvSpPr>
        <p:spPr bwMode="auto">
          <a:xfrm>
            <a:off x="3203575" y="3213100"/>
            <a:ext cx="2957513" cy="106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>
                <a:srgbClr val="4F81BD"/>
              </a:buClr>
              <a:buSzPct val="65000"/>
              <a:buFont typeface="Wingdings" pitchFamily="2" charset="2"/>
              <a:buNone/>
            </a:pPr>
            <a:endParaRPr lang="ru-RU" altLang="ru-RU" sz="1500" b="1" smtClean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48141" name="Rectangle 13"/>
          <p:cNvSpPr>
            <a:spLocks noChangeArrowheads="1"/>
          </p:cNvSpPr>
          <p:nvPr/>
        </p:nvSpPr>
        <p:spPr bwMode="auto">
          <a:xfrm>
            <a:off x="1050925" y="3222625"/>
            <a:ext cx="2441575" cy="106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4F81BD"/>
              </a:buClr>
              <a:buSzPct val="65000"/>
              <a:buFont typeface="Wingdings" pitchFamily="2" charset="2"/>
              <a:buNone/>
            </a:pPr>
            <a:r>
              <a:rPr lang="ru-RU" altLang="ru-RU" sz="1500" b="1" smtClean="0">
                <a:solidFill>
                  <a:prstClr val="black"/>
                </a:solidFill>
                <a:latin typeface="Bookman Old Style" pitchFamily="18" charset="0"/>
                <a:cs typeface="Times New Roman" pitchFamily="18" charset="0"/>
              </a:rPr>
              <a:t>Масштабирование изображений (приближение и удаление)</a:t>
            </a:r>
          </a:p>
        </p:txBody>
      </p:sp>
      <p:sp>
        <p:nvSpPr>
          <p:cNvPr id="7181" name="Rectangle 14"/>
          <p:cNvSpPr>
            <a:spLocks noChangeArrowheads="1"/>
          </p:cNvSpPr>
          <p:nvPr/>
        </p:nvSpPr>
        <p:spPr bwMode="auto">
          <a:xfrm>
            <a:off x="539750" y="3222625"/>
            <a:ext cx="511175" cy="106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4F81BD"/>
              </a:buClr>
              <a:buSzPct val="65000"/>
              <a:buFont typeface="Wingdings" pitchFamily="2" charset="2"/>
              <a:buNone/>
            </a:pPr>
            <a:r>
              <a:rPr lang="ru-RU" altLang="ru-RU" sz="1500" smtClean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2</a:t>
            </a:r>
          </a:p>
        </p:txBody>
      </p:sp>
      <p:sp>
        <p:nvSpPr>
          <p:cNvPr id="7182" name="Rectangle 15"/>
          <p:cNvSpPr>
            <a:spLocks noChangeArrowheads="1"/>
          </p:cNvSpPr>
          <p:nvPr/>
        </p:nvSpPr>
        <p:spPr bwMode="auto">
          <a:xfrm>
            <a:off x="6196013" y="2154238"/>
            <a:ext cx="2573337" cy="106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>
                <a:srgbClr val="4F81BD"/>
              </a:buClr>
              <a:buSzPct val="65000"/>
              <a:buFont typeface="Wingdings" pitchFamily="2" charset="2"/>
              <a:buNone/>
            </a:pPr>
            <a:endParaRPr lang="ru-RU" altLang="ru-RU" sz="1500" b="1" smtClean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7183" name="Rectangle 16"/>
          <p:cNvSpPr>
            <a:spLocks noChangeArrowheads="1"/>
          </p:cNvSpPr>
          <p:nvPr/>
        </p:nvSpPr>
        <p:spPr bwMode="auto">
          <a:xfrm>
            <a:off x="3238500" y="2154238"/>
            <a:ext cx="2957513" cy="106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>
                <a:srgbClr val="4F81BD"/>
              </a:buClr>
              <a:buSzPct val="65000"/>
              <a:buFont typeface="Wingdings" pitchFamily="2" charset="2"/>
              <a:buNone/>
            </a:pPr>
            <a:r>
              <a:rPr lang="ru-RU" altLang="ru-RU" sz="1500" b="1" smtClean="0">
                <a:solidFill>
                  <a:prstClr val="black"/>
                </a:solidFill>
                <a:cs typeface="Times New Roman" pitchFamily="18" charset="0"/>
              </a:rPr>
              <a:t>	</a:t>
            </a:r>
          </a:p>
        </p:txBody>
      </p:sp>
      <p:sp>
        <p:nvSpPr>
          <p:cNvPr id="7184" name="Rectangle 18"/>
          <p:cNvSpPr>
            <a:spLocks noChangeArrowheads="1"/>
          </p:cNvSpPr>
          <p:nvPr/>
        </p:nvSpPr>
        <p:spPr bwMode="auto">
          <a:xfrm>
            <a:off x="539750" y="2154238"/>
            <a:ext cx="511175" cy="106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4F81BD"/>
              </a:buClr>
              <a:buSzPct val="65000"/>
              <a:buFont typeface="Wingdings" pitchFamily="2" charset="2"/>
              <a:buNone/>
            </a:pPr>
            <a:r>
              <a:rPr lang="ru-RU" altLang="ru-RU" sz="1500" smtClean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1</a:t>
            </a:r>
          </a:p>
        </p:txBody>
      </p:sp>
      <p:sp>
        <p:nvSpPr>
          <p:cNvPr id="7185" name="Rectangle 19"/>
          <p:cNvSpPr>
            <a:spLocks noChangeArrowheads="1"/>
          </p:cNvSpPr>
          <p:nvPr/>
        </p:nvSpPr>
        <p:spPr bwMode="auto">
          <a:xfrm>
            <a:off x="6196013" y="1819275"/>
            <a:ext cx="2573337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>
                <a:srgbClr val="4F81BD"/>
              </a:buClr>
              <a:buSzPct val="65000"/>
              <a:buFont typeface="Wingdings" pitchFamily="2" charset="2"/>
              <a:buNone/>
            </a:pPr>
            <a:r>
              <a:rPr lang="ru-RU" altLang="ru-RU" sz="1500" b="1" i="1" smtClean="0">
                <a:solidFill>
                  <a:prstClr val="black"/>
                </a:solidFill>
                <a:latin typeface="Bookman Old Style" pitchFamily="18" charset="0"/>
                <a:cs typeface="Times New Roman" pitchFamily="18" charset="0"/>
              </a:rPr>
              <a:t>Векторная</a:t>
            </a:r>
            <a:r>
              <a:rPr lang="ru-RU" altLang="ru-RU" sz="1500" b="1" i="1" smtClean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 графика</a:t>
            </a:r>
          </a:p>
        </p:txBody>
      </p:sp>
      <p:sp>
        <p:nvSpPr>
          <p:cNvPr id="7186" name="Rectangle 20"/>
          <p:cNvSpPr>
            <a:spLocks noChangeArrowheads="1"/>
          </p:cNvSpPr>
          <p:nvPr/>
        </p:nvSpPr>
        <p:spPr bwMode="auto">
          <a:xfrm>
            <a:off x="3238500" y="1819275"/>
            <a:ext cx="2957513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>
                <a:srgbClr val="4F81BD"/>
              </a:buClr>
              <a:buSzPct val="65000"/>
              <a:buFont typeface="Wingdings" pitchFamily="2" charset="2"/>
              <a:buNone/>
            </a:pPr>
            <a:r>
              <a:rPr lang="ru-RU" altLang="ru-RU" sz="1500" b="1" i="1" smtClean="0">
                <a:solidFill>
                  <a:prstClr val="black"/>
                </a:solidFill>
                <a:latin typeface="Bookman Old Style" pitchFamily="18" charset="0"/>
                <a:cs typeface="Times New Roman" pitchFamily="18" charset="0"/>
              </a:rPr>
              <a:t>Растровая графика</a:t>
            </a:r>
          </a:p>
        </p:txBody>
      </p:sp>
      <p:sp>
        <p:nvSpPr>
          <p:cNvPr id="7187" name="Rectangle 21"/>
          <p:cNvSpPr>
            <a:spLocks noChangeArrowheads="1"/>
          </p:cNvSpPr>
          <p:nvPr/>
        </p:nvSpPr>
        <p:spPr bwMode="auto">
          <a:xfrm>
            <a:off x="1050925" y="1819275"/>
            <a:ext cx="2441575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>
                <a:srgbClr val="4F81BD"/>
              </a:buClr>
              <a:buSzPct val="65000"/>
              <a:buFont typeface="Wingdings" pitchFamily="2" charset="2"/>
              <a:buNone/>
            </a:pPr>
            <a:r>
              <a:rPr lang="ru-RU" altLang="ru-RU" sz="1500" b="1" i="1" smtClean="0">
                <a:solidFill>
                  <a:prstClr val="black"/>
                </a:solidFill>
                <a:latin typeface="Bookman Old Style" pitchFamily="18" charset="0"/>
                <a:cs typeface="Times New Roman" pitchFamily="18" charset="0"/>
              </a:rPr>
              <a:t>Критерий сравнения</a:t>
            </a:r>
          </a:p>
        </p:txBody>
      </p:sp>
      <p:sp>
        <p:nvSpPr>
          <p:cNvPr id="7188" name="Rectangle 22"/>
          <p:cNvSpPr>
            <a:spLocks noChangeArrowheads="1"/>
          </p:cNvSpPr>
          <p:nvPr/>
        </p:nvSpPr>
        <p:spPr bwMode="auto">
          <a:xfrm>
            <a:off x="539750" y="1819275"/>
            <a:ext cx="511175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4F81BD"/>
              </a:buClr>
              <a:buSzPct val="65000"/>
              <a:buFont typeface="Wingdings" pitchFamily="2" charset="2"/>
              <a:buNone/>
            </a:pPr>
            <a:r>
              <a:rPr lang="ru-RU" altLang="ru-RU" sz="1500" b="1" smtClean="0">
                <a:solidFill>
                  <a:prstClr val="black"/>
                </a:solidFill>
                <a:latin typeface="Comic Sans MS" pitchFamily="66" charset="0"/>
                <a:cs typeface="Times New Roman" pitchFamily="18" charset="0"/>
              </a:rPr>
              <a:t>№</a:t>
            </a:r>
          </a:p>
        </p:txBody>
      </p:sp>
      <p:sp>
        <p:nvSpPr>
          <p:cNvPr id="8214" name="Rectangle 23"/>
          <p:cNvSpPr>
            <a:spLocks noChangeArrowheads="1"/>
          </p:cNvSpPr>
          <p:nvPr/>
        </p:nvSpPr>
        <p:spPr bwMode="auto">
          <a:xfrm>
            <a:off x="539750" y="1052513"/>
            <a:ext cx="8229600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4F81BD"/>
              </a:buClr>
              <a:buSzPct val="65000"/>
              <a:buFont typeface="Wingdings" pitchFamily="2" charset="2"/>
              <a:buNone/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Сравнительная характеристика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4F81BD"/>
              </a:buClr>
              <a:buSzPct val="65000"/>
              <a:buFont typeface="Wingdings" pitchFamily="2" charset="2"/>
              <a:buNone/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векторной и растровой графики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7190" name="Line 24"/>
          <p:cNvSpPr>
            <a:spLocks noChangeShapeType="1"/>
          </p:cNvSpPr>
          <p:nvPr/>
        </p:nvSpPr>
        <p:spPr bwMode="auto">
          <a:xfrm>
            <a:off x="539750" y="1052513"/>
            <a:ext cx="82296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191" name="Line 25"/>
          <p:cNvSpPr>
            <a:spLocks noChangeShapeType="1"/>
          </p:cNvSpPr>
          <p:nvPr/>
        </p:nvSpPr>
        <p:spPr bwMode="auto">
          <a:xfrm>
            <a:off x="539750" y="6427788"/>
            <a:ext cx="82296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192" name="Line 26"/>
          <p:cNvSpPr>
            <a:spLocks noChangeShapeType="1"/>
          </p:cNvSpPr>
          <p:nvPr/>
        </p:nvSpPr>
        <p:spPr bwMode="auto">
          <a:xfrm>
            <a:off x="539750" y="1052513"/>
            <a:ext cx="0" cy="537527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193" name="Line 27"/>
          <p:cNvSpPr>
            <a:spLocks noChangeShapeType="1"/>
          </p:cNvSpPr>
          <p:nvPr/>
        </p:nvSpPr>
        <p:spPr bwMode="auto">
          <a:xfrm>
            <a:off x="8769350" y="1052513"/>
            <a:ext cx="0" cy="537527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194" name="Line 28"/>
          <p:cNvSpPr>
            <a:spLocks noChangeShapeType="1"/>
          </p:cNvSpPr>
          <p:nvPr/>
        </p:nvSpPr>
        <p:spPr bwMode="auto">
          <a:xfrm>
            <a:off x="539750" y="1819275"/>
            <a:ext cx="82296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195" name="Line 29"/>
          <p:cNvSpPr>
            <a:spLocks noChangeShapeType="1"/>
          </p:cNvSpPr>
          <p:nvPr/>
        </p:nvSpPr>
        <p:spPr bwMode="auto">
          <a:xfrm>
            <a:off x="539750" y="2154238"/>
            <a:ext cx="82296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196" name="Line 30"/>
          <p:cNvSpPr>
            <a:spLocks noChangeShapeType="1"/>
          </p:cNvSpPr>
          <p:nvPr/>
        </p:nvSpPr>
        <p:spPr bwMode="auto">
          <a:xfrm>
            <a:off x="1050925" y="1819275"/>
            <a:ext cx="0" cy="4608513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197" name="Line 31"/>
          <p:cNvSpPr>
            <a:spLocks noChangeShapeType="1"/>
          </p:cNvSpPr>
          <p:nvPr/>
        </p:nvSpPr>
        <p:spPr bwMode="auto">
          <a:xfrm>
            <a:off x="3492500" y="1819275"/>
            <a:ext cx="0" cy="4608513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198" name="Line 32"/>
          <p:cNvSpPr>
            <a:spLocks noChangeShapeType="1"/>
          </p:cNvSpPr>
          <p:nvPr/>
        </p:nvSpPr>
        <p:spPr bwMode="auto">
          <a:xfrm>
            <a:off x="6196013" y="1819275"/>
            <a:ext cx="0" cy="4608513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199" name="Line 33"/>
          <p:cNvSpPr>
            <a:spLocks noChangeShapeType="1"/>
          </p:cNvSpPr>
          <p:nvPr/>
        </p:nvSpPr>
        <p:spPr bwMode="auto">
          <a:xfrm>
            <a:off x="539750" y="3222625"/>
            <a:ext cx="82296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200" name="Line 34"/>
          <p:cNvSpPr>
            <a:spLocks noChangeShapeType="1"/>
          </p:cNvSpPr>
          <p:nvPr/>
        </p:nvSpPr>
        <p:spPr bwMode="auto">
          <a:xfrm>
            <a:off x="539750" y="4291013"/>
            <a:ext cx="82296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201" name="Line 35"/>
          <p:cNvSpPr>
            <a:spLocks noChangeShapeType="1"/>
          </p:cNvSpPr>
          <p:nvPr/>
        </p:nvSpPr>
        <p:spPr bwMode="auto">
          <a:xfrm>
            <a:off x="539750" y="5359400"/>
            <a:ext cx="82296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202" name="Прямоугольник 1"/>
          <p:cNvSpPr>
            <a:spLocks noChangeArrowheads="1"/>
          </p:cNvSpPr>
          <p:nvPr/>
        </p:nvSpPr>
        <p:spPr bwMode="auto">
          <a:xfrm>
            <a:off x="1050925" y="2189163"/>
            <a:ext cx="244157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500" b="1" smtClean="0">
                <a:solidFill>
                  <a:prstClr val="black"/>
                </a:solidFill>
                <a:latin typeface="Bookman Old Style" pitchFamily="18" charset="0"/>
              </a:rPr>
              <a:t>Возможность автоматизации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500" b="1" smtClean="0">
                <a:solidFill>
                  <a:prstClr val="black"/>
                </a:solidFill>
                <a:latin typeface="Bookman Old Style" pitchFamily="18" charset="0"/>
              </a:rPr>
              <a:t>считывания изображения</a:t>
            </a:r>
          </a:p>
        </p:txBody>
      </p:sp>
    </p:spTree>
    <p:extLst>
      <p:ext uri="{BB962C8B-B14F-4D97-AF65-F5344CB8AC3E}">
        <p14:creationId xmlns:p14="http://schemas.microsoft.com/office/powerpoint/2010/main" val="961983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  <p:bldP spid="48137" grpId="0"/>
      <p:bldP spid="481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откр_урок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446088"/>
            <a:ext cx="8785225" cy="5856287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2520950" y="2233613"/>
            <a:ext cx="3603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sz="1800" b="1" smtClean="0">
                <a:solidFill>
                  <a:prstClr val="white"/>
                </a:solidFill>
              </a:rPr>
              <a:t>1</a:t>
            </a:r>
          </a:p>
        </p:txBody>
      </p:sp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5580063" y="3008313"/>
            <a:ext cx="3603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sz="1800" b="1" smtClean="0">
                <a:solidFill>
                  <a:prstClr val="white"/>
                </a:solidFill>
              </a:rPr>
              <a:t>2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8432800" y="3008313"/>
            <a:ext cx="3603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sz="1800" b="1" smtClean="0">
                <a:solidFill>
                  <a:prstClr val="white"/>
                </a:solidFill>
              </a:rPr>
              <a:t>3</a:t>
            </a:r>
          </a:p>
        </p:txBody>
      </p:sp>
      <p:sp>
        <p:nvSpPr>
          <p:cNvPr id="8198" name="Text Box 7"/>
          <p:cNvSpPr txBox="1">
            <a:spLocks noChangeArrowheads="1"/>
          </p:cNvSpPr>
          <p:nvPr/>
        </p:nvSpPr>
        <p:spPr bwMode="auto">
          <a:xfrm>
            <a:off x="2519363" y="3657600"/>
            <a:ext cx="3603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sz="1800" b="1" smtClean="0">
                <a:solidFill>
                  <a:prstClr val="white"/>
                </a:solidFill>
              </a:rPr>
              <a:t>4</a:t>
            </a:r>
          </a:p>
        </p:txBody>
      </p:sp>
      <p:sp>
        <p:nvSpPr>
          <p:cNvPr id="8199" name="Text Box 8"/>
          <p:cNvSpPr txBox="1">
            <a:spLocks noChangeArrowheads="1"/>
          </p:cNvSpPr>
          <p:nvPr/>
        </p:nvSpPr>
        <p:spPr bwMode="auto">
          <a:xfrm>
            <a:off x="2463800" y="5757863"/>
            <a:ext cx="3603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sz="1800" b="1" smtClean="0">
                <a:solidFill>
                  <a:prstClr val="white"/>
                </a:solidFill>
              </a:rPr>
              <a:t>5</a:t>
            </a:r>
          </a:p>
        </p:txBody>
      </p:sp>
      <p:sp>
        <p:nvSpPr>
          <p:cNvPr id="8200" name="Text Box 9"/>
          <p:cNvSpPr txBox="1">
            <a:spLocks noChangeArrowheads="1"/>
          </p:cNvSpPr>
          <p:nvPr/>
        </p:nvSpPr>
        <p:spPr bwMode="auto">
          <a:xfrm>
            <a:off x="5399088" y="5757863"/>
            <a:ext cx="36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sz="1800" b="1" smtClean="0">
                <a:solidFill>
                  <a:prstClr val="white"/>
                </a:solidFill>
              </a:rPr>
              <a:t>6</a:t>
            </a:r>
          </a:p>
        </p:txBody>
      </p:sp>
      <p:sp>
        <p:nvSpPr>
          <p:cNvPr id="8201" name="Text Box 10"/>
          <p:cNvSpPr txBox="1">
            <a:spLocks noChangeArrowheads="1"/>
          </p:cNvSpPr>
          <p:nvPr/>
        </p:nvSpPr>
        <p:spPr bwMode="auto">
          <a:xfrm>
            <a:off x="8459788" y="5757863"/>
            <a:ext cx="3603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sz="1800" b="1" smtClean="0">
                <a:solidFill>
                  <a:prstClr val="white"/>
                </a:solidFill>
              </a:rPr>
              <a:t>7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6309320"/>
            <a:ext cx="681212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Смогли бы вы сразу определить-векторное или растровое?</a:t>
            </a:r>
            <a:endParaRPr lang="ru-RU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785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</a:endParaRPr>
          </a:p>
        </p:txBody>
      </p:sp>
      <p:sp useBgFill="1">
        <p:nvSpPr>
          <p:cNvPr id="11267" name="Rectangle 3"/>
          <p:cNvSpPr>
            <a:spLocks noChangeArrowheads="1"/>
          </p:cNvSpPr>
          <p:nvPr/>
        </p:nvSpPr>
        <p:spPr bwMode="auto">
          <a:xfrm>
            <a:off x="7235825" y="6453188"/>
            <a:ext cx="1908175" cy="404812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srgbClr val="6DCEF1"/>
              </a:solidFill>
            </a:endParaRPr>
          </a:p>
        </p:txBody>
      </p:sp>
      <p:sp useBgFill="1">
        <p:nvSpPr>
          <p:cNvPr id="11268" name="Rectangle 4"/>
          <p:cNvSpPr>
            <a:spLocks noChangeArrowheads="1"/>
          </p:cNvSpPr>
          <p:nvPr/>
        </p:nvSpPr>
        <p:spPr bwMode="auto">
          <a:xfrm>
            <a:off x="6988175" y="195263"/>
            <a:ext cx="2124075" cy="288925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smtClean="0">
              <a:solidFill>
                <a:prstClr val="black"/>
              </a:solidFill>
            </a:endParaRPr>
          </a:p>
        </p:txBody>
      </p:sp>
      <p:pic>
        <p:nvPicPr>
          <p:cNvPr id="11269" name="Picture 7" descr="20070613164047!Rgb-raster-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725488"/>
            <a:ext cx="3790950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Text Box 8"/>
          <p:cNvSpPr txBox="1">
            <a:spLocks noChangeArrowheads="1"/>
          </p:cNvSpPr>
          <p:nvPr/>
        </p:nvSpPr>
        <p:spPr bwMode="auto">
          <a:xfrm>
            <a:off x="3348038" y="906463"/>
            <a:ext cx="5508625" cy="255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i="1" smtClean="0">
                <a:solidFill>
                  <a:srgbClr val="FF0000"/>
                </a:solidFill>
                <a:latin typeface="Times New Roman" pitchFamily="18" charset="0"/>
              </a:rPr>
              <a:t>Растровое изображение</a:t>
            </a:r>
            <a:r>
              <a:rPr lang="ru-RU" altLang="ru-RU" i="1" smtClean="0">
                <a:solidFill>
                  <a:prstClr val="black"/>
                </a:solidFill>
                <a:latin typeface="Times New Roman" pitchFamily="18" charset="0"/>
              </a:rPr>
              <a:t/>
            </a:r>
            <a:br>
              <a:rPr lang="ru-RU" altLang="ru-RU" i="1" smtClean="0">
                <a:solidFill>
                  <a:prstClr val="black"/>
                </a:solidFill>
                <a:latin typeface="Times New Roman" pitchFamily="18" charset="0"/>
              </a:rPr>
            </a:br>
            <a:r>
              <a:rPr lang="ru-RU" altLang="ru-RU" i="1" smtClean="0">
                <a:solidFill>
                  <a:prstClr val="black"/>
                </a:solidFill>
                <a:latin typeface="Times New Roman" pitchFamily="18" charset="0"/>
              </a:rPr>
              <a:t>состоит из отдельных </a:t>
            </a:r>
            <a:r>
              <a:rPr lang="ru-RU" altLang="ru-RU" i="1" u="sng" smtClean="0">
                <a:solidFill>
                  <a:prstClr val="black"/>
                </a:solidFill>
                <a:latin typeface="Times New Roman" pitchFamily="18" charset="0"/>
              </a:rPr>
              <a:t>точек</a:t>
            </a:r>
            <a:r>
              <a:rPr lang="ru-RU" altLang="ru-RU" i="1" smtClean="0">
                <a:solidFill>
                  <a:prstClr val="black"/>
                </a:solidFill>
                <a:latin typeface="Times New Roman" pitchFamily="18" charset="0"/>
              </a:rPr>
              <a:t> различного цвета </a:t>
            </a:r>
            <a:r>
              <a:rPr lang="ru-RU" altLang="ru-RU" i="1" u="sng" smtClean="0">
                <a:solidFill>
                  <a:prstClr val="black"/>
                </a:solidFill>
                <a:latin typeface="Times New Roman" pitchFamily="18" charset="0"/>
              </a:rPr>
              <a:t>(пикселей)</a:t>
            </a:r>
            <a:r>
              <a:rPr lang="ru-RU" altLang="ru-RU" i="1" smtClean="0">
                <a:solidFill>
                  <a:prstClr val="black"/>
                </a:solidFill>
                <a:latin typeface="Times New Roman" pitchFamily="18" charset="0"/>
              </a:rPr>
              <a:t>, которые образуют строки и столбцы.</a:t>
            </a:r>
          </a:p>
        </p:txBody>
      </p:sp>
      <p:sp>
        <p:nvSpPr>
          <p:cNvPr id="11271" name="Text Box 9"/>
          <p:cNvSpPr txBox="1">
            <a:spLocks noChangeArrowheads="1"/>
          </p:cNvSpPr>
          <p:nvPr/>
        </p:nvSpPr>
        <p:spPr bwMode="auto">
          <a:xfrm>
            <a:off x="395288" y="5068888"/>
            <a:ext cx="4248150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sz="2000" smtClean="0">
                <a:solidFill>
                  <a:prstClr val="black"/>
                </a:solidFill>
                <a:latin typeface="Times New Roman" pitchFamily="18" charset="0"/>
              </a:rPr>
              <a:t>Совокупность точечных строк образуют графическую сетку </a:t>
            </a:r>
            <a:r>
              <a:rPr lang="ru-RU" altLang="ru-RU" sz="2000" smtClean="0">
                <a:solidFill>
                  <a:srgbClr val="FF0000"/>
                </a:solidFill>
                <a:latin typeface="Times New Roman" pitchFamily="18" charset="0"/>
              </a:rPr>
              <a:t>(растр)</a:t>
            </a:r>
          </a:p>
        </p:txBody>
      </p:sp>
      <p:sp>
        <p:nvSpPr>
          <p:cNvPr id="43018" name="Rectangle 10"/>
          <p:cNvSpPr>
            <a:spLocks noGrp="1" noChangeArrowheads="1"/>
          </p:cNvSpPr>
          <p:nvPr>
            <p:ph type="title"/>
          </p:nvPr>
        </p:nvSpPr>
        <p:spPr>
          <a:xfrm>
            <a:off x="468313" y="114346"/>
            <a:ext cx="8229600" cy="791323"/>
          </a:xfrm>
        </p:spPr>
        <p:txBody>
          <a:bodyPr/>
          <a:lstStyle/>
          <a:p>
            <a:pPr eaLnBrk="1" hangingPunct="1">
              <a:defRPr/>
            </a:pPr>
            <a:r>
              <a:rPr lang="ru-RU" sz="3800" dirty="0"/>
              <a:t>Растровое изображение</a:t>
            </a:r>
          </a:p>
        </p:txBody>
      </p:sp>
      <p:sp>
        <p:nvSpPr>
          <p:cNvPr id="11273" name="Прямоугольник 1"/>
          <p:cNvSpPr>
            <a:spLocks noChangeArrowheads="1"/>
          </p:cNvSpPr>
          <p:nvPr/>
        </p:nvSpPr>
        <p:spPr bwMode="auto">
          <a:xfrm>
            <a:off x="4041775" y="3702050"/>
            <a:ext cx="48148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002060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002060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002060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002060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Пиксель</a:t>
            </a:r>
            <a:r>
              <a:rPr lang="ru-RU" altLang="ru-RU" sz="20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минимальный участок изображения, которому независимым образом можно задать цвет</a:t>
            </a:r>
          </a:p>
        </p:txBody>
      </p:sp>
    </p:spTree>
    <p:extLst>
      <p:ext uri="{BB962C8B-B14F-4D97-AF65-F5344CB8AC3E}">
        <p14:creationId xmlns:p14="http://schemas.microsoft.com/office/powerpoint/2010/main" val="192615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-536224" y="50499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/>
              <a:t>Векторная графика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5076825" y="2420938"/>
            <a:ext cx="3898900" cy="2808287"/>
          </a:xfrm>
        </p:spPr>
        <p:txBody>
          <a:bodyPr/>
          <a:lstStyle/>
          <a:p>
            <a:pPr marL="0" indent="355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smtClean="0">
                <a:latin typeface="Times New Roman" pitchFamily="18" charset="0"/>
                <a:cs typeface="Arial" charset="0"/>
              </a:rPr>
              <a:t>Основным элементом векторного изображения является </a:t>
            </a:r>
            <a:r>
              <a:rPr lang="ru-RU" altLang="ru-RU" sz="2000" u="sng" smtClean="0">
                <a:latin typeface="Times New Roman" pitchFamily="18" charset="0"/>
                <a:cs typeface="Arial" charset="0"/>
              </a:rPr>
              <a:t>линия.</a:t>
            </a:r>
          </a:p>
          <a:p>
            <a:pPr marL="0" indent="355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u="sng" smtClean="0">
                <a:latin typeface="Times New Roman" pitchFamily="18" charset="0"/>
                <a:cs typeface="Arial" charset="0"/>
              </a:rPr>
              <a:t>Характеристики линии</a:t>
            </a:r>
            <a:r>
              <a:rPr lang="ru-RU" altLang="ru-RU" sz="2000" smtClean="0">
                <a:latin typeface="Times New Roman" pitchFamily="18" charset="0"/>
                <a:cs typeface="Arial" charset="0"/>
              </a:rPr>
              <a:t>: цвет, толщина, тип. </a:t>
            </a:r>
          </a:p>
          <a:p>
            <a:pPr marL="0" indent="355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altLang="ru-RU" sz="2000" smtClean="0">
                <a:latin typeface="Times New Roman" pitchFamily="18" charset="0"/>
                <a:cs typeface="Arial" charset="0"/>
              </a:rPr>
              <a:t>Простые элементы: прямые, эллипсы, прямоугольники и пр. называются </a:t>
            </a:r>
            <a:r>
              <a:rPr lang="ru-RU" altLang="ru-RU" sz="2000" u="sng" smtClean="0">
                <a:latin typeface="Times New Roman" pitchFamily="18" charset="0"/>
                <a:cs typeface="Arial" charset="0"/>
              </a:rPr>
              <a:t>графическими примитивами</a:t>
            </a:r>
            <a:r>
              <a:rPr lang="ru-RU" altLang="ru-RU" sz="2000" smtClean="0">
                <a:latin typeface="Times New Roman" pitchFamily="18" charset="0"/>
                <a:cs typeface="Arial" charset="0"/>
              </a:rPr>
              <a:t>. </a:t>
            </a:r>
          </a:p>
        </p:txBody>
      </p:sp>
      <p:grpSp>
        <p:nvGrpSpPr>
          <p:cNvPr id="13316" name="Group 7"/>
          <p:cNvGrpSpPr>
            <a:grpSpLocks/>
          </p:cNvGrpSpPr>
          <p:nvPr/>
        </p:nvGrpSpPr>
        <p:grpSpPr bwMode="auto">
          <a:xfrm>
            <a:off x="6440488" y="134938"/>
            <a:ext cx="2087562" cy="1800225"/>
            <a:chOff x="3538" y="663"/>
            <a:chExt cx="2222" cy="1541"/>
          </a:xfrm>
        </p:grpSpPr>
        <p:sp>
          <p:nvSpPr>
            <p:cNvPr id="13331" name="AutoShape 6"/>
            <p:cNvSpPr>
              <a:spLocks noChangeArrowheads="1"/>
            </p:cNvSpPr>
            <p:nvPr/>
          </p:nvSpPr>
          <p:spPr bwMode="auto">
            <a:xfrm rot="9157533" flipV="1">
              <a:off x="3538" y="1706"/>
              <a:ext cx="2222" cy="498"/>
            </a:xfrm>
            <a:prstGeom prst="lightningBol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rgbClr val="00206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rgbClr val="00206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rgbClr val="00206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</a:endParaRPr>
            </a:p>
          </p:txBody>
        </p:sp>
        <p:sp>
          <p:nvSpPr>
            <p:cNvPr id="13332" name="AutoShape 4"/>
            <p:cNvSpPr>
              <a:spLocks noChangeArrowheads="1"/>
            </p:cNvSpPr>
            <p:nvPr/>
          </p:nvSpPr>
          <p:spPr bwMode="auto">
            <a:xfrm>
              <a:off x="3606" y="663"/>
              <a:ext cx="1156" cy="1270"/>
            </a:xfrm>
            <a:prstGeom prst="sun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rgbClr val="00206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rgbClr val="00206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rgbClr val="00206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</a:endParaRPr>
            </a:p>
          </p:txBody>
        </p:sp>
        <p:sp>
          <p:nvSpPr>
            <p:cNvPr id="13333" name="AutoShape 5"/>
            <p:cNvSpPr>
              <a:spLocks noChangeArrowheads="1"/>
            </p:cNvSpPr>
            <p:nvPr/>
          </p:nvSpPr>
          <p:spPr bwMode="auto">
            <a:xfrm>
              <a:off x="3764" y="1117"/>
              <a:ext cx="1996" cy="589"/>
            </a:xfrm>
            <a:prstGeom prst="cloudCallout">
              <a:avLst>
                <a:gd name="adj1" fmla="val -22394"/>
                <a:gd name="adj2" fmla="val 13838"/>
              </a:avLst>
            </a:prstGeom>
            <a:solidFill>
              <a:srgbClr val="66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rgbClr val="00206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rgbClr val="00206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rgbClr val="00206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180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13317" name="Group 22"/>
          <p:cNvGrpSpPr>
            <a:grpSpLocks/>
          </p:cNvGrpSpPr>
          <p:nvPr/>
        </p:nvGrpSpPr>
        <p:grpSpPr bwMode="auto">
          <a:xfrm>
            <a:off x="539750" y="1844675"/>
            <a:ext cx="4175125" cy="3213100"/>
            <a:chOff x="295" y="2296"/>
            <a:chExt cx="2630" cy="2024"/>
          </a:xfrm>
        </p:grpSpPr>
        <p:grpSp>
          <p:nvGrpSpPr>
            <p:cNvPr id="13318" name="Group 21"/>
            <p:cNvGrpSpPr>
              <a:grpSpLocks/>
            </p:cNvGrpSpPr>
            <p:nvPr/>
          </p:nvGrpSpPr>
          <p:grpSpPr bwMode="auto">
            <a:xfrm>
              <a:off x="476" y="2461"/>
              <a:ext cx="2426" cy="1859"/>
              <a:chOff x="521" y="2659"/>
              <a:chExt cx="1905" cy="1179"/>
            </a:xfrm>
          </p:grpSpPr>
          <p:sp>
            <p:nvSpPr>
              <p:cNvPr id="13325" name="Line 9"/>
              <p:cNvSpPr>
                <a:spLocks noChangeShapeType="1"/>
              </p:cNvSpPr>
              <p:nvPr/>
            </p:nvSpPr>
            <p:spPr bwMode="auto">
              <a:xfrm>
                <a:off x="521" y="2659"/>
                <a:ext cx="172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3326" name="Line 10"/>
              <p:cNvSpPr>
                <a:spLocks noChangeShapeType="1"/>
              </p:cNvSpPr>
              <p:nvPr/>
            </p:nvSpPr>
            <p:spPr bwMode="auto">
              <a:xfrm>
                <a:off x="521" y="2659"/>
                <a:ext cx="0" cy="117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3327" name="Rectangle 11"/>
              <p:cNvSpPr>
                <a:spLocks noChangeArrowheads="1"/>
              </p:cNvSpPr>
              <p:nvPr/>
            </p:nvSpPr>
            <p:spPr bwMode="auto">
              <a:xfrm>
                <a:off x="703" y="2976"/>
                <a:ext cx="816" cy="40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rgbClr val="002060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rgbClr val="002060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rgbClr val="002060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rgbClr val="002060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rgbClr val="002060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rgbClr val="002060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rgbClr val="002060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rgbClr val="002060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rgbClr val="002060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28" name="Oval 12"/>
              <p:cNvSpPr>
                <a:spLocks noChangeArrowheads="1"/>
              </p:cNvSpPr>
              <p:nvPr/>
            </p:nvSpPr>
            <p:spPr bwMode="auto">
              <a:xfrm>
                <a:off x="1882" y="3067"/>
                <a:ext cx="544" cy="544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rgbClr val="002060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rgbClr val="002060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rgbClr val="002060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rgbClr val="002060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rgbClr val="002060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rgbClr val="002060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rgbClr val="002060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rgbClr val="002060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rgbClr val="002060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180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29" name="Line 13"/>
              <p:cNvSpPr>
                <a:spLocks noChangeShapeType="1"/>
              </p:cNvSpPr>
              <p:nvPr/>
            </p:nvSpPr>
            <p:spPr bwMode="auto">
              <a:xfrm>
                <a:off x="703" y="2976"/>
                <a:ext cx="816" cy="40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13330" name="Line 14"/>
              <p:cNvSpPr>
                <a:spLocks noChangeShapeType="1"/>
              </p:cNvSpPr>
              <p:nvPr/>
            </p:nvSpPr>
            <p:spPr bwMode="auto">
              <a:xfrm>
                <a:off x="2154" y="3339"/>
                <a:ext cx="136" cy="22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prstClr val="black"/>
                  </a:solidFill>
                  <a:latin typeface="Arial" charset="0"/>
                </a:endParaRPr>
              </a:p>
            </p:txBody>
          </p:sp>
        </p:grpSp>
        <p:sp>
          <p:nvSpPr>
            <p:cNvPr id="13319" name="Text Box 15"/>
            <p:cNvSpPr txBox="1">
              <a:spLocks noChangeArrowheads="1"/>
            </p:cNvSpPr>
            <p:nvPr/>
          </p:nvSpPr>
          <p:spPr bwMode="auto">
            <a:xfrm>
              <a:off x="2336" y="2296"/>
              <a:ext cx="453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rgbClr val="00206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rgbClr val="00206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rgbClr val="00206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200" smtClean="0">
                  <a:solidFill>
                    <a:prstClr val="black"/>
                  </a:solidFill>
                </a:rPr>
                <a:t>Х</a:t>
              </a:r>
            </a:p>
          </p:txBody>
        </p:sp>
        <p:sp>
          <p:nvSpPr>
            <p:cNvPr id="13320" name="Text Box 16"/>
            <p:cNvSpPr txBox="1">
              <a:spLocks noChangeArrowheads="1"/>
            </p:cNvSpPr>
            <p:nvPr/>
          </p:nvSpPr>
          <p:spPr bwMode="auto">
            <a:xfrm>
              <a:off x="2472" y="3657"/>
              <a:ext cx="453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rgbClr val="00206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rgbClr val="00206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rgbClr val="00206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ru-RU" sz="1200" smtClean="0">
                  <a:solidFill>
                    <a:prstClr val="black"/>
                  </a:solidFill>
                </a:rPr>
                <a:t>R</a:t>
              </a:r>
              <a:endParaRPr lang="ru-RU" altLang="ru-RU" sz="1200" smtClean="0">
                <a:solidFill>
                  <a:prstClr val="black"/>
                </a:solidFill>
              </a:endParaRPr>
            </a:p>
          </p:txBody>
        </p:sp>
        <p:sp>
          <p:nvSpPr>
            <p:cNvPr id="13321" name="Text Box 17"/>
            <p:cNvSpPr txBox="1">
              <a:spLocks noChangeArrowheads="1"/>
            </p:cNvSpPr>
            <p:nvPr/>
          </p:nvSpPr>
          <p:spPr bwMode="auto">
            <a:xfrm>
              <a:off x="295" y="4065"/>
              <a:ext cx="453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rgbClr val="00206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rgbClr val="00206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rgbClr val="00206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en-US" altLang="ru-RU" sz="1200" smtClean="0">
                  <a:solidFill>
                    <a:prstClr val="black"/>
                  </a:solidFill>
                </a:rPr>
                <a:t>Y</a:t>
              </a:r>
              <a:endParaRPr lang="ru-RU" altLang="ru-RU" sz="1200" smtClean="0">
                <a:solidFill>
                  <a:prstClr val="black"/>
                </a:solidFill>
              </a:endParaRPr>
            </a:p>
          </p:txBody>
        </p:sp>
        <p:sp>
          <p:nvSpPr>
            <p:cNvPr id="13322" name="Text Box 18"/>
            <p:cNvSpPr txBox="1">
              <a:spLocks noChangeArrowheads="1"/>
            </p:cNvSpPr>
            <p:nvPr/>
          </p:nvSpPr>
          <p:spPr bwMode="auto">
            <a:xfrm>
              <a:off x="612" y="2750"/>
              <a:ext cx="453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rgbClr val="00206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rgbClr val="00206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rgbClr val="00206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200" smtClean="0">
                  <a:solidFill>
                    <a:prstClr val="black"/>
                  </a:solidFill>
                </a:rPr>
                <a:t>Х</a:t>
              </a:r>
              <a:r>
                <a:rPr lang="en-US" altLang="ru-RU" sz="1200" baseline="-25000" smtClean="0">
                  <a:solidFill>
                    <a:prstClr val="black"/>
                  </a:solidFill>
                </a:rPr>
                <a:t>1 </a:t>
              </a:r>
              <a:r>
                <a:rPr lang="en-US" altLang="ru-RU" sz="1200" smtClean="0">
                  <a:solidFill>
                    <a:prstClr val="black"/>
                  </a:solidFill>
                </a:rPr>
                <a:t>Y</a:t>
              </a:r>
              <a:r>
                <a:rPr lang="en-US" altLang="ru-RU" sz="1200" baseline="-25000" smtClean="0">
                  <a:solidFill>
                    <a:prstClr val="black"/>
                  </a:solidFill>
                </a:rPr>
                <a:t>1</a:t>
              </a:r>
              <a:endParaRPr lang="ru-RU" altLang="ru-RU" sz="1200" smtClean="0">
                <a:solidFill>
                  <a:prstClr val="black"/>
                </a:solidFill>
              </a:endParaRPr>
            </a:p>
          </p:txBody>
        </p:sp>
        <p:sp>
          <p:nvSpPr>
            <p:cNvPr id="13323" name="Text Box 19"/>
            <p:cNvSpPr txBox="1">
              <a:spLocks noChangeArrowheads="1"/>
            </p:cNvSpPr>
            <p:nvPr/>
          </p:nvSpPr>
          <p:spPr bwMode="auto">
            <a:xfrm>
              <a:off x="1610" y="3612"/>
              <a:ext cx="453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rgbClr val="00206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rgbClr val="00206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rgbClr val="00206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200" smtClean="0">
                  <a:solidFill>
                    <a:prstClr val="black"/>
                  </a:solidFill>
                </a:rPr>
                <a:t>Х</a:t>
              </a:r>
              <a:r>
                <a:rPr lang="en-US" altLang="ru-RU" sz="1200" baseline="-25000" smtClean="0">
                  <a:solidFill>
                    <a:prstClr val="black"/>
                  </a:solidFill>
                </a:rPr>
                <a:t>2 </a:t>
              </a:r>
              <a:r>
                <a:rPr lang="en-US" altLang="ru-RU" sz="1200" smtClean="0">
                  <a:solidFill>
                    <a:prstClr val="black"/>
                  </a:solidFill>
                </a:rPr>
                <a:t>Y</a:t>
              </a:r>
              <a:r>
                <a:rPr lang="en-US" altLang="ru-RU" sz="1200" baseline="-25000" smtClean="0">
                  <a:solidFill>
                    <a:prstClr val="black"/>
                  </a:solidFill>
                </a:rPr>
                <a:t>2</a:t>
              </a:r>
              <a:endParaRPr lang="ru-RU" altLang="ru-RU" sz="1200" smtClean="0">
                <a:solidFill>
                  <a:prstClr val="black"/>
                </a:solidFill>
              </a:endParaRPr>
            </a:p>
          </p:txBody>
        </p:sp>
        <p:sp>
          <p:nvSpPr>
            <p:cNvPr id="13324" name="Text Box 20"/>
            <p:cNvSpPr txBox="1">
              <a:spLocks noChangeArrowheads="1"/>
            </p:cNvSpPr>
            <p:nvPr/>
          </p:nvSpPr>
          <p:spPr bwMode="auto">
            <a:xfrm>
              <a:off x="2336" y="3385"/>
              <a:ext cx="453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rgbClr val="002060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rgbClr val="002060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rgbClr val="002060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rgbClr val="002060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200" smtClean="0">
                  <a:solidFill>
                    <a:prstClr val="black"/>
                  </a:solidFill>
                </a:rPr>
                <a:t>Х,</a:t>
              </a:r>
              <a:r>
                <a:rPr lang="en-US" altLang="ru-RU" sz="1200" baseline="-25000" smtClean="0">
                  <a:solidFill>
                    <a:prstClr val="black"/>
                  </a:solidFill>
                </a:rPr>
                <a:t> </a:t>
              </a:r>
              <a:r>
                <a:rPr lang="en-US" altLang="ru-RU" sz="1200" smtClean="0">
                  <a:solidFill>
                    <a:prstClr val="black"/>
                  </a:solidFill>
                </a:rPr>
                <a:t>Y</a:t>
              </a:r>
              <a:endParaRPr lang="ru-RU" altLang="ru-RU" sz="1200" smtClean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027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/>
              <a:t>Векторная графика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3995738" y="1125538"/>
            <a:ext cx="4906962" cy="2765425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Arial" charset="0"/>
              <a:buNone/>
            </a:pPr>
            <a:r>
              <a:rPr lang="ru-RU" altLang="ru-RU" sz="2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Векторные изображения</a:t>
            </a:r>
            <a:r>
              <a:rPr lang="ru-RU" altLang="ru-RU" sz="22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smtClean="0">
                <a:latin typeface="Times New Roman" pitchFamily="18" charset="0"/>
                <a:cs typeface="Times New Roman" pitchFamily="18" charset="0"/>
              </a:rPr>
              <a:t>формируются из графических примитивов (точка, линия, окружность, прямоугольник и пр.), которые хранятся в памяти компьютера в виде описывающих их математических формул.</a:t>
            </a:r>
          </a:p>
        </p:txBody>
      </p:sp>
      <p:pic>
        <p:nvPicPr>
          <p:cNvPr id="14340" name="Picture 8" descr="bt_mod_s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1196975"/>
            <a:ext cx="3667125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3368675"/>
            <a:ext cx="3600450" cy="270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076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ма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2277</TotalTime>
  <Words>383</Words>
  <Application>Microsoft Office PowerPoint</Application>
  <PresentationFormat>Экран (4:3)</PresentationFormat>
  <Paragraphs>83</Paragraphs>
  <Slides>21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Тема6</vt:lpstr>
      <vt:lpstr>Слои</vt:lpstr>
      <vt:lpstr>1_Тема6</vt:lpstr>
      <vt:lpstr>Презентация PowerPoint</vt:lpstr>
      <vt:lpstr>Компьютерная графика и области её применения. Понятие растровой и векторной графики</vt:lpstr>
      <vt:lpstr>Презентация PowerPoint</vt:lpstr>
      <vt:lpstr>ВИРТУАЛЬНЫЙ МУЗЕЙ</vt:lpstr>
      <vt:lpstr>Презентация PowerPoint</vt:lpstr>
      <vt:lpstr>Презентация PowerPoint</vt:lpstr>
      <vt:lpstr>Растровое изображение</vt:lpstr>
      <vt:lpstr>Векторная графика</vt:lpstr>
      <vt:lpstr>Векторная графика</vt:lpstr>
      <vt:lpstr>Презентация PowerPoint</vt:lpstr>
      <vt:lpstr>Презентация PowerPoint</vt:lpstr>
      <vt:lpstr>Растровые изображения</vt:lpstr>
      <vt:lpstr>Векторные изображения</vt:lpstr>
      <vt:lpstr>Презентация PowerPoint</vt:lpstr>
      <vt:lpstr>Программы работы с компьютерной графикой</vt:lpstr>
      <vt:lpstr>Группа 1</vt:lpstr>
      <vt:lpstr>Группа 2</vt:lpstr>
      <vt:lpstr>Группа 3</vt:lpstr>
      <vt:lpstr>Группа 4</vt:lpstr>
      <vt:lpstr>Презентация PowerPoint</vt:lpstr>
      <vt:lpstr>Сегодня на уроке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Виртуальный музей</dc:title>
  <dc:creator>XTreme</dc:creator>
  <cp:lastModifiedBy>Учитель</cp:lastModifiedBy>
  <cp:revision>60</cp:revision>
  <dcterms:created xsi:type="dcterms:W3CDTF">2010-03-09T10:11:22Z</dcterms:created>
  <dcterms:modified xsi:type="dcterms:W3CDTF">2014-02-27T05:34:26Z</dcterms:modified>
</cp:coreProperties>
</file>