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9" r:id="rId6"/>
    <p:sldId id="258" r:id="rId7"/>
    <p:sldId id="261" r:id="rId8"/>
    <p:sldId id="263" r:id="rId9"/>
    <p:sldId id="262" r:id="rId10"/>
    <p:sldId id="264" r:id="rId11"/>
    <p:sldId id="265" r:id="rId1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9" d="100"/>
          <a:sy n="69" d="100"/>
        </p:scale>
        <p:origin x="5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32.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2192000" cy="6858000"/>
          </a:xfrm>
          <a:prstGeom prst="rect">
            <a:avLst/>
          </a:prstGeom>
        </p:spPr>
      </p:pic>
      <p:sp>
        <p:nvSpPr>
          <p:cNvPr id="3" name="Text 0"/>
          <p:cNvSpPr txBox="1"/>
          <p:nvPr/>
        </p:nvSpPr>
        <p:spPr>
          <a:xfrm>
            <a:off x="821961" y="562650"/>
            <a:ext cx="10363500" cy="5732700"/>
          </a:xfrm>
          <a:prstGeom prst="rect">
            <a:avLst/>
          </a:prstGeom>
          <a:noFill/>
        </p:spPr>
        <p:txBody>
          <a:bodyPr wrap="square" lIns="0" tIns="0" rIns="0" bIns="0" rtlCol="0" anchor="ctr"/>
          <a:lstStyle/>
          <a:p>
            <a:pPr indent="450215" algn="ctr">
              <a:lnSpc>
                <a:spcPct val="115000"/>
              </a:lnSpc>
              <a:spcAft>
                <a:spcPts val="0"/>
              </a:spcAft>
            </a:pPr>
            <a:r>
              <a:rPr lang="ru-RU" sz="3200" b="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Виртуальная микроскопия и интерактивные цифровые атласы как средство формирования визуальных компетенций у будущих медицинских </a:t>
            </a:r>
            <a:r>
              <a:rPr lang="ru-RU" sz="3200" b="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лаборантов.</a:t>
            </a:r>
            <a:endParaRPr lang="ru-RU" sz="3200" b="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endParaRPr lang="ru-RU" sz="3200" b="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indent="450215">
              <a:lnSpc>
                <a:spcPct val="115000"/>
              </a:lnSpc>
              <a:spcAft>
                <a:spcPts val="0"/>
              </a:spcAft>
            </a:pPr>
            <a:endParaRPr lang="ru-RU" sz="1600" b="1"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endParaRPr lang="ru-RU" sz="2000" b="1"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endParaRPr lang="ru-RU" sz="2000" b="1"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r>
              <a:rPr lang="ru-RU" sz="2000" b="1"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Преподаватель ГБПОУ «Тверского медицинского колледжа» Дроздова О.И</a:t>
            </a:r>
            <a:endParaRPr lang="ru-RU" sz="2000" b="1"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endParaRPr lang="ru-RU" sz="2000" b="1" i="1" dirty="0" smtClean="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endParaRPr lang="ru-RU" sz="2000" b="1" i="1"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endParaRPr lang="ru-RU" sz="1600" b="1" i="1" dirty="0" smtClean="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endParaRPr lang="ru-RU" sz="1600" b="1" i="1"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a:p>
            <a:pPr indent="450215" algn="ctr">
              <a:lnSpc>
                <a:spcPct val="115000"/>
              </a:lnSpc>
              <a:spcAft>
                <a:spcPts val="0"/>
              </a:spcAft>
            </a:pPr>
            <a:r>
              <a:rPr lang="ru-RU" sz="1600" b="1" i="1" dirty="0" smtClean="0">
                <a:solidFill>
                  <a:schemeClr val="bg2"/>
                </a:solidFill>
                <a:latin typeface="Times New Roman" panose="02020603050405020304" pitchFamily="18" charset="0"/>
                <a:ea typeface="Calibri" panose="020F0502020204030204" pitchFamily="34" charset="0"/>
                <a:cs typeface="Times New Roman" panose="02020603050405020304" pitchFamily="18" charset="0"/>
              </a:rPr>
              <a:t>2026г.</a:t>
            </a:r>
            <a:endParaRPr lang="ru-RU" sz="1600" b="1" i="1" dirty="0">
              <a:solidFill>
                <a:schemeClr val="bg2"/>
              </a:solidFill>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6530588" y="177200"/>
            <a:ext cx="5483073" cy="6521100"/>
          </a:xfrm>
          <a:prstGeom prst="rect">
            <a:avLst/>
          </a:prstGeom>
        </p:spPr>
      </p:pic>
      <p:pic>
        <p:nvPicPr>
          <p:cNvPr id="3" name="Image 1" descr="preencoded.png"/>
          <p:cNvPicPr>
            <a:picLocks noChangeAspect="1"/>
          </p:cNvPicPr>
          <p:nvPr/>
        </p:nvPicPr>
        <p:blipFill>
          <a:blip r:embed="rId2"/>
          <a:stretch>
            <a:fillRect/>
          </a:stretch>
        </p:blipFill>
        <p:spPr>
          <a:xfrm>
            <a:off x="0" y="0"/>
            <a:ext cx="12192000" cy="6858000"/>
          </a:xfrm>
          <a:prstGeom prst="rect">
            <a:avLst/>
          </a:prstGeom>
        </p:spPr>
      </p:pic>
      <p:pic>
        <p:nvPicPr>
          <p:cNvPr id="4" name="Image 2" descr="preencoded.png"/>
          <p:cNvPicPr>
            <a:picLocks noChangeAspect="1"/>
          </p:cNvPicPr>
          <p:nvPr/>
        </p:nvPicPr>
        <p:blipFill>
          <a:blip r:embed="rId3"/>
          <a:stretch>
            <a:fillRect/>
          </a:stretch>
        </p:blipFill>
        <p:spPr>
          <a:xfrm>
            <a:off x="0" y="0"/>
            <a:ext cx="12192000" cy="6858000"/>
          </a:xfrm>
          <a:prstGeom prst="rect">
            <a:avLst/>
          </a:prstGeom>
        </p:spPr>
      </p:pic>
      <p:pic>
        <p:nvPicPr>
          <p:cNvPr id="5" name="Image 3" descr="preencoded.png"/>
          <p:cNvPicPr>
            <a:picLocks noChangeAspect="1"/>
          </p:cNvPicPr>
          <p:nvPr/>
        </p:nvPicPr>
        <p:blipFill>
          <a:blip r:embed="rId4"/>
          <a:stretch>
            <a:fillRect/>
          </a:stretch>
        </p:blipFill>
        <p:spPr>
          <a:xfrm>
            <a:off x="0" y="0"/>
            <a:ext cx="12192000" cy="6858000"/>
          </a:xfrm>
          <a:prstGeom prst="rect">
            <a:avLst/>
          </a:prstGeom>
        </p:spPr>
      </p:pic>
      <p:sp>
        <p:nvSpPr>
          <p:cNvPr id="6" name="Text 0"/>
          <p:cNvSpPr txBox="1"/>
          <p:nvPr/>
        </p:nvSpPr>
        <p:spPr>
          <a:xfrm>
            <a:off x="277315" y="3396615"/>
            <a:ext cx="5835600" cy="2617500"/>
          </a:xfrm>
          <a:prstGeom prst="rect">
            <a:avLst/>
          </a:prstGeom>
          <a:noFill/>
        </p:spPr>
        <p:txBody>
          <a:bodyPr wrap="square" lIns="0" tIns="0" rIns="0" bIns="0" rtlCol="0" anchor="ctr"/>
          <a:lstStyle/>
          <a:p>
            <a:pPr>
              <a:lnSpc>
                <a:spcPct val="115000"/>
              </a:lnSpc>
            </a:pPr>
            <a:r>
              <a:rPr lang="ru-RU" i="1" dirty="0">
                <a:latin typeface="Times New Roman" panose="02020603050405020304" pitchFamily="18" charset="0"/>
                <a:ea typeface="Calibri" panose="020F0502020204030204" pitchFamily="34" charset="0"/>
              </a:rPr>
              <a:t>Если ранее основной задачей специалиста был ручной технический процесс подготовки и просмотра препарата, то сегодня акцент смещается в сторону экспертной оценки цифровых данных и контроля качества автоматизированных процессов.</a:t>
            </a:r>
            <a:endParaRPr lang="en-US" i="1" dirty="0"/>
          </a:p>
        </p:txBody>
      </p:sp>
      <p:sp>
        <p:nvSpPr>
          <p:cNvPr id="7" name="Text 1"/>
          <p:cNvSpPr txBox="1"/>
          <p:nvPr/>
        </p:nvSpPr>
        <p:spPr>
          <a:xfrm>
            <a:off x="277475" y="552175"/>
            <a:ext cx="5835600" cy="2311098"/>
          </a:xfrm>
          <a:prstGeom prst="rect">
            <a:avLst/>
          </a:prstGeom>
          <a:noFill/>
        </p:spPr>
        <p:txBody>
          <a:bodyPr wrap="square" lIns="0" tIns="0" rIns="0" bIns="0" rtlCol="0" anchor="b"/>
          <a:lstStyle/>
          <a:p>
            <a:r>
              <a:rPr lang="ru-RU" dirty="0">
                <a:latin typeface="Times New Roman" panose="02020603050405020304" pitchFamily="18" charset="0"/>
                <a:ea typeface="Calibri" panose="020F0502020204030204" pitchFamily="34" charset="0"/>
              </a:rPr>
              <a:t>Современная лабораторная диагностика находится на этапе фундаментальной трансформации, обусловленной </a:t>
            </a:r>
            <a:r>
              <a:rPr lang="ru-RU" dirty="0" err="1">
                <a:latin typeface="Times New Roman" panose="02020603050405020304" pitchFamily="18" charset="0"/>
                <a:ea typeface="Calibri" panose="020F0502020204030204" pitchFamily="34" charset="0"/>
              </a:rPr>
              <a:t>цифровизацией</a:t>
            </a:r>
            <a:r>
              <a:rPr lang="ru-RU" dirty="0">
                <a:latin typeface="Times New Roman" panose="02020603050405020304" pitchFamily="18" charset="0"/>
                <a:ea typeface="Calibri" panose="020F0502020204030204" pitchFamily="34" charset="0"/>
              </a:rPr>
              <a:t> здравоохранения и переходом к концепции «Цифровой клиники». Внедрение в практику высокопроизводительных автоматических анализаторов и сканирующих систем для оцифровки микропрепаратов  кардинально меняет профессиональный стандарт подготовки медицинских лаборантов. </a:t>
            </a:r>
            <a:endParaRPr lang="en-US" dirty="0"/>
          </a:p>
        </p:txBody>
      </p:sp>
      <p:sp>
        <p:nvSpPr>
          <p:cNvPr id="8" name="Text 2"/>
          <p:cNvSpPr txBox="1"/>
          <p:nvPr/>
        </p:nvSpPr>
        <p:spPr>
          <a:xfrm>
            <a:off x="0" y="6358500"/>
            <a:ext cx="632100" cy="1485300"/>
          </a:xfrm>
          <a:prstGeom prst="rect">
            <a:avLst/>
          </a:prstGeom>
          <a:noFill/>
        </p:spPr>
        <p:txBody>
          <a:bodyPr wrap="square" lIns="0" tIns="0" rIns="0" bIns="0" rtlCol="0" anchor="t"/>
          <a:lstStyle/>
          <a:p>
            <a:pPr marL="0" indent="0" algn="ctr">
              <a:lnSpc>
                <a:spcPct val="100000"/>
              </a:lnSpc>
              <a:buNone/>
            </a:pPr>
            <a:r>
              <a:rPr lang="en-US" sz="2300" b="1" dirty="0">
                <a:solidFill>
                  <a:srgbClr val="D9D9D9"/>
                </a:solidFill>
                <a:latin typeface="Arial" panose="020B0604020202020204" pitchFamily="34" charset="0"/>
                <a:ea typeface="Arial" panose="020B0604020202020204" pitchFamily="34" charset="-122"/>
                <a:cs typeface="Arial" panose="020B0604020202020204" pitchFamily="34" charset="-120"/>
              </a:rPr>
              <a:t>2</a:t>
            </a:r>
            <a:endParaRPr lang="en-US" sz="23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2"/>
          <a:stretch>
            <a:fillRect/>
          </a:stretch>
        </p:blipFill>
        <p:spPr>
          <a:xfrm>
            <a:off x="0" y="0"/>
            <a:ext cx="12192000" cy="6858000"/>
          </a:xfrm>
          <a:prstGeom prst="rect">
            <a:avLst/>
          </a:prstGeom>
        </p:spPr>
      </p:pic>
      <p:pic>
        <p:nvPicPr>
          <p:cNvPr id="4" name="Image 2" descr="preencoded.png"/>
          <p:cNvPicPr>
            <a:picLocks noChangeAspect="1"/>
          </p:cNvPicPr>
          <p:nvPr/>
        </p:nvPicPr>
        <p:blipFill>
          <a:blip r:embed="rId3"/>
          <a:stretch>
            <a:fillRect/>
          </a:stretch>
        </p:blipFill>
        <p:spPr>
          <a:xfrm>
            <a:off x="347804" y="1893202"/>
            <a:ext cx="3725983" cy="3031000"/>
          </a:xfrm>
          <a:prstGeom prst="rect">
            <a:avLst/>
          </a:prstGeom>
        </p:spPr>
      </p:pic>
      <p:pic>
        <p:nvPicPr>
          <p:cNvPr id="5" name="Image 3" descr="preencoded.png"/>
          <p:cNvPicPr>
            <a:picLocks noChangeAspect="1"/>
          </p:cNvPicPr>
          <p:nvPr/>
        </p:nvPicPr>
        <p:blipFill>
          <a:blip r:embed="rId4"/>
          <a:stretch>
            <a:fillRect/>
          </a:stretch>
        </p:blipFill>
        <p:spPr>
          <a:xfrm>
            <a:off x="0" y="0"/>
            <a:ext cx="12192000" cy="6858000"/>
          </a:xfrm>
          <a:prstGeom prst="rect">
            <a:avLst/>
          </a:prstGeom>
        </p:spPr>
      </p:pic>
      <p:pic>
        <p:nvPicPr>
          <p:cNvPr id="6" name="Image 4" descr="preencoded.png"/>
          <p:cNvPicPr>
            <a:picLocks noChangeAspect="1"/>
          </p:cNvPicPr>
          <p:nvPr/>
        </p:nvPicPr>
        <p:blipFill>
          <a:blip r:embed="rId5"/>
          <a:stretch>
            <a:fillRect/>
          </a:stretch>
        </p:blipFill>
        <p:spPr>
          <a:xfrm>
            <a:off x="4250450" y="1893202"/>
            <a:ext cx="3725983" cy="3031000"/>
          </a:xfrm>
          <a:prstGeom prst="rect">
            <a:avLst/>
          </a:prstGeom>
        </p:spPr>
      </p:pic>
      <p:pic>
        <p:nvPicPr>
          <p:cNvPr id="7" name="Image 5" descr="preencoded.png"/>
          <p:cNvPicPr>
            <a:picLocks noChangeAspect="1"/>
          </p:cNvPicPr>
          <p:nvPr/>
        </p:nvPicPr>
        <p:blipFill>
          <a:blip r:embed="rId6"/>
          <a:stretch>
            <a:fillRect/>
          </a:stretch>
        </p:blipFill>
        <p:spPr>
          <a:xfrm>
            <a:off x="17412" y="-600363"/>
            <a:ext cx="12192000" cy="6858000"/>
          </a:xfrm>
          <a:prstGeom prst="rect">
            <a:avLst/>
          </a:prstGeom>
        </p:spPr>
      </p:pic>
      <p:pic>
        <p:nvPicPr>
          <p:cNvPr id="8" name="Image 6" descr="preencoded.png"/>
          <p:cNvPicPr>
            <a:picLocks noChangeAspect="1"/>
          </p:cNvPicPr>
          <p:nvPr/>
        </p:nvPicPr>
        <p:blipFill>
          <a:blip r:embed="rId7"/>
          <a:stretch>
            <a:fillRect/>
          </a:stretch>
        </p:blipFill>
        <p:spPr>
          <a:xfrm>
            <a:off x="8153059" y="1893202"/>
            <a:ext cx="3725983" cy="3031000"/>
          </a:xfrm>
          <a:prstGeom prst="rect">
            <a:avLst/>
          </a:prstGeom>
        </p:spPr>
      </p:pic>
      <p:sp>
        <p:nvSpPr>
          <p:cNvPr id="9" name="Text 0"/>
          <p:cNvSpPr txBox="1"/>
          <p:nvPr/>
        </p:nvSpPr>
        <p:spPr>
          <a:xfrm>
            <a:off x="901957" y="295301"/>
            <a:ext cx="11531400" cy="1302600"/>
          </a:xfrm>
          <a:prstGeom prst="rect">
            <a:avLst/>
          </a:prstGeom>
          <a:noFill/>
        </p:spPr>
        <p:txBody>
          <a:bodyPr wrap="square" lIns="0" tIns="0" rIns="0" bIns="0" rtlCol="0" anchor="ctr"/>
          <a:lstStyle/>
          <a:p>
            <a:pPr indent="450215" algn="just">
              <a:lnSpc>
                <a:spcPct val="115000"/>
              </a:lnSpc>
              <a:spcAft>
                <a:spcPts val="0"/>
              </a:spcAft>
            </a:pPr>
            <a:r>
              <a:rPr lang="ru-RU" sz="3200" dirty="0" smtClean="0">
                <a:latin typeface="Times New Roman" panose="02020603050405020304" pitchFamily="18" charset="0"/>
                <a:ea typeface="Calibri" panose="020F0502020204030204" pitchFamily="34" charset="0"/>
                <a:cs typeface="Times New Roman" panose="02020603050405020304" pitchFamily="18" charset="0"/>
              </a:rPr>
              <a:t>               Этапы </a:t>
            </a:r>
            <a:r>
              <a:rPr lang="ru-RU" sz="3200" dirty="0">
                <a:latin typeface="Times New Roman" panose="02020603050405020304" pitchFamily="18" charset="0"/>
                <a:ea typeface="Calibri" panose="020F0502020204030204" pitchFamily="34" charset="0"/>
                <a:cs typeface="Times New Roman" panose="02020603050405020304" pitchFamily="18" charset="0"/>
              </a:rPr>
              <a:t>реализации инновационной идеи:</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 1"/>
          <p:cNvSpPr txBox="1"/>
          <p:nvPr/>
        </p:nvSpPr>
        <p:spPr>
          <a:xfrm>
            <a:off x="0" y="6358500"/>
            <a:ext cx="632100" cy="1485300"/>
          </a:xfrm>
          <a:prstGeom prst="rect">
            <a:avLst/>
          </a:prstGeom>
          <a:noFill/>
        </p:spPr>
        <p:txBody>
          <a:bodyPr wrap="square" lIns="0" tIns="0" rIns="0" bIns="0" rtlCol="0" anchor="t"/>
          <a:lstStyle/>
          <a:p>
            <a:pPr marL="0" indent="0" algn="ctr">
              <a:lnSpc>
                <a:spcPct val="100000"/>
              </a:lnSpc>
              <a:buNone/>
            </a:pPr>
            <a:r>
              <a:rPr lang="en-US" sz="2300" b="1" dirty="0">
                <a:solidFill>
                  <a:srgbClr val="D9D9D9"/>
                </a:solidFill>
                <a:latin typeface="Arial" panose="020B0604020202020204" pitchFamily="34" charset="0"/>
                <a:ea typeface="Arial" panose="020B0604020202020204" pitchFamily="34" charset="-122"/>
                <a:cs typeface="Arial" panose="020B0604020202020204" pitchFamily="34" charset="-120"/>
              </a:rPr>
              <a:t>4</a:t>
            </a:r>
            <a:endParaRPr lang="en-US" sz="2300" dirty="0"/>
          </a:p>
        </p:txBody>
      </p:sp>
      <p:sp>
        <p:nvSpPr>
          <p:cNvPr id="11" name="Text 2"/>
          <p:cNvSpPr txBox="1"/>
          <p:nvPr/>
        </p:nvSpPr>
        <p:spPr>
          <a:xfrm>
            <a:off x="442603" y="5219502"/>
            <a:ext cx="3515716" cy="739529"/>
          </a:xfrm>
          <a:prstGeom prst="rect">
            <a:avLst/>
          </a:prstGeom>
          <a:noFill/>
        </p:spPr>
        <p:txBody>
          <a:bodyPr wrap="square" lIns="0" tIns="0" rIns="0" bIns="0" rtlCol="0" anchor="ctr"/>
          <a:lstStyle/>
          <a:p>
            <a:r>
              <a:rPr lang="ru-RU" sz="1050" dirty="0">
                <a:latin typeface="Times New Roman" panose="02020603050405020304" pitchFamily="18" charset="0"/>
                <a:ea typeface="Calibri" panose="020F0502020204030204" pitchFamily="34" charset="0"/>
              </a:rPr>
              <a:t> </a:t>
            </a:r>
            <a:r>
              <a:rPr lang="ru-RU" sz="1100" b="1" dirty="0">
                <a:latin typeface="Times New Roman" panose="02020603050405020304" pitchFamily="18" charset="0"/>
                <a:ea typeface="Calibri" panose="020F0502020204030204" pitchFamily="34" charset="0"/>
              </a:rPr>
              <a:t>Создание цифрового банка данных. На базе колледжа будет систематизирована и оцифрована коллекция микропрепаратов крови и биологических жидкостей. В отличие от статичных фотографий, использование виртуальных слайдов позволит студенту интерактивно менять увеличение (от 10х до 100х) и свободно перемещаться по всему </a:t>
            </a:r>
            <a:r>
              <a:rPr lang="ru-RU" sz="1100" b="1" dirty="0" smtClean="0">
                <a:latin typeface="Times New Roman" panose="02020603050405020304" pitchFamily="18" charset="0"/>
                <a:ea typeface="Calibri" panose="020F0502020204030204" pitchFamily="34" charset="0"/>
              </a:rPr>
              <a:t>полю.</a:t>
            </a:r>
            <a:endParaRPr lang="en-US" sz="1400" b="1" dirty="0"/>
          </a:p>
        </p:txBody>
      </p:sp>
      <p:sp>
        <p:nvSpPr>
          <p:cNvPr id="12" name="Text 3"/>
          <p:cNvSpPr txBox="1"/>
          <p:nvPr/>
        </p:nvSpPr>
        <p:spPr>
          <a:xfrm>
            <a:off x="4355554" y="5072831"/>
            <a:ext cx="3515716" cy="886200"/>
          </a:xfrm>
          <a:prstGeom prst="rect">
            <a:avLst/>
          </a:prstGeom>
          <a:noFill/>
        </p:spPr>
        <p:txBody>
          <a:bodyPr wrap="square" lIns="0" tIns="0" rIns="0" bIns="0" rtlCol="0" anchor="ctr"/>
          <a:lstStyle/>
          <a:p>
            <a:endParaRPr lang="ru-RU" sz="1100" dirty="0" smtClean="0">
              <a:latin typeface="Times New Roman" panose="02020603050405020304" pitchFamily="18" charset="0"/>
              <a:ea typeface="Calibri" panose="020F0502020204030204" pitchFamily="34" charset="0"/>
            </a:endParaRPr>
          </a:p>
          <a:p>
            <a:r>
              <a:rPr lang="ru-RU" sz="1100" b="1" dirty="0" smtClean="0">
                <a:latin typeface="Times New Roman" panose="02020603050405020304" pitchFamily="18" charset="0"/>
                <a:ea typeface="Calibri" panose="020F0502020204030204" pitchFamily="34" charset="0"/>
              </a:rPr>
              <a:t>Разработка </a:t>
            </a:r>
            <a:r>
              <a:rPr lang="ru-RU" sz="1100" b="1" dirty="0">
                <a:latin typeface="Times New Roman" panose="02020603050405020304" pitchFamily="18" charset="0"/>
                <a:ea typeface="Calibri" panose="020F0502020204030204" pitchFamily="34" charset="0"/>
              </a:rPr>
              <a:t>интерактивных атласов. Планируется внедрение цифровых атласов с системой гиперссылок, где каждый ключевой элемент морфологии клетки (ядро, внутриклеточные включения, специфический тип зернистости) будет снабжен эталонным описанием и профессиональным клиническим комментарием. Это обеспечит студентам возможность качественной самопроверки.</a:t>
            </a:r>
            <a:endParaRPr lang="en-US" sz="1400" b="1" dirty="0"/>
          </a:p>
        </p:txBody>
      </p:sp>
      <p:sp>
        <p:nvSpPr>
          <p:cNvPr id="13" name="Text 4"/>
          <p:cNvSpPr txBox="1"/>
          <p:nvPr/>
        </p:nvSpPr>
        <p:spPr>
          <a:xfrm>
            <a:off x="8296461" y="5081465"/>
            <a:ext cx="3515716" cy="886200"/>
          </a:xfrm>
          <a:prstGeom prst="rect">
            <a:avLst/>
          </a:prstGeom>
          <a:noFill/>
        </p:spPr>
        <p:txBody>
          <a:bodyPr wrap="square" lIns="0" tIns="0" rIns="0" bIns="0" rtlCol="0" anchor="ctr"/>
          <a:lstStyle/>
          <a:p>
            <a:r>
              <a:rPr lang="ru-RU" sz="1200" b="1" dirty="0">
                <a:latin typeface="Times New Roman" panose="02020603050405020304" pitchFamily="18" charset="0"/>
                <a:ea typeface="Calibri" panose="020F0502020204030204" pitchFamily="34" charset="0"/>
              </a:rPr>
              <a:t>Организация коллективного разбора. Использование современных мультимедийных панелей и сетевых технологий даст возможность всей учебной группе одновременно наблюдать, анализировать и обсуждать сложные диагностические случаи в режиме реального времени</a:t>
            </a:r>
            <a:endParaRPr lang="en-US" sz="16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2"/>
          <a:stretch>
            <a:fillRect/>
          </a:stretch>
        </p:blipFill>
        <p:spPr>
          <a:xfrm>
            <a:off x="347776" y="1893040"/>
            <a:ext cx="3633356" cy="2057956"/>
          </a:xfrm>
          <a:prstGeom prst="rect">
            <a:avLst/>
          </a:prstGeom>
        </p:spPr>
      </p:pic>
      <p:pic>
        <p:nvPicPr>
          <p:cNvPr id="4" name="Image 2" descr="preencoded.png"/>
          <p:cNvPicPr>
            <a:picLocks noChangeAspect="1"/>
          </p:cNvPicPr>
          <p:nvPr/>
        </p:nvPicPr>
        <p:blipFill>
          <a:blip r:embed="rId3"/>
          <a:stretch>
            <a:fillRect/>
          </a:stretch>
        </p:blipFill>
        <p:spPr>
          <a:xfrm>
            <a:off x="0" y="0"/>
            <a:ext cx="12192000" cy="6858000"/>
          </a:xfrm>
          <a:prstGeom prst="rect">
            <a:avLst/>
          </a:prstGeom>
        </p:spPr>
      </p:pic>
      <p:pic>
        <p:nvPicPr>
          <p:cNvPr id="5" name="Image 3" descr="preencoded.png"/>
          <p:cNvPicPr>
            <a:picLocks noChangeAspect="1"/>
          </p:cNvPicPr>
          <p:nvPr/>
        </p:nvPicPr>
        <p:blipFill>
          <a:blip r:embed="rId4"/>
          <a:stretch>
            <a:fillRect/>
          </a:stretch>
        </p:blipFill>
        <p:spPr>
          <a:xfrm>
            <a:off x="4153402" y="1893040"/>
            <a:ext cx="3633356" cy="2057956"/>
          </a:xfrm>
          <a:prstGeom prst="rect">
            <a:avLst/>
          </a:prstGeom>
        </p:spPr>
      </p:pic>
      <p:pic>
        <p:nvPicPr>
          <p:cNvPr id="6" name="Image 4" descr="preencoded.png"/>
          <p:cNvPicPr>
            <a:picLocks noChangeAspect="1"/>
          </p:cNvPicPr>
          <p:nvPr/>
        </p:nvPicPr>
        <p:blipFill>
          <a:blip r:embed="rId5"/>
          <a:stretch>
            <a:fillRect/>
          </a:stretch>
        </p:blipFill>
        <p:spPr>
          <a:xfrm>
            <a:off x="0" y="0"/>
            <a:ext cx="12192000" cy="6858000"/>
          </a:xfrm>
          <a:prstGeom prst="rect">
            <a:avLst/>
          </a:prstGeom>
        </p:spPr>
      </p:pic>
      <p:pic>
        <p:nvPicPr>
          <p:cNvPr id="7" name="Image 5" descr="preencoded.png"/>
          <p:cNvPicPr>
            <a:picLocks noChangeAspect="1"/>
          </p:cNvPicPr>
          <p:nvPr/>
        </p:nvPicPr>
        <p:blipFill>
          <a:blip r:embed="rId6"/>
          <a:stretch>
            <a:fillRect/>
          </a:stretch>
        </p:blipFill>
        <p:spPr>
          <a:xfrm>
            <a:off x="7949044" y="1893040"/>
            <a:ext cx="3633356" cy="2057956"/>
          </a:xfrm>
          <a:prstGeom prst="rect">
            <a:avLst/>
          </a:prstGeom>
        </p:spPr>
      </p:pic>
      <p:sp>
        <p:nvSpPr>
          <p:cNvPr id="8" name="Text 0"/>
          <p:cNvSpPr txBox="1"/>
          <p:nvPr/>
        </p:nvSpPr>
        <p:spPr>
          <a:xfrm>
            <a:off x="347775" y="362725"/>
            <a:ext cx="11234700" cy="1302600"/>
          </a:xfrm>
          <a:prstGeom prst="rect">
            <a:avLst/>
          </a:prstGeom>
          <a:noFill/>
        </p:spPr>
        <p:txBody>
          <a:bodyPr wrap="square" lIns="0" tIns="0" rIns="0" bIns="0" rtlCol="0" anchor="ctr"/>
          <a:lstStyle/>
          <a:p>
            <a:pPr marL="0" indent="0" algn="l">
              <a:lnSpc>
                <a:spcPct val="90000"/>
              </a:lnSpc>
              <a:buNone/>
            </a:pPr>
            <a:r>
              <a:rPr lang="en-US" sz="3200" b="1" dirty="0">
                <a:solidFill>
                  <a:srgbClr val="2A3E5C"/>
                </a:solidFill>
                <a:latin typeface="Arial" panose="020B0604020202020204" pitchFamily="34" charset="0"/>
                <a:ea typeface="Arial" panose="020B0604020202020204" pitchFamily="34" charset="-122"/>
                <a:cs typeface="Arial" panose="020B0604020202020204" pitchFamily="34" charset="-120"/>
              </a:rPr>
              <a:t>Ключевые особенности виртуальной микроскопии
</a:t>
            </a:r>
            <a:endParaRPr lang="en-US" sz="3200" dirty="0"/>
          </a:p>
        </p:txBody>
      </p:sp>
      <p:sp>
        <p:nvSpPr>
          <p:cNvPr id="9" name="Text 1"/>
          <p:cNvSpPr txBox="1"/>
          <p:nvPr/>
        </p:nvSpPr>
        <p:spPr>
          <a:xfrm>
            <a:off x="0" y="6358500"/>
            <a:ext cx="632100" cy="1485300"/>
          </a:xfrm>
          <a:prstGeom prst="rect">
            <a:avLst/>
          </a:prstGeom>
          <a:noFill/>
        </p:spPr>
        <p:txBody>
          <a:bodyPr wrap="square" lIns="0" tIns="0" rIns="0" bIns="0" rtlCol="0" anchor="t"/>
          <a:lstStyle/>
          <a:p>
            <a:pPr marL="0" indent="0" algn="ctr">
              <a:lnSpc>
                <a:spcPct val="100000"/>
              </a:lnSpc>
              <a:buNone/>
            </a:pPr>
            <a:r>
              <a:rPr lang="en-US" sz="2300" b="1" dirty="0">
                <a:solidFill>
                  <a:srgbClr val="D9D9D9"/>
                </a:solidFill>
                <a:latin typeface="Arial" panose="020B0604020202020204" pitchFamily="34" charset="0"/>
                <a:ea typeface="Arial" panose="020B0604020202020204" pitchFamily="34" charset="-122"/>
                <a:cs typeface="Arial" panose="020B0604020202020204" pitchFamily="34" charset="-120"/>
              </a:rPr>
              <a:t>3</a:t>
            </a:r>
            <a:endParaRPr lang="en-US" sz="2300" dirty="0"/>
          </a:p>
        </p:txBody>
      </p:sp>
      <p:sp>
        <p:nvSpPr>
          <p:cNvPr id="10" name="Text 2"/>
          <p:cNvSpPr txBox="1"/>
          <p:nvPr/>
        </p:nvSpPr>
        <p:spPr>
          <a:xfrm>
            <a:off x="453848" y="4184883"/>
            <a:ext cx="3428400" cy="1474800"/>
          </a:xfrm>
          <a:prstGeom prst="rect">
            <a:avLst/>
          </a:prstGeom>
          <a:noFill/>
        </p:spPr>
        <p:txBody>
          <a:bodyPr wrap="square" lIns="0" tIns="0" rIns="0" bIns="0" rtlCol="0" anchor="ctr"/>
          <a:lstStyle/>
          <a:p>
            <a:pPr marL="0" indent="0" algn="l">
              <a:lnSpc>
                <a:spcPct val="100000"/>
              </a:lnSpc>
              <a:buNone/>
            </a:pPr>
            <a:r>
              <a:rPr lang="en-US" sz="1560" b="1" dirty="0">
                <a:solidFill>
                  <a:srgbClr val="2A3E5C"/>
                </a:solidFill>
                <a:latin typeface="Arial" panose="020B0604020202020204" pitchFamily="34" charset="0"/>
                <a:ea typeface="Arial" panose="020B0604020202020204" pitchFamily="34" charset="-122"/>
                <a:cs typeface="Arial" panose="020B0604020202020204" pitchFamily="34" charset="-120"/>
              </a:rPr>
              <a:t>
</a:t>
            </a:r>
            <a:r>
              <a:rPr lang="en-US" sz="1015" b="1" dirty="0">
                <a:solidFill>
                  <a:srgbClr val="2A3E5C"/>
                </a:solidFill>
                <a:latin typeface="Arial" panose="020B0604020202020204" pitchFamily="34" charset="0"/>
                <a:ea typeface="Arial" panose="020B0604020202020204" pitchFamily="34" charset="-122"/>
                <a:cs typeface="Arial" panose="020B0604020202020204" pitchFamily="34" charset="-120"/>
              </a:rPr>
              <a:t>
</a:t>
            </a:r>
            <a:r>
              <a:rPr lang="en-US" sz="1600" dirty="0">
                <a:solidFill>
                  <a:srgbClr val="000000"/>
                </a:solidFill>
                <a:latin typeface="Times New Roman" panose="02020603050405020304" pitchFamily="18" charset="0"/>
                <a:ea typeface="Arial" panose="020B0604020202020204" pitchFamily="34" charset="-122"/>
                <a:cs typeface="Times New Roman" panose="02020603050405020304" pitchFamily="18" charset="0"/>
              </a:rPr>
              <a:t>Виртуальная микроскопия позволяет увеличивать изображения многократно, обеспечивая детальную визуализацию микроструктур без потери качества. Это способствует точному анализу и изучению образцов.</a:t>
            </a:r>
            <a:r>
              <a:rPr lang="en-US" sz="1245" dirty="0">
                <a:solidFill>
                  <a:srgbClr val="000000"/>
                </a:solidFill>
                <a:latin typeface="Arial" panose="020B0604020202020204" pitchFamily="34" charset="0"/>
                <a:ea typeface="Arial" panose="020B0604020202020204" pitchFamily="34" charset="-122"/>
                <a:cs typeface="Arial" panose="020B0604020202020204" pitchFamily="34" charset="-120"/>
              </a:rPr>
              <a:t>
</a:t>
            </a:r>
            <a:endParaRPr lang="en-US" sz="1560" dirty="0"/>
          </a:p>
        </p:txBody>
      </p:sp>
      <p:sp>
        <p:nvSpPr>
          <p:cNvPr id="11" name="Text 3"/>
          <p:cNvSpPr txBox="1"/>
          <p:nvPr/>
        </p:nvSpPr>
        <p:spPr>
          <a:xfrm>
            <a:off x="4250925" y="4162561"/>
            <a:ext cx="3428400" cy="1474800"/>
          </a:xfrm>
          <a:prstGeom prst="rect">
            <a:avLst/>
          </a:prstGeom>
          <a:noFill/>
        </p:spPr>
        <p:txBody>
          <a:bodyPr wrap="square" lIns="0" tIns="0" rIns="0" bIns="0" rtlCol="0" anchor="ctr"/>
          <a:lstStyle/>
          <a:p>
            <a:pPr marL="0" indent="0" algn="l">
              <a:lnSpc>
                <a:spcPct val="100000"/>
              </a:lnSpc>
              <a:buNone/>
            </a:pPr>
            <a:r>
              <a:rPr lang="en-US" sz="1710" b="1" dirty="0">
                <a:solidFill>
                  <a:srgbClr val="2A3E5C"/>
                </a:solidFill>
                <a:latin typeface="Arial" panose="020B0604020202020204" pitchFamily="34" charset="0"/>
                <a:ea typeface="Arial" panose="020B0604020202020204" pitchFamily="34" charset="-122"/>
                <a:cs typeface="Arial" panose="020B0604020202020204" pitchFamily="34" charset="-120"/>
              </a:rPr>
              <a:t>
</a:t>
            </a:r>
            <a:r>
              <a:rPr lang="en-US" sz="1400" b="1" dirty="0">
                <a:solidFill>
                  <a:srgbClr val="2A3E5C"/>
                </a:solidFill>
                <a:latin typeface="Times New Roman" panose="02020603050405020304" pitchFamily="18" charset="0"/>
                <a:ea typeface="Arial" panose="020B0604020202020204" pitchFamily="34" charset="-122"/>
                <a:cs typeface="Times New Roman" panose="02020603050405020304" pitchFamily="18" charset="0"/>
              </a:rPr>
              <a:t>
</a:t>
            </a:r>
            <a:r>
              <a:rPr lang="en-US" sz="1600" dirty="0">
                <a:solidFill>
                  <a:srgbClr val="000000"/>
                </a:solidFill>
                <a:latin typeface="Times New Roman" panose="02020603050405020304" pitchFamily="18" charset="0"/>
                <a:ea typeface="Arial" panose="020B0604020202020204" pitchFamily="34" charset="-122"/>
                <a:cs typeface="Times New Roman" panose="02020603050405020304" pitchFamily="18" charset="0"/>
              </a:rPr>
              <a:t>Инструменты для отметок и навигации помогают выделять важные зоны на препаратах. Такое функциональное наполнение облегчает обучение и подготовку к экзаменам.</a:t>
            </a:r>
            <a:r>
              <a:rPr lang="en-US" sz="1370" dirty="0">
                <a:solidFill>
                  <a:srgbClr val="000000"/>
                </a:solidFill>
                <a:latin typeface="Arial" panose="020B0604020202020204" pitchFamily="34" charset="0"/>
                <a:ea typeface="Arial" panose="020B0604020202020204" pitchFamily="34" charset="-122"/>
                <a:cs typeface="Arial" panose="020B0604020202020204" pitchFamily="34" charset="-120"/>
              </a:rPr>
              <a:t>
</a:t>
            </a:r>
            <a:endParaRPr lang="en-US" sz="1710" dirty="0"/>
          </a:p>
        </p:txBody>
      </p:sp>
      <p:sp>
        <p:nvSpPr>
          <p:cNvPr id="12" name="Text 4"/>
          <p:cNvSpPr txBox="1"/>
          <p:nvPr/>
        </p:nvSpPr>
        <p:spPr>
          <a:xfrm>
            <a:off x="8047916" y="4162536"/>
            <a:ext cx="3428400" cy="1474800"/>
          </a:xfrm>
          <a:prstGeom prst="rect">
            <a:avLst/>
          </a:prstGeom>
          <a:noFill/>
        </p:spPr>
        <p:txBody>
          <a:bodyPr wrap="square" lIns="0" tIns="0" rIns="0" bIns="0" rtlCol="0" anchor="ctr"/>
          <a:lstStyle/>
          <a:p>
            <a:pPr marL="0" indent="0" algn="l">
              <a:lnSpc>
                <a:spcPct val="100000"/>
              </a:lnSpc>
              <a:buNone/>
            </a:pPr>
            <a:r>
              <a:rPr lang="en-US" sz="1615" b="1" dirty="0">
                <a:solidFill>
                  <a:srgbClr val="2A3E5C"/>
                </a:solidFill>
                <a:latin typeface="Arial" panose="020B0604020202020204" pitchFamily="34" charset="0"/>
                <a:ea typeface="Arial" panose="020B0604020202020204" pitchFamily="34" charset="-122"/>
                <a:cs typeface="Arial" panose="020B0604020202020204" pitchFamily="34" charset="-120"/>
              </a:rPr>
              <a:t>
</a:t>
            </a:r>
            <a:r>
              <a:rPr lang="en-US" sz="1600" b="1" dirty="0">
                <a:solidFill>
                  <a:srgbClr val="2A3E5C"/>
                </a:solidFill>
                <a:latin typeface="Times New Roman" panose="02020603050405020304" pitchFamily="18" charset="0"/>
                <a:ea typeface="Arial" panose="020B0604020202020204" pitchFamily="34" charset="-122"/>
                <a:cs typeface="Times New Roman" panose="02020603050405020304" pitchFamily="18" charset="0"/>
              </a:rPr>
              <a:t>
</a:t>
            </a:r>
            <a:r>
              <a:rPr lang="en-US" sz="1600" dirty="0">
                <a:solidFill>
                  <a:srgbClr val="000000"/>
                </a:solidFill>
                <a:latin typeface="Times New Roman" panose="02020603050405020304" pitchFamily="18" charset="0"/>
                <a:ea typeface="Arial" panose="020B0604020202020204" pitchFamily="34" charset="-122"/>
                <a:cs typeface="Times New Roman" panose="02020603050405020304" pitchFamily="18" charset="0"/>
              </a:rPr>
              <a:t>Поддержка удалённого доступа позволяет организовывать обучение и объективное тестирование знаний без посещения лаборатории, что повышает гибкость образовательного процесса.</a:t>
            </a:r>
            <a:r>
              <a:rPr lang="en-US" sz="1290" dirty="0">
                <a:solidFill>
                  <a:srgbClr val="000000"/>
                </a:solidFill>
                <a:latin typeface="Arial" panose="020B0604020202020204" pitchFamily="34" charset="0"/>
                <a:ea typeface="Arial" panose="020B0604020202020204" pitchFamily="34" charset="-122"/>
                <a:cs typeface="Arial" panose="020B0604020202020204" pitchFamily="34" charset="-120"/>
              </a:rPr>
              <a:t>
</a:t>
            </a:r>
            <a:endParaRPr lang="en-US" sz="1615"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Text 0"/>
          <p:cNvSpPr txBox="1"/>
          <p:nvPr/>
        </p:nvSpPr>
        <p:spPr>
          <a:xfrm>
            <a:off x="113821" y="584776"/>
            <a:ext cx="5603488" cy="6605733"/>
          </a:xfrm>
          <a:prstGeom prst="rect">
            <a:avLst/>
          </a:prstGeom>
          <a:noFill/>
        </p:spPr>
        <p:txBody>
          <a:bodyPr wrap="square" lIns="0" tIns="0" rIns="0" bIns="0" rtlCol="0" anchor="ctr"/>
          <a:lstStyle/>
          <a:p>
            <a:pPr marL="0" indent="0" algn="l">
              <a:lnSpc>
                <a:spcPct val="115000"/>
              </a:lnSpc>
              <a:buNone/>
            </a:pPr>
            <a:r>
              <a:rPr lang="ru-RU" sz="2400" b="1" dirty="0" smtClean="0">
                <a:solidFill>
                  <a:srgbClr val="2A3E5C"/>
                </a:solidFill>
                <a:latin typeface="Times New Roman" panose="02020603050405020304" pitchFamily="18" charset="0"/>
                <a:ea typeface="Arial" panose="020B0604020202020204" pitchFamily="34" charset="-122"/>
                <a:cs typeface="Times New Roman" panose="02020603050405020304" pitchFamily="18" charset="0"/>
              </a:rPr>
              <a:t>ОЖИДАЕМЫЕ РЕЗУЛЬТАТЫ:</a:t>
            </a:r>
            <a:endParaRPr lang="ru-RU" sz="2400" b="1" dirty="0" smtClean="0">
              <a:solidFill>
                <a:srgbClr val="2A3E5C"/>
              </a:solidFill>
              <a:latin typeface="Times New Roman" panose="02020603050405020304" pitchFamily="18" charset="0"/>
              <a:ea typeface="Arial" panose="020B0604020202020204" pitchFamily="34" charset="-122"/>
              <a:cs typeface="Times New Roman" panose="02020603050405020304" pitchFamily="18" charset="0"/>
            </a:endParaRPr>
          </a:p>
          <a:p>
            <a:pPr>
              <a:lnSpc>
                <a:spcPct val="115000"/>
              </a:lnSpc>
            </a:pPr>
            <a:r>
              <a:rPr lang="en-US" sz="2500" b="1" dirty="0">
                <a:solidFill>
                  <a:srgbClr val="2A3E5C"/>
                </a:solidFill>
                <a:latin typeface="Arial" panose="020B0604020202020204" pitchFamily="34" charset="0"/>
                <a:ea typeface="Arial" panose="020B0604020202020204" pitchFamily="34" charset="-122"/>
                <a:cs typeface="Arial" panose="020B0604020202020204" pitchFamily="34" charset="-120"/>
              </a:rPr>
              <a:t>
</a:t>
            </a:r>
            <a:r>
              <a:rPr lang="ru-RU" sz="1600" dirty="0">
                <a:latin typeface="Times New Roman" panose="02020603050405020304" pitchFamily="18" charset="0"/>
                <a:ea typeface="Calibri" panose="020F0502020204030204" pitchFamily="34" charset="0"/>
              </a:rPr>
              <a:t> </a:t>
            </a:r>
            <a:r>
              <a:rPr lang="ru-RU" sz="1600" b="1" i="1" dirty="0">
                <a:latin typeface="Times New Roman" panose="02020603050405020304" pitchFamily="18" charset="0"/>
                <a:ea typeface="Calibri" panose="020F0502020204030204" pitchFamily="34" charset="0"/>
              </a:rPr>
              <a:t>предполагается, что внедрение данных технологий в образовательный процесс позволит повысить скорость распознавания типичных и атипичных форм клеток у обучающихся на 25–30%. За счет возможности многократного обращения к верифицированным эталонным изображениям будет существенно снижен уровень диагностических ошибок, связанных с субъективностью визуального восприятия. В результате студенты продемонстрируют принципиально новый уровень готовности к работе на высокотехнологичном лабораторном оборудовании, использующем системы компьютерного зрения и алгоритмы искусственного интеллекта. </a:t>
            </a: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
</a:t>
            </a:r>
            <a:endParaRPr lang="en-US" sz="2500" dirty="0"/>
          </a:p>
        </p:txBody>
      </p:sp>
      <p:sp>
        <p:nvSpPr>
          <p:cNvPr id="5" name="Text 1"/>
          <p:cNvSpPr txBox="1"/>
          <p:nvPr/>
        </p:nvSpPr>
        <p:spPr>
          <a:xfrm>
            <a:off x="0" y="6358500"/>
            <a:ext cx="632100" cy="1485300"/>
          </a:xfrm>
          <a:prstGeom prst="rect">
            <a:avLst/>
          </a:prstGeom>
          <a:noFill/>
        </p:spPr>
        <p:txBody>
          <a:bodyPr wrap="square" lIns="0" tIns="0" rIns="0" bIns="0" rtlCol="0" anchor="t"/>
          <a:lstStyle/>
          <a:p>
            <a:pPr marL="0" indent="0" algn="ctr">
              <a:lnSpc>
                <a:spcPct val="100000"/>
              </a:lnSpc>
              <a:buNone/>
            </a:pPr>
            <a:r>
              <a:rPr lang="en-US" sz="2300" b="1" dirty="0">
                <a:solidFill>
                  <a:srgbClr val="D9D9D9"/>
                </a:solidFill>
                <a:latin typeface="Arial" panose="020B0604020202020204" pitchFamily="34" charset="0"/>
                <a:ea typeface="Arial" panose="020B0604020202020204" pitchFamily="34" charset="-122"/>
                <a:cs typeface="Arial" panose="020B0604020202020204" pitchFamily="34" charset="-120"/>
              </a:rPr>
              <a:t>6</a:t>
            </a:r>
            <a:endParaRPr lang="en-US" sz="2300" dirty="0"/>
          </a:p>
        </p:txBody>
      </p:sp>
      <p:pic>
        <p:nvPicPr>
          <p:cNvPr id="1026" name="Picture 2" descr="Picture background"/>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32946" y="1082869"/>
            <a:ext cx="4570066" cy="52756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178051" y="177200"/>
            <a:ext cx="4858497" cy="6503400"/>
          </a:xfrm>
          <a:prstGeom prst="rect">
            <a:avLst/>
          </a:prstGeom>
        </p:spPr>
      </p:pic>
      <p:pic>
        <p:nvPicPr>
          <p:cNvPr id="3" name="Image 1" descr="preencoded.png"/>
          <p:cNvPicPr>
            <a:picLocks noChangeAspect="1"/>
          </p:cNvPicPr>
          <p:nvPr/>
        </p:nvPicPr>
        <p:blipFill>
          <a:blip r:embed="rId2"/>
          <a:stretch>
            <a:fillRect/>
          </a:stretch>
        </p:blipFill>
        <p:spPr>
          <a:xfrm>
            <a:off x="0" y="0"/>
            <a:ext cx="12192000" cy="6858000"/>
          </a:xfrm>
          <a:prstGeom prst="rect">
            <a:avLst/>
          </a:prstGeom>
        </p:spPr>
      </p:pic>
      <p:pic>
        <p:nvPicPr>
          <p:cNvPr id="4" name="Image 2" descr="preencoded.png"/>
          <p:cNvPicPr>
            <a:picLocks noChangeAspect="1"/>
          </p:cNvPicPr>
          <p:nvPr/>
        </p:nvPicPr>
        <p:blipFill>
          <a:blip r:embed="rId3"/>
          <a:stretch>
            <a:fillRect/>
          </a:stretch>
        </p:blipFill>
        <p:spPr>
          <a:xfrm>
            <a:off x="0" y="0"/>
            <a:ext cx="12192000" cy="6858000"/>
          </a:xfrm>
          <a:prstGeom prst="rect">
            <a:avLst/>
          </a:prstGeom>
        </p:spPr>
      </p:pic>
      <p:pic>
        <p:nvPicPr>
          <p:cNvPr id="5" name="Image 3" descr="preencoded.png"/>
          <p:cNvPicPr>
            <a:picLocks noChangeAspect="1"/>
          </p:cNvPicPr>
          <p:nvPr/>
        </p:nvPicPr>
        <p:blipFill>
          <a:blip r:embed="rId4"/>
          <a:stretch>
            <a:fillRect/>
          </a:stretch>
        </p:blipFill>
        <p:spPr>
          <a:xfrm>
            <a:off x="0" y="0"/>
            <a:ext cx="12192000" cy="6858000"/>
          </a:xfrm>
          <a:prstGeom prst="rect">
            <a:avLst/>
          </a:prstGeom>
        </p:spPr>
      </p:pic>
      <p:pic>
        <p:nvPicPr>
          <p:cNvPr id="6" name="Image 4" descr="preencoded.png"/>
          <p:cNvPicPr>
            <a:picLocks noChangeAspect="1"/>
          </p:cNvPicPr>
          <p:nvPr/>
        </p:nvPicPr>
        <p:blipFill>
          <a:blip r:embed="rId5"/>
          <a:stretch>
            <a:fillRect/>
          </a:stretch>
        </p:blipFill>
        <p:spPr>
          <a:xfrm>
            <a:off x="0" y="0"/>
            <a:ext cx="12192000" cy="6858000"/>
          </a:xfrm>
          <a:prstGeom prst="rect">
            <a:avLst/>
          </a:prstGeom>
        </p:spPr>
      </p:pic>
      <p:sp>
        <p:nvSpPr>
          <p:cNvPr id="7" name="Text 0"/>
          <p:cNvSpPr txBox="1"/>
          <p:nvPr/>
        </p:nvSpPr>
        <p:spPr>
          <a:xfrm>
            <a:off x="5567200" y="421175"/>
            <a:ext cx="6208500" cy="1485300"/>
          </a:xfrm>
          <a:prstGeom prst="rect">
            <a:avLst/>
          </a:prstGeom>
          <a:noFill/>
        </p:spPr>
        <p:txBody>
          <a:bodyPr wrap="square" lIns="0" tIns="0" rIns="0" bIns="0" rtlCol="0" anchor="ctr"/>
          <a:lstStyle/>
          <a:p>
            <a:pPr marL="0" indent="0" algn="l">
              <a:lnSpc>
                <a:spcPct val="90000"/>
              </a:lnSpc>
              <a:buNone/>
            </a:pPr>
            <a:r>
              <a:rPr lang="en-US" sz="3200" b="1" dirty="0">
                <a:solidFill>
                  <a:srgbClr val="2A3E5C"/>
                </a:solidFill>
                <a:latin typeface="Arial" panose="020B0604020202020204" pitchFamily="34" charset="0"/>
                <a:ea typeface="Arial" panose="020B0604020202020204" pitchFamily="34" charset="-122"/>
                <a:cs typeface="Arial" panose="020B0604020202020204" pitchFamily="34" charset="-120"/>
              </a:rPr>
              <a:t>Практические примеры внедрения:</a:t>
            </a:r>
            <a:endParaRPr lang="en-US" sz="3200" dirty="0"/>
          </a:p>
        </p:txBody>
      </p:sp>
      <p:sp>
        <p:nvSpPr>
          <p:cNvPr id="8" name="Text 1"/>
          <p:cNvSpPr txBox="1"/>
          <p:nvPr/>
        </p:nvSpPr>
        <p:spPr>
          <a:xfrm>
            <a:off x="5570836" y="2229158"/>
            <a:ext cx="6107100" cy="1903200"/>
          </a:xfrm>
          <a:prstGeom prst="rect">
            <a:avLst/>
          </a:prstGeom>
          <a:noFill/>
        </p:spPr>
        <p:txBody>
          <a:bodyPr wrap="square" lIns="0" tIns="0" rIns="0" bIns="0" rtlCol="0" anchor="ctr"/>
          <a:lstStyle/>
          <a:p>
            <a:pPr marL="0" indent="0" algn="l">
              <a:lnSpc>
                <a:spcPct val="100000"/>
              </a:lnSpc>
              <a:buNone/>
            </a:pP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В </a:t>
            </a:r>
            <a:r>
              <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Тверском медицинском колледже постепенно </a:t>
            </a: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в</a:t>
            </a:r>
            <a:r>
              <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недряется</a:t>
            </a: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 электронный атлас , предоставляющий студентам доступ к</a:t>
            </a:r>
            <a:r>
              <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 </a:t>
            </a: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эталонным изображениям</a:t>
            </a:r>
            <a:r>
              <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a:t>
            </a:r>
            <a:endPar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endParaRPr>
          </a:p>
        </p:txBody>
      </p:sp>
      <p:sp>
        <p:nvSpPr>
          <p:cNvPr id="9" name="Text 2"/>
          <p:cNvSpPr txBox="1"/>
          <p:nvPr/>
        </p:nvSpPr>
        <p:spPr>
          <a:xfrm>
            <a:off x="5570836" y="4244300"/>
            <a:ext cx="6107100" cy="1903200"/>
          </a:xfrm>
          <a:prstGeom prst="rect">
            <a:avLst/>
          </a:prstGeom>
          <a:noFill/>
        </p:spPr>
        <p:txBody>
          <a:bodyPr wrap="square" lIns="0" tIns="0" rIns="0" bIns="0" rtlCol="0" anchor="ctr"/>
          <a:lstStyle/>
          <a:p>
            <a:pPr marL="0" indent="0" algn="l">
              <a:lnSpc>
                <a:spcPct val="100000"/>
              </a:lnSpc>
              <a:buNone/>
            </a:pP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Использование атласа сопровожда</a:t>
            </a:r>
            <a:r>
              <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ется активным участием студентов,</a:t>
            </a: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 что повы</a:t>
            </a:r>
            <a:r>
              <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шает</a:t>
            </a: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 качество подготовки и да</a:t>
            </a:r>
            <a:r>
              <a:rPr lang="ru-RU" alt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ет </a:t>
            </a:r>
            <a:r>
              <a:rPr lang="en-US" sz="1600" dirty="0">
                <a:solidFill>
                  <a:srgbClr val="000000"/>
                </a:solidFill>
                <a:latin typeface="Arial" panose="020B0604020202020204" pitchFamily="34" charset="0"/>
                <a:ea typeface="Arial" panose="020B0604020202020204" pitchFamily="34" charset="-122"/>
                <a:cs typeface="Arial" panose="020B0604020202020204" pitchFamily="34" charset="-120"/>
              </a:rPr>
              <a:t>возможность  самостоятельно оценивать свои знания и навыки.
</a:t>
            </a:r>
            <a:endParaRPr lang="en-US" sz="1600" dirty="0"/>
          </a:p>
        </p:txBody>
      </p:sp>
      <p:sp>
        <p:nvSpPr>
          <p:cNvPr id="10" name="Text 3"/>
          <p:cNvSpPr txBox="1"/>
          <p:nvPr/>
        </p:nvSpPr>
        <p:spPr>
          <a:xfrm>
            <a:off x="11559200" y="6358500"/>
            <a:ext cx="632100" cy="1485300"/>
          </a:xfrm>
          <a:prstGeom prst="rect">
            <a:avLst/>
          </a:prstGeom>
          <a:noFill/>
        </p:spPr>
        <p:txBody>
          <a:bodyPr wrap="square" lIns="0" tIns="0" rIns="0" bIns="0" rtlCol="0" anchor="t"/>
          <a:lstStyle/>
          <a:p>
            <a:pPr marL="0" indent="0" algn="ctr">
              <a:lnSpc>
                <a:spcPct val="100000"/>
              </a:lnSpc>
              <a:buNone/>
            </a:pPr>
            <a:r>
              <a:rPr lang="en-US" sz="2300" b="1" dirty="0">
                <a:solidFill>
                  <a:srgbClr val="D9D9D9"/>
                </a:solidFill>
                <a:latin typeface="Arial" panose="020B0604020202020204" pitchFamily="34" charset="0"/>
                <a:ea typeface="Arial" panose="020B0604020202020204" pitchFamily="34" charset="-122"/>
                <a:cs typeface="Arial" panose="020B0604020202020204" pitchFamily="34" charset="-120"/>
              </a:rPr>
              <a:t>8</a:t>
            </a:r>
            <a:endParaRPr lang="en-US" sz="23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2"/>
          <a:stretch>
            <a:fillRect/>
          </a:stretch>
        </p:blipFill>
        <p:spPr>
          <a:xfrm>
            <a:off x="0" y="0"/>
            <a:ext cx="12192000" cy="6858000"/>
          </a:xfrm>
          <a:prstGeom prst="rect">
            <a:avLst/>
          </a:prstGeom>
        </p:spPr>
      </p:pic>
      <p:pic>
        <p:nvPicPr>
          <p:cNvPr id="4" name="Image 2" descr="preencoded.png"/>
          <p:cNvPicPr>
            <a:picLocks noChangeAspect="1"/>
          </p:cNvPicPr>
          <p:nvPr/>
        </p:nvPicPr>
        <p:blipFill>
          <a:blip r:embed="rId3"/>
          <a:stretch>
            <a:fillRect/>
          </a:stretch>
        </p:blipFill>
        <p:spPr>
          <a:xfrm>
            <a:off x="0" y="0"/>
            <a:ext cx="12192000" cy="6858000"/>
          </a:xfrm>
          <a:prstGeom prst="rect">
            <a:avLst/>
          </a:prstGeom>
        </p:spPr>
      </p:pic>
      <p:pic>
        <p:nvPicPr>
          <p:cNvPr id="5" name="Image 3" descr="preencoded.png"/>
          <p:cNvPicPr>
            <a:picLocks noChangeAspect="1"/>
          </p:cNvPicPr>
          <p:nvPr/>
        </p:nvPicPr>
        <p:blipFill>
          <a:blip r:embed="rId4"/>
          <a:stretch>
            <a:fillRect/>
          </a:stretch>
        </p:blipFill>
        <p:spPr>
          <a:xfrm>
            <a:off x="0" y="0"/>
            <a:ext cx="12192000" cy="6858000"/>
          </a:xfrm>
          <a:prstGeom prst="rect">
            <a:avLst/>
          </a:prstGeom>
        </p:spPr>
      </p:pic>
      <p:pic>
        <p:nvPicPr>
          <p:cNvPr id="6" name="Image 4" descr="preencoded.png"/>
          <p:cNvPicPr>
            <a:picLocks noChangeAspect="1"/>
          </p:cNvPicPr>
          <p:nvPr/>
        </p:nvPicPr>
        <p:blipFill>
          <a:blip r:embed="rId5"/>
          <a:stretch>
            <a:fillRect/>
          </a:stretch>
        </p:blipFill>
        <p:spPr>
          <a:xfrm>
            <a:off x="0" y="0"/>
            <a:ext cx="12192000" cy="6858000"/>
          </a:xfrm>
          <a:prstGeom prst="rect">
            <a:avLst/>
          </a:prstGeom>
        </p:spPr>
      </p:pic>
      <p:sp>
        <p:nvSpPr>
          <p:cNvPr id="7" name="Text 0"/>
          <p:cNvSpPr txBox="1"/>
          <p:nvPr/>
        </p:nvSpPr>
        <p:spPr>
          <a:xfrm>
            <a:off x="497250" y="642800"/>
            <a:ext cx="11197500" cy="1078500"/>
          </a:xfrm>
          <a:prstGeom prst="rect">
            <a:avLst/>
          </a:prstGeom>
          <a:noFill/>
        </p:spPr>
        <p:txBody>
          <a:bodyPr wrap="square" lIns="0" tIns="0" rIns="0" bIns="0" rtlCol="0" anchor="ctr"/>
          <a:lstStyle/>
          <a:p>
            <a:pPr marL="0" indent="0" algn="ctr">
              <a:lnSpc>
                <a:spcPct val="90000"/>
              </a:lnSpc>
              <a:buNone/>
            </a:pPr>
            <a:r>
              <a:rPr lang="ru-RU" sz="3200" b="1" dirty="0" smtClean="0">
                <a:solidFill>
                  <a:srgbClr val="2A3E5C"/>
                </a:solidFill>
                <a:latin typeface="Arial" panose="020B0604020202020204" pitchFamily="34" charset="0"/>
                <a:ea typeface="Arial" panose="020B0604020202020204" pitchFamily="34" charset="-122"/>
                <a:cs typeface="Arial" panose="020B0604020202020204" pitchFamily="34" charset="-120"/>
              </a:rPr>
              <a:t>ВЫВОДЫ РАБОТЫ:</a:t>
            </a:r>
            <a:r>
              <a:rPr lang="en-US" sz="3200" b="1" dirty="0">
                <a:solidFill>
                  <a:srgbClr val="2A3E5C"/>
                </a:solidFill>
                <a:latin typeface="Arial" panose="020B0604020202020204" pitchFamily="34" charset="0"/>
                <a:ea typeface="Arial" panose="020B0604020202020204" pitchFamily="34" charset="-122"/>
                <a:cs typeface="Arial" panose="020B0604020202020204" pitchFamily="34" charset="-120"/>
              </a:rPr>
              <a:t>
</a:t>
            </a:r>
            <a:endParaRPr lang="en-US" sz="3200" dirty="0"/>
          </a:p>
        </p:txBody>
      </p:sp>
      <p:sp>
        <p:nvSpPr>
          <p:cNvPr id="8" name="Text 1"/>
          <p:cNvSpPr txBox="1"/>
          <p:nvPr/>
        </p:nvSpPr>
        <p:spPr>
          <a:xfrm>
            <a:off x="779925" y="2807855"/>
            <a:ext cx="3016220" cy="1921095"/>
          </a:xfrm>
          <a:prstGeom prst="rect">
            <a:avLst/>
          </a:prstGeom>
          <a:noFill/>
        </p:spPr>
        <p:txBody>
          <a:bodyPr wrap="square" lIns="0" tIns="0" rIns="0" bIns="0" rtlCol="0" anchor="t"/>
          <a:lstStyle/>
          <a:p>
            <a:pPr algn="ctr">
              <a:lnSpc>
                <a:spcPct val="115000"/>
              </a:lnSpc>
            </a:pPr>
            <a:r>
              <a:rPr lang="ru-RU" sz="1200" b="1" dirty="0">
                <a:latin typeface="Times New Roman" panose="02020603050405020304" pitchFamily="18" charset="0"/>
                <a:ea typeface="Calibri" panose="020F0502020204030204" pitchFamily="34" charset="0"/>
              </a:rPr>
              <a:t>Доказано, что «визуальная компетенция» будущего медицинского лаборанта формируется значительно эффективнее при создании гибридной образовательной среды. Сочетание классической световой микроскопии с цифровыми методами обеспечивает необходимую наглядность и, что наиболее важно, </a:t>
            </a:r>
            <a:r>
              <a:rPr lang="ru-RU" sz="1200" b="1" dirty="0" err="1">
                <a:latin typeface="Times New Roman" panose="02020603050405020304" pitchFamily="18" charset="0"/>
                <a:ea typeface="Calibri" panose="020F0502020204030204" pitchFamily="34" charset="0"/>
              </a:rPr>
              <a:t>воспроизводимость</a:t>
            </a:r>
            <a:r>
              <a:rPr lang="ru-RU" sz="1200" b="1" dirty="0">
                <a:latin typeface="Times New Roman" panose="02020603050405020304" pitchFamily="18" charset="0"/>
                <a:ea typeface="Calibri" panose="020F0502020204030204" pitchFamily="34" charset="0"/>
              </a:rPr>
              <a:t> образовательного результата.</a:t>
            </a:r>
            <a:endParaRPr lang="en-US" sz="1200" b="1" dirty="0"/>
          </a:p>
        </p:txBody>
      </p:sp>
      <p:sp>
        <p:nvSpPr>
          <p:cNvPr id="9" name="Text 2"/>
          <p:cNvSpPr txBox="1"/>
          <p:nvPr/>
        </p:nvSpPr>
        <p:spPr>
          <a:xfrm>
            <a:off x="4496799" y="2807855"/>
            <a:ext cx="2784600" cy="2142836"/>
          </a:xfrm>
          <a:prstGeom prst="rect">
            <a:avLst/>
          </a:prstGeom>
          <a:noFill/>
        </p:spPr>
        <p:txBody>
          <a:bodyPr wrap="square" lIns="0" tIns="0" rIns="0" bIns="0" rtlCol="0" anchor="t"/>
          <a:lstStyle/>
          <a:p>
            <a:pPr algn="ctr">
              <a:lnSpc>
                <a:spcPct val="115000"/>
              </a:lnSpc>
            </a:pPr>
            <a:r>
              <a:rPr lang="ru-RU" sz="1200" b="1" dirty="0">
                <a:latin typeface="Times New Roman" panose="02020603050405020304" pitchFamily="18" charset="0"/>
                <a:ea typeface="Calibri" panose="020F0502020204030204" pitchFamily="34" charset="0"/>
              </a:rPr>
              <a:t>Технология виртуальной микроскопии радикально решает проблему дефицита учебных фондов. Создание цифровых коллекций позволяет сделать редкие и клинически значимые случаи (атипичные формы лейкозов, редкие виды паразитов, сложные цитологические картины) доступными для каждого студента в неограниченном объеме.</a:t>
            </a:r>
            <a:endParaRPr lang="en-US" sz="1200" b="1" dirty="0"/>
          </a:p>
        </p:txBody>
      </p:sp>
      <p:sp>
        <p:nvSpPr>
          <p:cNvPr id="10" name="Text 3"/>
          <p:cNvSpPr txBox="1"/>
          <p:nvPr/>
        </p:nvSpPr>
        <p:spPr>
          <a:xfrm>
            <a:off x="8213675" y="2807855"/>
            <a:ext cx="2784600" cy="1921095"/>
          </a:xfrm>
          <a:prstGeom prst="rect">
            <a:avLst/>
          </a:prstGeom>
          <a:noFill/>
        </p:spPr>
        <p:txBody>
          <a:bodyPr wrap="square" lIns="0" tIns="0" rIns="0" bIns="0" rtlCol="0" anchor="t"/>
          <a:lstStyle/>
          <a:p>
            <a:pPr algn="ctr">
              <a:lnSpc>
                <a:spcPct val="115000"/>
              </a:lnSpc>
            </a:pPr>
            <a:r>
              <a:rPr lang="ru-RU" sz="1400" b="1" dirty="0">
                <a:latin typeface="Times New Roman" panose="02020603050405020304" pitchFamily="18" charset="0"/>
                <a:ea typeface="Calibri" panose="020F0502020204030204" pitchFamily="34" charset="0"/>
              </a:rPr>
              <a:t>Внедрение интерактивных цифровых атласов и систем самоконтроля меняет вектор образовательного процесса, делая его </a:t>
            </a:r>
            <a:r>
              <a:rPr lang="ru-RU" sz="1400" b="1" dirty="0" err="1">
                <a:latin typeface="Times New Roman" panose="02020603050405020304" pitchFamily="18" charset="0"/>
                <a:ea typeface="Calibri" panose="020F0502020204030204" pitchFamily="34" charset="0"/>
              </a:rPr>
              <a:t>студентоцентрированным</a:t>
            </a:r>
            <a:r>
              <a:rPr lang="ru-RU" sz="1400" b="1" dirty="0">
                <a:latin typeface="Times New Roman" panose="02020603050405020304" pitchFamily="18" charset="0"/>
                <a:ea typeface="Calibri" panose="020F0502020204030204" pitchFamily="34" charset="0"/>
              </a:rPr>
              <a:t>.</a:t>
            </a:r>
            <a:endParaRPr lang="en-US" sz="1400" b="1" dirty="0"/>
          </a:p>
        </p:txBody>
      </p:sp>
      <p:sp>
        <p:nvSpPr>
          <p:cNvPr id="11" name="Text 4"/>
          <p:cNvSpPr txBox="1"/>
          <p:nvPr/>
        </p:nvSpPr>
        <p:spPr>
          <a:xfrm>
            <a:off x="11558958" y="6358500"/>
            <a:ext cx="632100" cy="1485300"/>
          </a:xfrm>
          <a:prstGeom prst="rect">
            <a:avLst/>
          </a:prstGeom>
          <a:noFill/>
        </p:spPr>
        <p:txBody>
          <a:bodyPr wrap="square" lIns="0" tIns="0" rIns="0" bIns="0" rtlCol="0" anchor="t"/>
          <a:lstStyle/>
          <a:p>
            <a:pPr marL="0" indent="0" algn="ctr">
              <a:lnSpc>
                <a:spcPct val="100000"/>
              </a:lnSpc>
              <a:buNone/>
            </a:pPr>
            <a:r>
              <a:rPr lang="en-US" sz="2300" b="1" dirty="0">
                <a:solidFill>
                  <a:srgbClr val="D9D9D9"/>
                </a:solidFill>
                <a:latin typeface="Arial" panose="020B0604020202020204" pitchFamily="34" charset="0"/>
                <a:ea typeface="Arial" panose="020B0604020202020204" pitchFamily="34" charset="-122"/>
                <a:cs typeface="Arial" panose="020B0604020202020204" pitchFamily="34" charset="-120"/>
              </a:rPr>
              <a:t>7</a:t>
            </a:r>
            <a:endParaRPr lang="en-US" sz="23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2192000" cy="6858000"/>
          </a:xfrm>
          <a:prstGeom prst="rect">
            <a:avLst/>
          </a:prstGeom>
        </p:spPr>
      </p:pic>
      <p:pic>
        <p:nvPicPr>
          <p:cNvPr id="3" name="Image 1" descr="preencoded.png"/>
          <p:cNvPicPr>
            <a:picLocks noChangeAspect="1"/>
          </p:cNvPicPr>
          <p:nvPr/>
        </p:nvPicPr>
        <p:blipFill>
          <a:blip r:embed="rId2"/>
          <a:stretch>
            <a:fillRect/>
          </a:stretch>
        </p:blipFill>
        <p:spPr>
          <a:xfrm>
            <a:off x="0" y="0"/>
            <a:ext cx="12192000" cy="6858000"/>
          </a:xfrm>
          <a:prstGeom prst="rect">
            <a:avLst/>
          </a:prstGeom>
        </p:spPr>
      </p:pic>
      <p:sp>
        <p:nvSpPr>
          <p:cNvPr id="5" name="Text 0"/>
          <p:cNvSpPr txBox="1"/>
          <p:nvPr/>
        </p:nvSpPr>
        <p:spPr>
          <a:xfrm>
            <a:off x="499050" y="428000"/>
            <a:ext cx="11153700" cy="1861800"/>
          </a:xfrm>
          <a:prstGeom prst="rect">
            <a:avLst/>
          </a:prstGeom>
          <a:noFill/>
        </p:spPr>
        <p:txBody>
          <a:bodyPr wrap="square" lIns="0" tIns="0" rIns="0" bIns="0" rtlCol="0" anchor="ctr"/>
          <a:lstStyle/>
          <a:p>
            <a:pPr marL="0" indent="0" algn="l">
              <a:lnSpc>
                <a:spcPct val="100000"/>
              </a:lnSpc>
              <a:buNone/>
            </a:pPr>
            <a:r>
              <a:rPr lang="ru-RU" sz="3200" b="1" dirty="0" smtClean="0">
                <a:solidFill>
                  <a:srgbClr val="1C3355"/>
                </a:solidFill>
                <a:latin typeface="Arial" panose="020B0604020202020204" pitchFamily="34" charset="0"/>
                <a:ea typeface="Arial" panose="020B0604020202020204" pitchFamily="34" charset="-122"/>
                <a:cs typeface="Arial" panose="020B0604020202020204" pitchFamily="34" charset="-120"/>
              </a:rPr>
              <a:t>                  Дальнейшее развитие работы</a:t>
            </a:r>
            <a:r>
              <a:rPr lang="en-US" sz="3200" b="1" dirty="0">
                <a:solidFill>
                  <a:srgbClr val="1C3355"/>
                </a:solidFill>
                <a:latin typeface="Arial" panose="020B0604020202020204" pitchFamily="34" charset="0"/>
                <a:ea typeface="Arial" panose="020B0604020202020204" pitchFamily="34" charset="-122"/>
                <a:cs typeface="Arial" panose="020B0604020202020204" pitchFamily="34" charset="-120"/>
              </a:rPr>
              <a:t>
</a:t>
            </a:r>
            <a:r>
              <a:rPr lang="en-US" sz="2600" b="1" dirty="0">
                <a:solidFill>
                  <a:srgbClr val="000000"/>
                </a:solidFill>
                <a:latin typeface="Arial" panose="020B0604020202020204" pitchFamily="34" charset="0"/>
                <a:ea typeface="Arial" panose="020B0604020202020204" pitchFamily="34" charset="-122"/>
                <a:cs typeface="Arial" panose="020B0604020202020204" pitchFamily="34" charset="-120"/>
              </a:rPr>
              <a:t>
</a:t>
            </a:r>
            <a:r>
              <a:rPr lang="en-US" sz="2000" dirty="0">
                <a:solidFill>
                  <a:srgbClr val="000000"/>
                </a:solidFill>
                <a:latin typeface="Arial" panose="020B0604020202020204" pitchFamily="34" charset="0"/>
                <a:ea typeface="Arial" panose="020B0604020202020204" pitchFamily="34" charset="-122"/>
                <a:cs typeface="Arial" panose="020B0604020202020204" pitchFamily="34" charset="-120"/>
              </a:rPr>
              <a:t>
</a:t>
            </a:r>
            <a:endParaRPr lang="en-US" sz="3200" dirty="0"/>
          </a:p>
        </p:txBody>
      </p:sp>
      <p:sp>
        <p:nvSpPr>
          <p:cNvPr id="6" name="Text 1"/>
          <p:cNvSpPr txBox="1"/>
          <p:nvPr/>
        </p:nvSpPr>
        <p:spPr>
          <a:xfrm>
            <a:off x="0" y="6358500"/>
            <a:ext cx="632100" cy="1485300"/>
          </a:xfrm>
          <a:prstGeom prst="rect">
            <a:avLst/>
          </a:prstGeom>
          <a:noFill/>
        </p:spPr>
        <p:txBody>
          <a:bodyPr wrap="square" lIns="0" tIns="0" rIns="0" bIns="0" rtlCol="0" anchor="t"/>
          <a:lstStyle/>
          <a:p>
            <a:pPr marL="0" indent="0" algn="ctr">
              <a:lnSpc>
                <a:spcPct val="100000"/>
              </a:lnSpc>
              <a:buNone/>
            </a:pPr>
            <a:r>
              <a:rPr lang="en-US" sz="2300" b="1" dirty="0">
                <a:solidFill>
                  <a:srgbClr val="D9D9D9"/>
                </a:solidFill>
                <a:latin typeface="Arial" panose="020B0604020202020204" pitchFamily="34" charset="0"/>
                <a:ea typeface="Arial" panose="020B0604020202020204" pitchFamily="34" charset="-122"/>
                <a:cs typeface="Arial" panose="020B0604020202020204" pitchFamily="34" charset="-120"/>
              </a:rPr>
              <a:t>9</a:t>
            </a:r>
            <a:endParaRPr lang="en-US" sz="2300" dirty="0"/>
          </a:p>
        </p:txBody>
      </p:sp>
      <p:sp>
        <p:nvSpPr>
          <p:cNvPr id="7" name="Прямоугольник 6"/>
          <p:cNvSpPr/>
          <p:nvPr/>
        </p:nvSpPr>
        <p:spPr>
          <a:xfrm>
            <a:off x="877455" y="2639553"/>
            <a:ext cx="9984509" cy="2901435"/>
          </a:xfrm>
          <a:prstGeom prst="rect">
            <a:avLst/>
          </a:prstGeom>
        </p:spPr>
        <p:txBody>
          <a:bodyPr wrap="square">
            <a:spAutoFit/>
          </a:bodyPr>
          <a:lstStyle/>
          <a:p>
            <a:pPr indent="450215" algn="just">
              <a:lnSpc>
                <a:spcPct val="115000"/>
              </a:lnSpc>
              <a:spcAft>
                <a:spcPts val="0"/>
              </a:spcAft>
            </a:pPr>
            <a:r>
              <a:rPr lang="ru-RU" sz="2000" b="1" i="1" dirty="0">
                <a:latin typeface="Times New Roman" panose="02020603050405020304" pitchFamily="18" charset="0"/>
                <a:ea typeface="Calibri" panose="020F0502020204030204" pitchFamily="34" charset="0"/>
                <a:cs typeface="Times New Roman" panose="02020603050405020304" pitchFamily="18" charset="0"/>
              </a:rPr>
              <a:t>Создание регионального облачного </a:t>
            </a:r>
            <a:r>
              <a:rPr lang="ru-RU" sz="2000" b="1" i="1" dirty="0" err="1">
                <a:latin typeface="Times New Roman" panose="02020603050405020304" pitchFamily="18" charset="0"/>
                <a:ea typeface="Calibri" panose="020F0502020204030204" pitchFamily="34" charset="0"/>
                <a:cs typeface="Times New Roman" panose="02020603050405020304" pitchFamily="18" charset="0"/>
              </a:rPr>
              <a:t>репозитория</a:t>
            </a:r>
            <a:r>
              <a:rPr lang="ru-RU" sz="2000" b="1" i="1" dirty="0">
                <a:latin typeface="Times New Roman" panose="02020603050405020304" pitchFamily="18" charset="0"/>
                <a:ea typeface="Calibri" panose="020F0502020204030204" pitchFamily="34" charset="0"/>
                <a:cs typeface="Times New Roman" panose="02020603050405020304" pitchFamily="18" charset="0"/>
              </a:rPr>
              <a:t>. Формирование единой облачной библиотеки цифровых микропрепаратов позволит объединить ресурсы медицинских колледжей региона. Это обеспечит стандартизацию оценки знаний. Студенты разных учебных заведений смогут проходить аттестацию на едином, верифицированном экспертами материале. Кроме того, облачный формат обеспечит беспрепятственный доступ к учебным ресурсам в рамках дистанционного обучения и позволит оперативно обновлять базу данных при выявлении новых, клинически интересных случаев.</a:t>
            </a:r>
            <a:endParaRPr lang="ru-RU"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stretch>
            <a:fillRect/>
          </a:stretch>
        </p:blipFill>
        <p:spPr>
          <a:xfrm>
            <a:off x="0" y="0"/>
            <a:ext cx="12192000" cy="6858000"/>
          </a:xfrm>
          <a:prstGeom prst="rect">
            <a:avLst/>
          </a:prstGeom>
        </p:spPr>
      </p:pic>
      <p:sp>
        <p:nvSpPr>
          <p:cNvPr id="3" name="Text 0"/>
          <p:cNvSpPr txBox="1"/>
          <p:nvPr/>
        </p:nvSpPr>
        <p:spPr>
          <a:xfrm>
            <a:off x="751195" y="932250"/>
            <a:ext cx="9940500" cy="4993500"/>
          </a:xfrm>
          <a:prstGeom prst="rect">
            <a:avLst/>
          </a:prstGeom>
          <a:noFill/>
        </p:spPr>
        <p:txBody>
          <a:bodyPr wrap="square" lIns="0" tIns="0" rIns="0" bIns="0" rtlCol="0" anchor="ctr"/>
          <a:lstStyle/>
          <a:p>
            <a:pPr marL="0" indent="0" algn="l">
              <a:lnSpc>
                <a:spcPct val="100000"/>
              </a:lnSpc>
              <a:buNone/>
            </a:pPr>
            <a:r>
              <a:rPr lang="en-US" sz="2800" i="1" dirty="0" err="1"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Внедрение</a:t>
            </a:r>
            <a:r>
              <a:rPr lang="en-US"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виртуальной </a:t>
            </a:r>
            <a:r>
              <a:rPr lang="en-US" sz="2800" i="1" dirty="0" err="1">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микроскопии</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endParaRPr lang="ru-RU"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endParaRPr>
          </a:p>
          <a:p>
            <a:pPr marL="0" indent="0" algn="l">
              <a:lnSpc>
                <a:spcPct val="100000"/>
              </a:lnSpc>
              <a:buNone/>
            </a:pPr>
            <a:r>
              <a:rPr lang="en-US"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и </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цифровых атласов </a:t>
            </a:r>
            <a:r>
              <a:rPr lang="en-US" sz="2800" i="1" dirty="0" err="1">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повышает</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endParaRPr lang="ru-RU"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endParaRPr>
          </a:p>
          <a:p>
            <a:pPr marL="0" indent="0" algn="l">
              <a:lnSpc>
                <a:spcPct val="100000"/>
              </a:lnSpc>
              <a:buNone/>
            </a:pPr>
            <a:r>
              <a:rPr lang="en-US" sz="2800" i="1" dirty="0" err="1"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качество</a:t>
            </a:r>
            <a:r>
              <a:rPr lang="en-US"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r>
              <a:rPr lang="en-US" sz="2800" i="1" dirty="0" err="1">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подготовки</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r>
              <a:rPr lang="en-US" sz="2800" i="1" dirty="0" err="1"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лаборантов</a:t>
            </a:r>
            <a:endParaRPr lang="ru-RU"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endParaRPr>
          </a:p>
          <a:p>
            <a:pPr marL="0" indent="0" algn="l">
              <a:lnSpc>
                <a:spcPct val="100000"/>
              </a:lnSpc>
              <a:buNone/>
            </a:pPr>
            <a:r>
              <a:rPr lang="en-US"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и способствует </a:t>
            </a:r>
            <a:r>
              <a:rPr lang="en-US" sz="2800" i="1" dirty="0" err="1">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развитию</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endParaRPr lang="ru-RU"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endParaRPr>
          </a:p>
          <a:p>
            <a:pPr marL="0" indent="0" algn="l">
              <a:lnSpc>
                <a:spcPct val="100000"/>
              </a:lnSpc>
              <a:buNone/>
            </a:pPr>
            <a:r>
              <a:rPr lang="en-US" sz="2800" i="1" dirty="0" err="1"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их</a:t>
            </a:r>
            <a:r>
              <a:rPr lang="en-US"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профессиональных </a:t>
            </a:r>
            <a:r>
              <a:rPr lang="en-US" sz="2800" i="1" dirty="0" err="1">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компетенций</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 </a:t>
            </a:r>
            <a:endParaRPr lang="ru-RU"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endParaRPr>
          </a:p>
          <a:p>
            <a:pPr marL="0" indent="0" algn="l">
              <a:lnSpc>
                <a:spcPct val="100000"/>
              </a:lnSpc>
              <a:buNone/>
            </a:pPr>
            <a:r>
              <a:rPr lang="en-US" sz="2800" i="1" dirty="0" smtClean="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и </a:t>
            </a:r>
            <a:r>
              <a:rPr lang="en-US" sz="2800" i="1" dirty="0">
                <a:ln/>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panose="020B0604020202020204" pitchFamily="34" charset="-122"/>
                <a:cs typeface="Times New Roman" panose="02020603050405020304" pitchFamily="18" charset="0"/>
              </a:rPr>
              <a:t>мотивации к обучению.</a:t>
            </a:r>
            <a:r>
              <a:rPr lang="en-US" sz="2000"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122"/>
                <a:cs typeface="Arial" panose="020B0604020202020204" pitchFamily="34" charset="-120"/>
              </a:rPr>
              <a:t>
</a:t>
            </a:r>
            <a:endParaRPr lang="en-US" sz="2000"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122"/>
              <a:cs typeface="Arial" panose="020B0604020202020204" pitchFamily="34" charset="-120"/>
            </a:endParaRPr>
          </a:p>
        </p:txBody>
      </p:sp>
      <p:pic>
        <p:nvPicPr>
          <p:cNvPr id="2050" name="Picture 2" descr="Pictur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0875" y="1496290"/>
            <a:ext cx="5596071" cy="43503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4846</Words>
  <Application>WPS Presentation</Application>
  <PresentationFormat>Широкоэкранный</PresentationFormat>
  <Paragraphs>74</Paragraphs>
  <Slides>9</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Arial</vt:lpstr>
      <vt:lpstr>SimSun</vt:lpstr>
      <vt:lpstr>Wingdings</vt:lpstr>
      <vt:lpstr>Times New Roman</vt:lpstr>
      <vt:lpstr>Calibri</vt:lpstr>
      <vt:lpstr>Arial</vt:lpstr>
      <vt:lpstr>Arial</vt:lpstr>
      <vt:lpstr>Microsoft YaHei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Оля</cp:lastModifiedBy>
  <cp:revision>7</cp:revision>
  <dcterms:created xsi:type="dcterms:W3CDTF">2026-01-21T15:26:00Z</dcterms:created>
  <dcterms:modified xsi:type="dcterms:W3CDTF">2026-01-25T15:11:51Z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1049-11.2.0.9906</vt:lpwstr>
  </property>
</Properties>
</file>