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0" r:id="rId4"/>
    <p:sldId id="259" r:id="rId5"/>
    <p:sldId id="257" r:id="rId6"/>
    <p:sldId id="275" r:id="rId7"/>
    <p:sldId id="276" r:id="rId8"/>
    <p:sldId id="269" r:id="rId9"/>
    <p:sldId id="267" r:id="rId10"/>
    <p:sldId id="277" r:id="rId11"/>
    <p:sldId id="280" r:id="rId12"/>
    <p:sldId id="279" r:id="rId13"/>
    <p:sldId id="274" r:id="rId14"/>
    <p:sldId id="281" r:id="rId15"/>
    <p:sldId id="273" r:id="rId16"/>
    <p:sldId id="266" r:id="rId17"/>
    <p:sldId id="261" r:id="rId18"/>
    <p:sldId id="263" r:id="rId19"/>
    <p:sldId id="271" r:id="rId20"/>
    <p:sldId id="272" r:id="rId21"/>
    <p:sldId id="278" r:id="rId22"/>
    <p:sldId id="26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993300"/>
    <a:srgbClr val="008000"/>
    <a:srgbClr val="003399"/>
    <a:srgbClr val="FFFF99"/>
    <a:srgbClr val="FF99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DF10B-7A90-4E1F-9C23-295DC78AB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264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0CB5B-14DC-460D-A1C5-9B7EFDDA9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905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C8C7E-370A-4DD5-9F30-6FAADBB28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093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CD50F-2767-45DB-BC51-7BCFF5023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452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2E47B-4C11-4F51-A0A1-F863B45943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976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8CBFFC-C324-4E47-820C-FB061ADD8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041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982165-7B49-465B-80EE-801609080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047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E38EC8-39CB-440B-B7EB-7A2863B78D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61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A69FD-38B3-482A-85C1-C4ECA34B7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024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4B1D7-37A5-4C58-A681-DAE9530E8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424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68EC71-794C-4337-BFF1-31244D519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460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99F4C83-29D9-433D-BA11-6E760D569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313" y="-315913"/>
            <a:ext cx="9753601" cy="7315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916113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Муниципальное дошкольное образовательное учреждение «Детский сад № 201 </a:t>
            </a:r>
            <a:r>
              <a:rPr lang="ru-RU" sz="2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Тракторозаводского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района Волгограда»</a:t>
            </a:r>
            <a:b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ПРОЕКТ</a:t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«Насекомым не вреди, насекомых полюби»</a:t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Подготовили: </a:t>
            </a:r>
            <a:b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Музыкальный </a:t>
            </a:r>
            <a:r>
              <a:rPr lang="ru-RU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руководитель:Дунина</a:t>
            </a:r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М.В</a:t>
            </a:r>
            <a:b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Воспитатели: </a:t>
            </a:r>
            <a:r>
              <a:rPr lang="ru-RU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Суплотова</a:t>
            </a:r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Е.В</a:t>
            </a:r>
            <a:b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Дружина В.В.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4" descr="0_3a885_5ada0b0e_X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14" y="188640"/>
            <a:ext cx="2221707" cy="222170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592796"/>
            <a:ext cx="7020272" cy="526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86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4" descr="0_3a885_5ada0b0e_X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14" y="188640"/>
            <a:ext cx="2221707" cy="222170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538790"/>
            <a:ext cx="7092280" cy="531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48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4" descr="0_3a885_5ada0b0e_X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14" y="188640"/>
            <a:ext cx="2221707" cy="222170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538790"/>
            <a:ext cx="7092280" cy="531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29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2276872"/>
            <a:ext cx="6409258" cy="3663553"/>
          </a:xfrm>
        </p:spPr>
        <p:txBody>
          <a:bodyPr/>
          <a:lstStyle/>
          <a:p>
            <a:pPr indent="180340" algn="l">
              <a:lnSpc>
                <a:spcPct val="107000"/>
              </a:lnSpc>
              <a:spcAft>
                <a:spcPts val="0"/>
              </a:spcAft>
            </a:pPr>
            <a:endParaRPr lang="ru-RU" sz="1200" dirty="0" smtClean="0">
              <a:solidFill>
                <a:srgbClr val="993300"/>
              </a:solidFill>
              <a:latin typeface="Comic Sans MS" pitchFamily="66" charset="0"/>
              <a:ea typeface="Microsoft Yi Baiti" panose="03000500000000000000" pitchFamily="66" charset="0"/>
            </a:endParaRPr>
          </a:p>
        </p:txBody>
      </p:sp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687599" cy="201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150" y="1619418"/>
            <a:ext cx="6984776" cy="523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26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10" descr="На сайте Все о футболках. Все у на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8640"/>
            <a:ext cx="2443775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47" y="908720"/>
            <a:ext cx="7398748" cy="5549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09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66667E-6 C -0.00434 -0.01667 -0.02066 -0.01459 -0.03195 -0.01621 C -0.04288 -0.01991 -0.05191 -0.02107 -0.06372 -0.02223 C -0.07813 -0.02547 -0.09132 -0.02871 -0.10608 -0.03033 C -0.11528 -0.0345 -0.12552 -0.03427 -0.1349 -0.03635 C -0.15017 -0.03427 -0.1599 -0.03427 -0.17292 -0.02825 C -0.17899 -0.02038 -0.18681 -0.01714 -0.19271 -0.00811 C -0.20052 0.00439 -0.19983 0.02129 -0.20608 0.03425 C -0.20781 0.04536 -0.20642 0.05833 -0.21233 0.06666 C -0.2132 0.07661 -0.21302 0.08726 -0.2184 0.0949 C -0.22674 0.08379 -0.21545 0.09722 -0.22587 0.08888 C -0.22708 0.08796 -0.22761 0.08587 -0.22882 0.08472 C -0.23611 0.07823 -0.24636 0.07499 -0.25469 0.07268 C -0.27899 0.05925 -0.30452 0.04536 -0.33038 0.04027 C -0.35347 0.03078 -0.37986 0.0449 -0.4033 0.04837 C -0.40747 0.05439 -0.4125 0.05393 -0.4184 0.05647 C -0.42309 0.0655 -0.42986 0.06921 -0.43507 0.0787 C -0.43941 0.08726 -0.44306 0.09421 -0.45 0.09884 C -0.45365 0.09791 -0.45868 0.09722 -0.46215 0.0949 C -0.46736 0.09143 -0.47049 0.08634 -0.47587 0.08286 C -0.48125 0.07522 -0.48837 0.07198 -0.49566 0.06851 C -0.50382 0.06435 -0.50399 0.05995 -0.51528 0.05856 C -0.5316 0.05671 -0.54757 0.05323 -0.56372 0.05046 C -0.57691 0.04328 -0.57986 0.04397 -0.59705 0.04235 C -0.62014 0.0361 -0.61441 0.03865 -0.65313 0.04027 C -0.65886 0.04282 -0.66424 0.04606 -0.66979 0.04837 C -0.6757 0.05092 -0.68229 0.05092 -0.68802 0.05439 C -0.68958 0.05532 -0.70243 0.06411 -0.70608 0.06666 C -0.71077 0.0699 -0.71511 0.07337 -0.71979 0.07661 C -0.72379 0.07939 -0.73195 0.08472 -0.73195 0.08472 C -0.73715 0.09189 -0.74288 0.09768 -0.75 0.10092 C -0.76094 0.1155 -0.75399 0.11064 -0.77136 0.11296 C -0.78594 0.11967 -0.80156 0.12175 -0.81667 0.12522 C -0.81684 0.12522 -0.82986 0.13124 -0.83195 0.13124 C -0.84757 0.13194 -0.8632 0.13124 -0.87882 0.13124 " pathEditMode="relative" ptsTypes="ffffffffffffffffffffffffffffffffffA">
                                      <p:cBhvr>
                                        <p:cTn id="6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10" descr="На сайте Все о футболках. Все у на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8640"/>
            <a:ext cx="2443775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6742"/>
            <a:ext cx="7668344" cy="5751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66667E-6 C -0.00434 -0.01667 -0.02066 -0.01459 -0.03195 -0.01621 C -0.04288 -0.01991 -0.05191 -0.02107 -0.06372 -0.02223 C -0.07813 -0.02547 -0.09132 -0.02871 -0.10608 -0.03033 C -0.11528 -0.0345 -0.12552 -0.03427 -0.1349 -0.03635 C -0.15017 -0.03427 -0.1599 -0.03427 -0.17292 -0.02825 C -0.17899 -0.02038 -0.18681 -0.01714 -0.19271 -0.00811 C -0.20052 0.00439 -0.19983 0.02129 -0.20608 0.03425 C -0.20781 0.04536 -0.20642 0.05833 -0.21233 0.06666 C -0.2132 0.07661 -0.21302 0.08726 -0.2184 0.0949 C -0.22674 0.08379 -0.21545 0.09722 -0.22587 0.08888 C -0.22708 0.08796 -0.22761 0.08587 -0.22882 0.08472 C -0.23611 0.07823 -0.24636 0.07499 -0.25469 0.07268 C -0.27899 0.05925 -0.30452 0.04536 -0.33038 0.04027 C -0.35347 0.03078 -0.37986 0.0449 -0.4033 0.04837 C -0.40747 0.05439 -0.4125 0.05393 -0.4184 0.05647 C -0.42309 0.0655 -0.42986 0.06921 -0.43507 0.0787 C -0.43941 0.08726 -0.44306 0.09421 -0.45 0.09884 C -0.45365 0.09791 -0.45868 0.09722 -0.46215 0.0949 C -0.46736 0.09143 -0.47049 0.08634 -0.47587 0.08286 C -0.48125 0.07522 -0.48837 0.07198 -0.49566 0.06851 C -0.50382 0.06435 -0.50399 0.05995 -0.51528 0.05856 C -0.5316 0.05671 -0.54757 0.05323 -0.56372 0.05046 C -0.57691 0.04328 -0.57986 0.04397 -0.59705 0.04235 C -0.62014 0.0361 -0.61441 0.03865 -0.65313 0.04027 C -0.65886 0.04282 -0.66424 0.04606 -0.66979 0.04837 C -0.6757 0.05092 -0.68229 0.05092 -0.68802 0.05439 C -0.68958 0.05532 -0.70243 0.06411 -0.70608 0.06666 C -0.71077 0.0699 -0.71511 0.07337 -0.71979 0.07661 C -0.72379 0.07939 -0.73195 0.08472 -0.73195 0.08472 C -0.73715 0.09189 -0.74288 0.09768 -0.75 0.10092 C -0.76094 0.1155 -0.75399 0.11064 -0.77136 0.11296 C -0.78594 0.11967 -0.80156 0.12175 -0.81667 0.12522 C -0.81684 0.12522 -0.82986 0.13124 -0.83195 0.13124 C -0.84757 0.13194 -0.8632 0.13124 -0.87882 0.13124 " pathEditMode="relative" ptsTypes="ffffffffffffffffffffffffffffffffffA">
                                      <p:cBhvr>
                                        <p:cTn id="6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620713"/>
            <a:ext cx="3754438" cy="4857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800" dirty="0" smtClean="0"/>
              <a:t>	</a:t>
            </a:r>
            <a:endParaRPr lang="ru-RU" sz="2000" dirty="0" smtClean="0">
              <a:solidFill>
                <a:srgbClr val="800000"/>
              </a:solidFill>
            </a:endParaRPr>
          </a:p>
        </p:txBody>
      </p:sp>
      <p:pic>
        <p:nvPicPr>
          <p:cNvPr id="7172" name="Picture 10" descr="Фееричные бабочки - растровый клипарт &quot; NIFIGA-SEBE.RU - фотографии, клипарты, вектор, картинки и шабло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34361">
            <a:off x="5600963" y="751884"/>
            <a:ext cx="3756025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6" y="2011107"/>
            <a:ext cx="6462524" cy="48468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1368" y="2276872"/>
            <a:ext cx="7561263" cy="388843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		</a:t>
            </a:r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942"/>
            <a:ext cx="2173787" cy="178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865" y="1412776"/>
            <a:ext cx="6862709" cy="54369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9050" y="260350"/>
            <a:ext cx="6337300" cy="56610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dirty="0" smtClean="0"/>
              <a:t>     </a:t>
            </a:r>
            <a:endParaRPr lang="ru-RU" sz="1800" dirty="0" smtClean="0">
              <a:solidFill>
                <a:srgbClr val="800000"/>
              </a:solidFill>
            </a:endParaRPr>
          </a:p>
        </p:txBody>
      </p:sp>
      <p:pic>
        <p:nvPicPr>
          <p:cNvPr id="922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02" y="13393"/>
            <a:ext cx="2136945" cy="1543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722" y="1556792"/>
            <a:ext cx="7068277" cy="5301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2" descr="Маркет Товары для рукоделий Золотое Рун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9" y="26987"/>
            <a:ext cx="1944687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669" y="1196752"/>
            <a:ext cx="7548331" cy="5661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338"/>
            <a:ext cx="9144000" cy="6854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-396875" y="116632"/>
            <a:ext cx="8229600" cy="1026368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Цель проекта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87675" y="2997200"/>
            <a:ext cx="5184775" cy="2549525"/>
          </a:xfrm>
        </p:spPr>
        <p:txBody>
          <a:bodyPr/>
          <a:lstStyle/>
          <a:p>
            <a:pPr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музыкально-эстетического вкуса и чувства бережного отношения к миру насекомых у детей в процессе реализации проекта «Насекомым не вреди, насекомых полюби».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ru-RU" sz="2400" dirty="0" smtClean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2" descr="Синие и голубые бабочки - Государственный склад клипарта Фотошопи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3"/>
            <a:ext cx="1800200" cy="130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79" y="1268760"/>
            <a:ext cx="7452320" cy="558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10" descr="На сайте Все о футболках. Все у на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8640"/>
            <a:ext cx="2443775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Разноцветные яркие фото бабочек (12 шт.) &quot; Картинки на прозрачном фоне, клипарты и скрап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2816">
            <a:off x="25442" y="4567444"/>
            <a:ext cx="2690813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0740" y="2204864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322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66667E-6 C -0.00434 -0.01667 -0.02066 -0.01459 -0.03195 -0.01621 C -0.04288 -0.01991 -0.05191 -0.02107 -0.06372 -0.02223 C -0.07813 -0.02547 -0.09132 -0.02871 -0.10608 -0.03033 C -0.11528 -0.0345 -0.12552 -0.03427 -0.1349 -0.03635 C -0.15017 -0.03427 -0.1599 -0.03427 -0.17292 -0.02825 C -0.17899 -0.02038 -0.18681 -0.01714 -0.19271 -0.00811 C -0.20052 0.00439 -0.19983 0.02129 -0.20608 0.03425 C -0.20781 0.04536 -0.20642 0.05833 -0.21233 0.06666 C -0.2132 0.07661 -0.21302 0.08726 -0.2184 0.0949 C -0.22674 0.08379 -0.21545 0.09722 -0.22587 0.08888 C -0.22708 0.08796 -0.22761 0.08587 -0.22882 0.08472 C -0.23611 0.07823 -0.24636 0.07499 -0.25469 0.07268 C -0.27899 0.05925 -0.30452 0.04536 -0.33038 0.04027 C -0.35347 0.03078 -0.37986 0.0449 -0.4033 0.04837 C -0.40747 0.05439 -0.4125 0.05393 -0.4184 0.05647 C -0.42309 0.0655 -0.42986 0.06921 -0.43507 0.0787 C -0.43941 0.08726 -0.44306 0.09421 -0.45 0.09884 C -0.45365 0.09791 -0.45868 0.09722 -0.46215 0.0949 C -0.46736 0.09143 -0.47049 0.08634 -0.47587 0.08286 C -0.48125 0.07522 -0.48837 0.07198 -0.49566 0.06851 C -0.50382 0.06435 -0.50399 0.05995 -0.51528 0.05856 C -0.5316 0.05671 -0.54757 0.05323 -0.56372 0.05046 C -0.57691 0.04328 -0.57986 0.04397 -0.59705 0.04235 C -0.62014 0.0361 -0.61441 0.03865 -0.65313 0.04027 C -0.65886 0.04282 -0.66424 0.04606 -0.66979 0.04837 C -0.6757 0.05092 -0.68229 0.05092 -0.68802 0.05439 C -0.68958 0.05532 -0.70243 0.06411 -0.70608 0.06666 C -0.71077 0.0699 -0.71511 0.07337 -0.71979 0.07661 C -0.72379 0.07939 -0.73195 0.08472 -0.73195 0.08472 C -0.73715 0.09189 -0.74288 0.09768 -0.75 0.10092 C -0.76094 0.1155 -0.75399 0.11064 -0.77136 0.11296 C -0.78594 0.11967 -0.80156 0.12175 -0.81667 0.12522 C -0.81684 0.12522 -0.82986 0.13124 -0.83195 0.13124 C -0.84757 0.13194 -0.8632 0.13124 -0.87882 0.13124 " pathEditMode="relative" ptsTypes="ffffffffffffffffffffffffffffffffffA">
                                      <p:cBhvr>
                                        <p:cTn id="6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47625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9900"/>
                </a:solidFill>
                <a:latin typeface="Comic Sans MS" pitchFamily="66" charset="0"/>
              </a:rPr>
              <a:t>КОНЕЦ</a:t>
            </a:r>
          </a:p>
        </p:txBody>
      </p:sp>
      <p:pic>
        <p:nvPicPr>
          <p:cNvPr id="15363" name="Picture 12" descr="Анимированные бабочки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498475"/>
            <a:ext cx="15128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12" descr="Анимированные бабочки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" y="2565400"/>
            <a:ext cx="15128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2" descr="Анимированные бабочки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3824288"/>
            <a:ext cx="1511300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12" descr="Анимированные бабочки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4437063"/>
            <a:ext cx="1511300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12" descr="Анимированные бабочки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565400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2" descr="Анимированные бабочки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1916113"/>
            <a:ext cx="1511300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2" descr="Анимированные бабочки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" y="4581525"/>
            <a:ext cx="15128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2" descr="Анимированные бабочки. Обсуждение на LiveInternet - Российский Сервис Онлайн-Дневников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04813"/>
            <a:ext cx="1512888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0"/>
            <a:ext cx="8964488" cy="6858000"/>
          </a:xfrm>
        </p:spPr>
        <p:txBody>
          <a:bodyPr/>
          <a:lstStyle/>
          <a:p>
            <a:pPr indent="180340" algn="l">
              <a:lnSpc>
                <a:spcPct val="107000"/>
              </a:lnSpc>
              <a:spcAft>
                <a:spcPts val="0"/>
              </a:spcAft>
            </a:pPr>
            <a:r>
              <a:rPr lang="ru-RU" sz="1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проекта: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слушания классической музыки.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мышление, воображение, познавательную активность.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Побуждать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передавать образы насекомых в театральной деятельности, танцевальном и изобразительном творчестве.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4)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воплощать музыку в художественном творчестве.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5)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Усвоить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элементарные представления о мире насекомых.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6)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познавательный интерес к миру насекомых, о местах их обитания, характерных особенностях.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7)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Привить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бережное отношение к хрупкому и прекрасному творению природы-миру насекомых.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8)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Расширять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словарный запас детей о мире насекомых.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9)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умение делать выводы, устанавливая причинно-следственные связи, между объектами живой природы.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10)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Поощрять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самостоятельность и инициативу.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11)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Подготовить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спектакль «Паучок»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800" dirty="0" smtClean="0">
              <a:solidFill>
                <a:srgbClr val="993300"/>
              </a:solidFill>
              <a:latin typeface="Comic Sans MS" pitchFamily="66" charset="0"/>
              <a:ea typeface="Microsoft Yi Baiti" panose="03000500000000000000" pitchFamily="66" charset="0"/>
            </a:endParaRPr>
          </a:p>
        </p:txBody>
      </p:sp>
      <p:pic>
        <p:nvPicPr>
          <p:cNvPr id="409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020" y="1"/>
            <a:ext cx="1594980" cy="119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rgbClr val="FF0000"/>
                </a:solidFill>
                <a:latin typeface="Comic Sans MS" pitchFamily="66" charset="0"/>
              </a:rPr>
              <a:t>Как появляются бабочки</a:t>
            </a:r>
            <a:r>
              <a:rPr lang="en-US" sz="4000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ru-RU" sz="4000" dirty="0" smtClean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7563" y="735013"/>
            <a:ext cx="8147050" cy="11811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   </a:t>
            </a:r>
            <a:r>
              <a:rPr lang="ru-RU" sz="1800" b="1" smtClean="0">
                <a:solidFill>
                  <a:srgbClr val="800000"/>
                </a:solidFill>
              </a:rPr>
              <a:t>За свою жизнь бабочка  проходит несколько самых настоящих превращений</a:t>
            </a:r>
            <a:r>
              <a:rPr lang="en-US" sz="1800" b="1" smtClean="0">
                <a:solidFill>
                  <a:srgbClr val="800000"/>
                </a:solidFill>
              </a:rPr>
              <a:t>:</a:t>
            </a:r>
            <a:endParaRPr lang="ru-RU" sz="1800" b="1" smtClean="0">
              <a:solidFill>
                <a:srgbClr val="800000"/>
              </a:solidFill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827088" y="24923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60500"/>
            <a:ext cx="1943100" cy="194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96875" y="3429000"/>
            <a:ext cx="396081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>
                <a:solidFill>
                  <a:srgbClr val="800000"/>
                </a:solidFill>
              </a:rPr>
              <a:t>Сначала – мама-бабочка</a:t>
            </a:r>
          </a:p>
          <a:p>
            <a:pPr eaLnBrk="1" hangingPunct="1"/>
            <a:r>
              <a:rPr lang="ru-RU" sz="1400">
                <a:solidFill>
                  <a:srgbClr val="800000"/>
                </a:solidFill>
              </a:rPr>
              <a:t> откладывает очень маленькие  яички.</a:t>
            </a: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913" y="1449388"/>
            <a:ext cx="2747962" cy="208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5867400" y="1557338"/>
            <a:ext cx="3382963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>
                <a:solidFill>
                  <a:srgbClr val="800000"/>
                </a:solidFill>
              </a:rPr>
              <a:t>Через некоторое время  из яиц </a:t>
            </a:r>
          </a:p>
          <a:p>
            <a:pPr eaLnBrk="1" hangingPunct="1"/>
            <a:r>
              <a:rPr lang="ru-RU" sz="1400">
                <a:solidFill>
                  <a:srgbClr val="800000"/>
                </a:solidFill>
              </a:rPr>
              <a:t>вылупляются  гусеницы. </a:t>
            </a:r>
          </a:p>
        </p:txBody>
      </p:sp>
      <p:pic>
        <p:nvPicPr>
          <p:cNvPr id="5129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50" y="3979863"/>
            <a:ext cx="2735263" cy="196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30" name="Text Box 11"/>
          <p:cNvSpPr txBox="1">
            <a:spLocks noChangeArrowheads="1"/>
          </p:cNvSpPr>
          <p:nvPr/>
        </p:nvSpPr>
        <p:spPr bwMode="auto">
          <a:xfrm>
            <a:off x="3109913" y="5700713"/>
            <a:ext cx="2073275" cy="73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>
                <a:solidFill>
                  <a:srgbClr val="800000"/>
                </a:solidFill>
              </a:rPr>
              <a:t>Затем гусеница </a:t>
            </a:r>
          </a:p>
          <a:p>
            <a:pPr eaLnBrk="1" hangingPunct="1"/>
            <a:r>
              <a:rPr lang="ru-RU" sz="1400">
                <a:solidFill>
                  <a:srgbClr val="800000"/>
                </a:solidFill>
              </a:rPr>
              <a:t>превращается в</a:t>
            </a:r>
          </a:p>
          <a:p>
            <a:pPr eaLnBrk="1" hangingPunct="1"/>
            <a:r>
              <a:rPr lang="ru-RU" sz="1400">
                <a:solidFill>
                  <a:srgbClr val="800000"/>
                </a:solidFill>
              </a:rPr>
              <a:t> неподвижную куколку.</a:t>
            </a:r>
          </a:p>
        </p:txBody>
      </p:sp>
      <p:pic>
        <p:nvPicPr>
          <p:cNvPr id="5131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632200"/>
            <a:ext cx="2952750" cy="20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32" name="Text Box 13"/>
          <p:cNvSpPr txBox="1">
            <a:spLocks noChangeArrowheads="1"/>
          </p:cNvSpPr>
          <p:nvPr/>
        </p:nvSpPr>
        <p:spPr bwMode="auto">
          <a:xfrm>
            <a:off x="7116763" y="3814763"/>
            <a:ext cx="18923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>
                <a:solidFill>
                  <a:srgbClr val="800000"/>
                </a:solidFill>
              </a:rPr>
              <a:t>А из куколки</a:t>
            </a:r>
          </a:p>
          <a:p>
            <a:pPr eaLnBrk="1" hangingPunct="1"/>
            <a:r>
              <a:rPr lang="ru-RU" sz="1400">
                <a:solidFill>
                  <a:srgbClr val="800000"/>
                </a:solidFill>
              </a:rPr>
              <a:t> выводится бабочка.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http://img7.proshkolu.ru/content/media/pic/std/4000000/3085000/3084855-c4c645521258d4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38"/>
            <a:ext cx="3090863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420888"/>
            <a:ext cx="8229600" cy="38878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536" y="1943773"/>
            <a:ext cx="6516216" cy="48871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http://img7.proshkolu.ru/content/media/pic/std/4000000/3085000/3084855-c4c645521258d4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38"/>
            <a:ext cx="3090863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420888"/>
            <a:ext cx="8229600" cy="38878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100" y="1844824"/>
            <a:ext cx="6684235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31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10" descr="На сайте Все о футболках. Все у нас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88640"/>
            <a:ext cx="2443775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60698"/>
            <a:ext cx="5022977" cy="669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6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66667E-6 C -0.00434 -0.01667 -0.02066 -0.01459 -0.03195 -0.01621 C -0.04288 -0.01991 -0.05191 -0.02107 -0.06372 -0.02223 C -0.07813 -0.02547 -0.09132 -0.02871 -0.10608 -0.03033 C -0.11528 -0.0345 -0.12552 -0.03427 -0.1349 -0.03635 C -0.15017 -0.03427 -0.1599 -0.03427 -0.17292 -0.02825 C -0.17899 -0.02038 -0.18681 -0.01714 -0.19271 -0.00811 C -0.20052 0.00439 -0.19983 0.02129 -0.20608 0.03425 C -0.20781 0.04536 -0.20642 0.05833 -0.21233 0.06666 C -0.2132 0.07661 -0.21302 0.08726 -0.2184 0.0949 C -0.22674 0.08379 -0.21545 0.09722 -0.22587 0.08888 C -0.22708 0.08796 -0.22761 0.08587 -0.22882 0.08472 C -0.23611 0.07823 -0.24636 0.07499 -0.25469 0.07268 C -0.27899 0.05925 -0.30452 0.04536 -0.33038 0.04027 C -0.35347 0.03078 -0.37986 0.0449 -0.4033 0.04837 C -0.40747 0.05439 -0.4125 0.05393 -0.4184 0.05647 C -0.42309 0.0655 -0.42986 0.06921 -0.43507 0.0787 C -0.43941 0.08726 -0.44306 0.09421 -0.45 0.09884 C -0.45365 0.09791 -0.45868 0.09722 -0.46215 0.0949 C -0.46736 0.09143 -0.47049 0.08634 -0.47587 0.08286 C -0.48125 0.07522 -0.48837 0.07198 -0.49566 0.06851 C -0.50382 0.06435 -0.50399 0.05995 -0.51528 0.05856 C -0.5316 0.05671 -0.54757 0.05323 -0.56372 0.05046 C -0.57691 0.04328 -0.57986 0.04397 -0.59705 0.04235 C -0.62014 0.0361 -0.61441 0.03865 -0.65313 0.04027 C -0.65886 0.04282 -0.66424 0.04606 -0.66979 0.04837 C -0.6757 0.05092 -0.68229 0.05092 -0.68802 0.05439 C -0.68958 0.05532 -0.70243 0.06411 -0.70608 0.06666 C -0.71077 0.0699 -0.71511 0.07337 -0.71979 0.07661 C -0.72379 0.07939 -0.73195 0.08472 -0.73195 0.08472 C -0.73715 0.09189 -0.74288 0.09768 -0.75 0.10092 C -0.76094 0.1155 -0.75399 0.11064 -0.77136 0.11296 C -0.78594 0.11967 -0.80156 0.12175 -0.81667 0.12522 C -0.81684 0.12522 -0.82986 0.13124 -0.83195 0.13124 C -0.84757 0.13194 -0.8632 0.13124 -0.87882 0.13124 " pathEditMode="relative" ptsTypes="ffffffffffffffffffffffffffffffffffA">
                                      <p:cBhvr>
                                        <p:cTn id="6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4" descr="0_3a885_5ada0b0e_XL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14" y="188640"/>
            <a:ext cx="2221707" cy="222170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521" y="1686459"/>
            <a:ext cx="6895387" cy="517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0" descr="Фору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2179863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700808"/>
            <a:ext cx="6876256" cy="5157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97</Words>
  <Application>Microsoft Office PowerPoint</Application>
  <PresentationFormat>Экран (4:3)</PresentationFormat>
  <Paragraphs>22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Оформление по умолчанию</vt:lpstr>
      <vt:lpstr>Муниципальное дошкольное образовательное учреждение «Детский сад № 201 Тракторозаводского района Волгограда»  ПРОЕКТ  «Насекомым не вреди, насекомых полюби»  Подготовили:  Музыкальный руководитель:Дунина М.В Воспитатели: Суплотова Е.В Дружина В.В.</vt:lpstr>
      <vt:lpstr>Цель проекта</vt:lpstr>
      <vt:lpstr>Задачи проекта: 1) Развивать основы слушания классической музыки. 2) Развивать мышление, воображение, познавательную активность. 3) Побуждать передавать образы насекомых в театральной деятельности, танцевальном и изобразительном творчестве. 4) Учить воплощать музыку в художественном творчестве. 5) Усвоить элементарные представления о мире насекомых. 6) Развить познавательный интерес к миру насекомых, о местах их обитания, характерных особенностях. 7) Привить бережное отношение к хрупкому и прекрасному творению природы-миру насекомых. 8) Расширять словарный запас детей о мире насекомых. 9) Развивать умение делать выводы, устанавливая причинно-следственные связи, между объектами живой природы. 10) Поощрять самостоятельность и инициативу. 11) Подготовить спектакль «Паучок» </vt:lpstr>
      <vt:lpstr>Как появляются бабочки?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  <vt:lpstr>КОНЕЦ</vt:lpstr>
    </vt:vector>
  </TitlesOfParts>
  <Company>505.ru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Михаил</dc:creator>
  <cp:lastModifiedBy>ОЕМ</cp:lastModifiedBy>
  <cp:revision>34</cp:revision>
  <dcterms:created xsi:type="dcterms:W3CDTF">2012-04-22T01:27:09Z</dcterms:created>
  <dcterms:modified xsi:type="dcterms:W3CDTF">2021-09-06T11:26:36Z</dcterms:modified>
</cp:coreProperties>
</file>