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9" r:id="rId3"/>
    <p:sldId id="257" r:id="rId4"/>
    <p:sldId id="258" r:id="rId5"/>
    <p:sldId id="260" r:id="rId6"/>
    <p:sldId id="261" r:id="rId7"/>
    <p:sldId id="262" r:id="rId8"/>
    <p:sldId id="267" r:id="rId9"/>
    <p:sldId id="264" r:id="rId10"/>
    <p:sldId id="265" r:id="rId11"/>
    <p:sldId id="263" r:id="rId12"/>
    <p:sldId id="266" r:id="rId13"/>
    <p:sldId id="268" r:id="rId14"/>
    <p:sldId id="269"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0" d="100"/>
          <a:sy n="110" d="100"/>
        </p:scale>
        <p:origin x="-1644"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CA32C39E-7784-4823-8B21-72C937286898}" type="datetimeFigureOut">
              <a:rPr lang="ru-RU" smtClean="0"/>
              <a:t>27.01.2026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7E4A27B-D742-4736-B9A7-BC452DF734C8}" type="slidenum">
              <a:rPr lang="ru-RU" smtClean="0"/>
              <a:t>‹#›</a:t>
            </a:fld>
            <a:endParaRPr lang="ru-RU"/>
          </a:p>
        </p:txBody>
      </p:sp>
    </p:spTree>
    <p:extLst>
      <p:ext uri="{BB962C8B-B14F-4D97-AF65-F5344CB8AC3E}">
        <p14:creationId xmlns:p14="http://schemas.microsoft.com/office/powerpoint/2010/main" val="10274149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CA32C39E-7784-4823-8B21-72C937286898}" type="datetimeFigureOut">
              <a:rPr lang="ru-RU" smtClean="0"/>
              <a:t>27.01.2026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7E4A27B-D742-4736-B9A7-BC452DF734C8}" type="slidenum">
              <a:rPr lang="ru-RU" smtClean="0"/>
              <a:t>‹#›</a:t>
            </a:fld>
            <a:endParaRPr lang="ru-RU"/>
          </a:p>
        </p:txBody>
      </p:sp>
    </p:spTree>
    <p:extLst>
      <p:ext uri="{BB962C8B-B14F-4D97-AF65-F5344CB8AC3E}">
        <p14:creationId xmlns:p14="http://schemas.microsoft.com/office/powerpoint/2010/main" val="24853746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CA32C39E-7784-4823-8B21-72C937286898}" type="datetimeFigureOut">
              <a:rPr lang="ru-RU" smtClean="0"/>
              <a:t>27.01.2026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7E4A27B-D742-4736-B9A7-BC452DF734C8}" type="slidenum">
              <a:rPr lang="ru-RU" smtClean="0"/>
              <a:t>‹#›</a:t>
            </a:fld>
            <a:endParaRPr lang="ru-RU"/>
          </a:p>
        </p:txBody>
      </p:sp>
    </p:spTree>
    <p:extLst>
      <p:ext uri="{BB962C8B-B14F-4D97-AF65-F5344CB8AC3E}">
        <p14:creationId xmlns:p14="http://schemas.microsoft.com/office/powerpoint/2010/main" val="16493603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CA32C39E-7784-4823-8B21-72C937286898}" type="datetimeFigureOut">
              <a:rPr lang="ru-RU" smtClean="0"/>
              <a:t>27.01.2026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7E4A27B-D742-4736-B9A7-BC452DF734C8}" type="slidenum">
              <a:rPr lang="ru-RU" smtClean="0"/>
              <a:t>‹#›</a:t>
            </a:fld>
            <a:endParaRPr lang="ru-RU"/>
          </a:p>
        </p:txBody>
      </p:sp>
    </p:spTree>
    <p:extLst>
      <p:ext uri="{BB962C8B-B14F-4D97-AF65-F5344CB8AC3E}">
        <p14:creationId xmlns:p14="http://schemas.microsoft.com/office/powerpoint/2010/main" val="36159396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CA32C39E-7784-4823-8B21-72C937286898}" type="datetimeFigureOut">
              <a:rPr lang="ru-RU" smtClean="0"/>
              <a:t>27.01.2026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7E4A27B-D742-4736-B9A7-BC452DF734C8}" type="slidenum">
              <a:rPr lang="ru-RU" smtClean="0"/>
              <a:t>‹#›</a:t>
            </a:fld>
            <a:endParaRPr lang="ru-RU"/>
          </a:p>
        </p:txBody>
      </p:sp>
    </p:spTree>
    <p:extLst>
      <p:ext uri="{BB962C8B-B14F-4D97-AF65-F5344CB8AC3E}">
        <p14:creationId xmlns:p14="http://schemas.microsoft.com/office/powerpoint/2010/main" val="10087392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CA32C39E-7784-4823-8B21-72C937286898}" type="datetimeFigureOut">
              <a:rPr lang="ru-RU" smtClean="0"/>
              <a:t>27.01.2026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7E4A27B-D742-4736-B9A7-BC452DF734C8}" type="slidenum">
              <a:rPr lang="ru-RU" smtClean="0"/>
              <a:t>‹#›</a:t>
            </a:fld>
            <a:endParaRPr lang="ru-RU"/>
          </a:p>
        </p:txBody>
      </p:sp>
    </p:spTree>
    <p:extLst>
      <p:ext uri="{BB962C8B-B14F-4D97-AF65-F5344CB8AC3E}">
        <p14:creationId xmlns:p14="http://schemas.microsoft.com/office/powerpoint/2010/main" val="31763456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CA32C39E-7784-4823-8B21-72C937286898}" type="datetimeFigureOut">
              <a:rPr lang="ru-RU" smtClean="0"/>
              <a:t>27.01.2026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A7E4A27B-D742-4736-B9A7-BC452DF734C8}" type="slidenum">
              <a:rPr lang="ru-RU" smtClean="0"/>
              <a:t>‹#›</a:t>
            </a:fld>
            <a:endParaRPr lang="ru-RU"/>
          </a:p>
        </p:txBody>
      </p:sp>
    </p:spTree>
    <p:extLst>
      <p:ext uri="{BB962C8B-B14F-4D97-AF65-F5344CB8AC3E}">
        <p14:creationId xmlns:p14="http://schemas.microsoft.com/office/powerpoint/2010/main" val="1821519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CA32C39E-7784-4823-8B21-72C937286898}" type="datetimeFigureOut">
              <a:rPr lang="ru-RU" smtClean="0"/>
              <a:t>27.01.2026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A7E4A27B-D742-4736-B9A7-BC452DF734C8}" type="slidenum">
              <a:rPr lang="ru-RU" smtClean="0"/>
              <a:t>‹#›</a:t>
            </a:fld>
            <a:endParaRPr lang="ru-RU"/>
          </a:p>
        </p:txBody>
      </p:sp>
    </p:spTree>
    <p:extLst>
      <p:ext uri="{BB962C8B-B14F-4D97-AF65-F5344CB8AC3E}">
        <p14:creationId xmlns:p14="http://schemas.microsoft.com/office/powerpoint/2010/main" val="7911935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CA32C39E-7784-4823-8B21-72C937286898}" type="datetimeFigureOut">
              <a:rPr lang="ru-RU" smtClean="0"/>
              <a:t>27.01.2026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A7E4A27B-D742-4736-B9A7-BC452DF734C8}" type="slidenum">
              <a:rPr lang="ru-RU" smtClean="0"/>
              <a:t>‹#›</a:t>
            </a:fld>
            <a:endParaRPr lang="ru-RU"/>
          </a:p>
        </p:txBody>
      </p:sp>
    </p:spTree>
    <p:extLst>
      <p:ext uri="{BB962C8B-B14F-4D97-AF65-F5344CB8AC3E}">
        <p14:creationId xmlns:p14="http://schemas.microsoft.com/office/powerpoint/2010/main" val="38381828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CA32C39E-7784-4823-8B21-72C937286898}" type="datetimeFigureOut">
              <a:rPr lang="ru-RU" smtClean="0"/>
              <a:t>27.01.2026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7E4A27B-D742-4736-B9A7-BC452DF734C8}" type="slidenum">
              <a:rPr lang="ru-RU" smtClean="0"/>
              <a:t>‹#›</a:t>
            </a:fld>
            <a:endParaRPr lang="ru-RU"/>
          </a:p>
        </p:txBody>
      </p:sp>
    </p:spTree>
    <p:extLst>
      <p:ext uri="{BB962C8B-B14F-4D97-AF65-F5344CB8AC3E}">
        <p14:creationId xmlns:p14="http://schemas.microsoft.com/office/powerpoint/2010/main" val="26742565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CA32C39E-7784-4823-8B21-72C937286898}" type="datetimeFigureOut">
              <a:rPr lang="ru-RU" smtClean="0"/>
              <a:t>27.01.2026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7E4A27B-D742-4736-B9A7-BC452DF734C8}" type="slidenum">
              <a:rPr lang="ru-RU" smtClean="0"/>
              <a:t>‹#›</a:t>
            </a:fld>
            <a:endParaRPr lang="ru-RU"/>
          </a:p>
        </p:txBody>
      </p:sp>
    </p:spTree>
    <p:extLst>
      <p:ext uri="{BB962C8B-B14F-4D97-AF65-F5344CB8AC3E}">
        <p14:creationId xmlns:p14="http://schemas.microsoft.com/office/powerpoint/2010/main" val="36655002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A32C39E-7784-4823-8B21-72C937286898}" type="datetimeFigureOut">
              <a:rPr lang="ru-RU" smtClean="0"/>
              <a:t>27.01.2026</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7E4A27B-D742-4736-B9A7-BC452DF734C8}" type="slidenum">
              <a:rPr lang="ru-RU" smtClean="0"/>
              <a:t>‹#›</a:t>
            </a:fld>
            <a:endParaRPr lang="ru-RU"/>
          </a:p>
        </p:txBody>
      </p:sp>
    </p:spTree>
    <p:extLst>
      <p:ext uri="{BB962C8B-B14F-4D97-AF65-F5344CB8AC3E}">
        <p14:creationId xmlns:p14="http://schemas.microsoft.com/office/powerpoint/2010/main" val="2579255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Заголовок 1"/>
          <p:cNvSpPr>
            <a:spLocks noGrp="1"/>
          </p:cNvSpPr>
          <p:nvPr>
            <p:ph type="title"/>
          </p:nvPr>
        </p:nvSpPr>
        <p:spPr>
          <a:xfrm>
            <a:off x="457200" y="2132856"/>
            <a:ext cx="8229600" cy="1008112"/>
          </a:xfrm>
        </p:spPr>
        <p:txBody>
          <a:bodyPr>
            <a:normAutofit/>
          </a:bodyPr>
          <a:lstStyle/>
          <a:p>
            <a:r>
              <a:rPr lang="ru-RU" dirty="0" smtClean="0">
                <a:latin typeface="Times New Roman" panose="02020603050405020304" pitchFamily="18" charset="0"/>
                <a:cs typeface="Times New Roman" panose="02020603050405020304" pitchFamily="18" charset="0"/>
              </a:rPr>
              <a:t>Викторина </a:t>
            </a:r>
            <a:endParaRPr lang="ru-RU" dirty="0">
              <a:latin typeface="Times New Roman" panose="02020603050405020304" pitchFamily="18" charset="0"/>
              <a:cs typeface="Times New Roman" panose="02020603050405020304" pitchFamily="18" charset="0"/>
            </a:endParaRPr>
          </a:p>
        </p:txBody>
      </p:sp>
      <p:sp>
        <p:nvSpPr>
          <p:cNvPr id="4" name="Подзаголовок 3"/>
          <p:cNvSpPr>
            <a:spLocks noGrp="1"/>
          </p:cNvSpPr>
          <p:nvPr>
            <p:ph type="subTitle" idx="4294967295"/>
          </p:nvPr>
        </p:nvSpPr>
        <p:spPr>
          <a:xfrm>
            <a:off x="467544" y="3556000"/>
            <a:ext cx="8136904" cy="1473200"/>
          </a:xfrm>
        </p:spPr>
        <p:txBody>
          <a:bodyPr>
            <a:normAutofit/>
          </a:bodyPr>
          <a:lstStyle/>
          <a:p>
            <a:pPr marL="0" indent="0" algn="ctr">
              <a:buNone/>
            </a:pPr>
            <a:r>
              <a:rPr lang="ru-RU" sz="4400" b="1" dirty="0">
                <a:latin typeface="Times New Roman" panose="02020603050405020304" pitchFamily="18" charset="0"/>
                <a:cs typeface="Times New Roman" panose="02020603050405020304" pitchFamily="18" charset="0"/>
              </a:rPr>
              <a:t>«Финансы. Грамота и Я.</a:t>
            </a:r>
          </a:p>
        </p:txBody>
      </p:sp>
    </p:spTree>
    <p:extLst>
      <p:ext uri="{BB962C8B-B14F-4D97-AF65-F5344CB8AC3E}">
        <p14:creationId xmlns:p14="http://schemas.microsoft.com/office/powerpoint/2010/main" val="2120910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Заголовок 1"/>
          <p:cNvSpPr>
            <a:spLocks noGrp="1"/>
          </p:cNvSpPr>
          <p:nvPr>
            <p:ph type="title"/>
          </p:nvPr>
        </p:nvSpPr>
        <p:spPr>
          <a:xfrm>
            <a:off x="457200" y="274638"/>
            <a:ext cx="8229600" cy="850106"/>
          </a:xfrm>
        </p:spPr>
        <p:txBody>
          <a:bodyPr/>
          <a:lstStyle/>
          <a:p>
            <a:r>
              <a:rPr lang="ru-RU" dirty="0" smtClean="0">
                <a:latin typeface="Times New Roman" panose="02020603050405020304" pitchFamily="18" charset="0"/>
                <a:cs typeface="Times New Roman" panose="02020603050405020304" pitchFamily="18" charset="0"/>
              </a:rPr>
              <a:t>Ответы на вопросы 3 тура</a:t>
            </a:r>
            <a:endParaRPr lang="ru-RU" dirty="0">
              <a:latin typeface="Times New Roman" panose="02020603050405020304" pitchFamily="18" charset="0"/>
              <a:cs typeface="Times New Roman" panose="02020603050405020304" pitchFamily="18" charset="0"/>
            </a:endParaRPr>
          </a:p>
        </p:txBody>
      </p:sp>
      <p:sp>
        <p:nvSpPr>
          <p:cNvPr id="4" name="TextBox 3"/>
          <p:cNvSpPr txBox="1"/>
          <p:nvPr/>
        </p:nvSpPr>
        <p:spPr>
          <a:xfrm>
            <a:off x="539552" y="1850228"/>
            <a:ext cx="8064896" cy="3416320"/>
          </a:xfrm>
          <a:prstGeom prst="rect">
            <a:avLst/>
          </a:prstGeom>
          <a:noFill/>
        </p:spPr>
        <p:txBody>
          <a:bodyPr wrap="square" rtlCol="0">
            <a:spAutoFit/>
          </a:bodyPr>
          <a:lstStyle/>
          <a:p>
            <a:pPr lvl="0"/>
            <a:r>
              <a:rPr lang="ru-RU" sz="3600" u="sng" dirty="0" smtClean="0">
                <a:latin typeface="Times New Roman" panose="02020603050405020304" pitchFamily="18" charset="0"/>
                <a:cs typeface="Times New Roman" panose="02020603050405020304" pitchFamily="18" charset="0"/>
              </a:rPr>
              <a:t>1.Копилка</a:t>
            </a:r>
          </a:p>
          <a:p>
            <a:pPr lvl="0"/>
            <a:r>
              <a:rPr lang="ru-RU" sz="3600" u="sng" dirty="0" smtClean="0">
                <a:latin typeface="Times New Roman" panose="02020603050405020304" pitchFamily="18" charset="0"/>
                <a:cs typeface="Times New Roman" panose="02020603050405020304" pitchFamily="18" charset="0"/>
              </a:rPr>
              <a:t>2.Банкомат</a:t>
            </a:r>
          </a:p>
          <a:p>
            <a:pPr lvl="0"/>
            <a:r>
              <a:rPr lang="ru-RU" sz="3600" u="sng" dirty="0" smtClean="0">
                <a:latin typeface="Times New Roman" panose="02020603050405020304" pitchFamily="18" charset="0"/>
                <a:cs typeface="Times New Roman" panose="02020603050405020304" pitchFamily="18" charset="0"/>
              </a:rPr>
              <a:t>3.Игра Монополия</a:t>
            </a:r>
          </a:p>
          <a:p>
            <a:pPr lvl="0"/>
            <a:r>
              <a:rPr lang="ru-RU" sz="3600" u="sng" dirty="0" smtClean="0">
                <a:latin typeface="Times New Roman" panose="02020603050405020304" pitchFamily="18" charset="0"/>
                <a:cs typeface="Times New Roman" panose="02020603050405020304" pitchFamily="18" charset="0"/>
              </a:rPr>
              <a:t>4.ПИН - код</a:t>
            </a:r>
          </a:p>
          <a:p>
            <a:pPr lvl="0"/>
            <a:r>
              <a:rPr lang="ru-RU" sz="3600" u="sng" dirty="0" smtClean="0">
                <a:latin typeface="Times New Roman" panose="02020603050405020304" pitchFamily="18" charset="0"/>
                <a:cs typeface="Times New Roman" panose="02020603050405020304" pitchFamily="18" charset="0"/>
              </a:rPr>
              <a:t>5.Подушка безопасности</a:t>
            </a:r>
          </a:p>
          <a:p>
            <a:pPr lvl="0"/>
            <a:endParaRPr lang="ru-RU" sz="3600" u="sng"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583358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3999" cy="6858000"/>
          </a:xfrm>
          <a:prstGeom prst="rect">
            <a:avLst/>
          </a:prstGeom>
        </p:spPr>
      </p:pic>
      <p:sp>
        <p:nvSpPr>
          <p:cNvPr id="2" name="Заголовок 1"/>
          <p:cNvSpPr>
            <a:spLocks noGrp="1"/>
          </p:cNvSpPr>
          <p:nvPr>
            <p:ph type="title"/>
          </p:nvPr>
        </p:nvSpPr>
        <p:spPr>
          <a:xfrm>
            <a:off x="457200" y="2060848"/>
            <a:ext cx="8229600" cy="2664296"/>
          </a:xfrm>
        </p:spPr>
        <p:txBody>
          <a:bodyPr/>
          <a:lstStyle/>
          <a:p>
            <a:r>
              <a:rPr lang="ru-RU" dirty="0" smtClean="0">
                <a:latin typeface="Times New Roman" panose="02020603050405020304" pitchFamily="18" charset="0"/>
                <a:cs typeface="Times New Roman" panose="02020603050405020304" pitchFamily="18" charset="0"/>
              </a:rPr>
              <a:t>4 тур </a:t>
            </a:r>
            <a:br>
              <a:rPr lang="ru-RU" dirty="0" smtClean="0">
                <a:latin typeface="Times New Roman" panose="02020603050405020304" pitchFamily="18" charset="0"/>
                <a:cs typeface="Times New Roman" panose="02020603050405020304" pitchFamily="18" charset="0"/>
              </a:rPr>
            </a:br>
            <a:r>
              <a:rPr lang="ru-RU" dirty="0" smtClean="0">
                <a:latin typeface="Times New Roman" panose="02020603050405020304" pitchFamily="18" charset="0"/>
                <a:cs typeface="Times New Roman" panose="02020603050405020304" pitchFamily="18" charset="0"/>
              </a:rPr>
              <a:t>«Финансы и культура»</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009011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3999" cy="6858000"/>
          </a:xfrm>
          <a:prstGeom prst="rect">
            <a:avLst/>
          </a:prstGeom>
        </p:spPr>
      </p:pic>
      <p:sp>
        <p:nvSpPr>
          <p:cNvPr id="2" name="Заголовок 1"/>
          <p:cNvSpPr>
            <a:spLocks noGrp="1"/>
          </p:cNvSpPr>
          <p:nvPr>
            <p:ph type="title"/>
          </p:nvPr>
        </p:nvSpPr>
        <p:spPr/>
        <p:txBody>
          <a:bodyPr>
            <a:normAutofit/>
          </a:bodyPr>
          <a:lstStyle/>
          <a:p>
            <a:r>
              <a:rPr lang="ru-RU" sz="2800" b="1" i="1" dirty="0" smtClean="0">
                <a:latin typeface="Times New Roman" panose="02020603050405020304" pitchFamily="18" charset="0"/>
                <a:cs typeface="Times New Roman" panose="02020603050405020304" pitchFamily="18" charset="0"/>
              </a:rPr>
              <a:t>Вопросы 4 тура:</a:t>
            </a:r>
            <a:endParaRPr lang="ru-RU" sz="2800" b="1" i="1" dirty="0">
              <a:latin typeface="Times New Roman" panose="02020603050405020304" pitchFamily="18" charset="0"/>
              <a:cs typeface="Times New Roman" panose="02020603050405020304" pitchFamily="18" charset="0"/>
            </a:endParaRPr>
          </a:p>
        </p:txBody>
      </p:sp>
      <p:sp>
        <p:nvSpPr>
          <p:cNvPr id="4" name="TextBox 3"/>
          <p:cNvSpPr txBox="1"/>
          <p:nvPr/>
        </p:nvSpPr>
        <p:spPr>
          <a:xfrm>
            <a:off x="539552" y="1174546"/>
            <a:ext cx="8064896" cy="5509200"/>
          </a:xfrm>
          <a:prstGeom prst="rect">
            <a:avLst/>
          </a:prstGeom>
          <a:noFill/>
        </p:spPr>
        <p:txBody>
          <a:bodyPr wrap="square" rtlCol="0">
            <a:spAutoFit/>
          </a:bodyPr>
          <a:lstStyle/>
          <a:p>
            <a:r>
              <a:rPr lang="ru-RU" sz="1600" dirty="0" smtClean="0">
                <a:latin typeface="Times New Roman" panose="02020603050405020304" pitchFamily="18" charset="0"/>
                <a:cs typeface="Times New Roman" panose="02020603050405020304" pitchFamily="18" charset="0"/>
              </a:rPr>
              <a:t>1.ЕЕ </a:t>
            </a:r>
            <a:r>
              <a:rPr lang="ru-RU" sz="1600" dirty="0">
                <a:latin typeface="Times New Roman" panose="02020603050405020304" pitchFamily="18" charset="0"/>
                <a:cs typeface="Times New Roman" panose="02020603050405020304" pitchFamily="18" charset="0"/>
              </a:rPr>
              <a:t>портрет можно было встретить на банкнотах более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20 государств, среди которых ряд государств Карибского бассейна, Гонконг, государства Океании и многие другие, более известные вам. Это достижение даже вошло в книгу рекордов Гиннеса. Назовите ее ИМЯ</a:t>
            </a:r>
            <a:r>
              <a:rPr lang="ru-RU" sz="1600" dirty="0" smtClean="0">
                <a:latin typeface="Times New Roman" panose="02020603050405020304" pitchFamily="18" charset="0"/>
                <a:cs typeface="Times New Roman" panose="02020603050405020304" pitchFamily="18" charset="0"/>
              </a:rPr>
              <a:t>.</a:t>
            </a:r>
          </a:p>
          <a:p>
            <a:endParaRPr lang="ru-RU" sz="1600" dirty="0" smtClean="0">
              <a:latin typeface="Times New Roman" panose="02020603050405020304" pitchFamily="18" charset="0"/>
              <a:cs typeface="Times New Roman" panose="02020603050405020304" pitchFamily="18" charset="0"/>
            </a:endParaRPr>
          </a:p>
          <a:p>
            <a:r>
              <a:rPr lang="ru-RU" sz="1600" dirty="0" smtClean="0">
                <a:latin typeface="Times New Roman" panose="02020603050405020304" pitchFamily="18" charset="0"/>
                <a:cs typeface="Times New Roman" panose="02020603050405020304" pitchFamily="18" charset="0"/>
              </a:rPr>
              <a:t>2. </a:t>
            </a:r>
            <a:r>
              <a:rPr lang="ru-RU" sz="1600" dirty="0">
                <a:latin typeface="Times New Roman" panose="02020603050405020304" pitchFamily="18" charset="0"/>
                <a:cs typeface="Times New Roman" panose="02020603050405020304" pitchFamily="18" charset="0"/>
              </a:rPr>
              <a:t>Закон запрещает работодателю предлагать несовершеннолетним работать в выходные и праздничные дни. Исключение составляет, например, ОН. Расхожую фразу про то, откуда ОН берёт своё начало, режиссёр на самом деле никогда не говорил – это вольная интерпретация письма к гардеробщикам. Назовите ЕГО</a:t>
            </a:r>
            <a:r>
              <a:rPr lang="ru-RU" sz="1600" dirty="0" smtClean="0">
                <a:latin typeface="Times New Roman" panose="02020603050405020304" pitchFamily="18" charset="0"/>
                <a:cs typeface="Times New Roman" panose="02020603050405020304" pitchFamily="18" charset="0"/>
              </a:rPr>
              <a:t>.</a:t>
            </a:r>
          </a:p>
          <a:p>
            <a:endParaRPr lang="ru-RU" sz="1600" dirty="0">
              <a:latin typeface="Times New Roman" panose="02020603050405020304" pitchFamily="18" charset="0"/>
              <a:cs typeface="Times New Roman" panose="02020603050405020304" pitchFamily="18" charset="0"/>
            </a:endParaRPr>
          </a:p>
          <a:p>
            <a:r>
              <a:rPr lang="ru-RU" sz="1600" dirty="0" smtClean="0">
                <a:latin typeface="Times New Roman" panose="02020603050405020304" pitchFamily="18" charset="0"/>
                <a:cs typeface="Times New Roman" panose="02020603050405020304" pitchFamily="18" charset="0"/>
              </a:rPr>
              <a:t>3.</a:t>
            </a:r>
            <a:r>
              <a:rPr lang="ru-RU" sz="1600" dirty="0">
                <a:latin typeface="Times New Roman" panose="02020603050405020304" pitchFamily="18" charset="0"/>
                <a:cs typeface="Times New Roman" panose="02020603050405020304" pitchFamily="18" charset="0"/>
              </a:rPr>
              <a:t> В 2010 году Нидерландский суд рассматривал дело по обвинению в НЁМ, основываясь на законодательстве XVII века. Современное ОНО делится на категории: видео-, аудио-, литература и программное обеспечение. Назовите ЕГО</a:t>
            </a:r>
            <a:r>
              <a:rPr lang="ru-RU" sz="1600" dirty="0" smtClean="0">
                <a:latin typeface="Times New Roman" panose="02020603050405020304" pitchFamily="18" charset="0"/>
                <a:cs typeface="Times New Roman" panose="02020603050405020304" pitchFamily="18" charset="0"/>
              </a:rPr>
              <a:t>.</a:t>
            </a:r>
          </a:p>
          <a:p>
            <a:endParaRPr lang="ru-RU" sz="1600" dirty="0">
              <a:latin typeface="Times New Roman" panose="02020603050405020304" pitchFamily="18" charset="0"/>
              <a:cs typeface="Times New Roman" panose="02020603050405020304" pitchFamily="18" charset="0"/>
            </a:endParaRPr>
          </a:p>
          <a:p>
            <a:r>
              <a:rPr lang="ru-RU" sz="1600" dirty="0" smtClean="0">
                <a:latin typeface="Times New Roman" panose="02020603050405020304" pitchFamily="18" charset="0"/>
                <a:cs typeface="Times New Roman" panose="02020603050405020304" pitchFamily="18" charset="0"/>
              </a:rPr>
              <a:t>4.</a:t>
            </a:r>
            <a:r>
              <a:rPr lang="ru-RU" sz="1600" dirty="0">
                <a:latin typeface="Times New Roman" panose="02020603050405020304" pitchFamily="18" charset="0"/>
                <a:cs typeface="Times New Roman" panose="02020603050405020304" pitchFamily="18" charset="0"/>
              </a:rPr>
              <a:t> По словам главы </a:t>
            </a:r>
            <a:r>
              <a:rPr lang="ru-RU" sz="1600" dirty="0" err="1">
                <a:latin typeface="Times New Roman" panose="02020603050405020304" pitchFamily="18" charset="0"/>
                <a:cs typeface="Times New Roman" panose="02020603050405020304" pitchFamily="18" charset="0"/>
              </a:rPr>
              <a:t>Госзнака</a:t>
            </a:r>
            <a:r>
              <a:rPr lang="ru-RU" sz="1600" dirty="0">
                <a:latin typeface="Times New Roman" panose="02020603050405020304" pitchFamily="18" charset="0"/>
                <a:cs typeface="Times New Roman" panose="02020603050405020304" pitchFamily="18" charset="0"/>
              </a:rPr>
              <a:t>, производство современных ТАКИХ ИХ давно потеряло практический смысл, сейчас основной упор идёт на исторические и коллекционные экземпляры. ТАКИЕ ОНИ часто фигурируют в математических задачах на взвешивание. Какие два слова мы заменили словами ТАКИЕ ОНИ? </a:t>
            </a:r>
            <a:endParaRPr lang="ru-RU" sz="1600" dirty="0" smtClean="0">
              <a:latin typeface="Times New Roman" panose="02020603050405020304" pitchFamily="18" charset="0"/>
              <a:cs typeface="Times New Roman" panose="02020603050405020304" pitchFamily="18" charset="0"/>
            </a:endParaRPr>
          </a:p>
          <a:p>
            <a:endParaRPr lang="ru-RU" sz="1600" dirty="0">
              <a:latin typeface="Times New Roman" panose="02020603050405020304" pitchFamily="18" charset="0"/>
              <a:cs typeface="Times New Roman" panose="02020603050405020304" pitchFamily="18" charset="0"/>
            </a:endParaRPr>
          </a:p>
          <a:p>
            <a:r>
              <a:rPr lang="ru-RU" sz="1600" dirty="0" smtClean="0">
                <a:latin typeface="Times New Roman" panose="02020603050405020304" pitchFamily="18" charset="0"/>
                <a:cs typeface="Times New Roman" panose="02020603050405020304" pitchFamily="18" charset="0"/>
              </a:rPr>
              <a:t>5. </a:t>
            </a:r>
            <a:r>
              <a:rPr lang="ru-RU" sz="1600" dirty="0">
                <a:latin typeface="Times New Roman" panose="02020603050405020304" pitchFamily="18" charset="0"/>
                <a:cs typeface="Times New Roman" panose="02020603050405020304" pitchFamily="18" charset="0"/>
              </a:rPr>
              <a:t>Это знания, которые помогаю строить здоровые отношения с деньгами, ставить финансовые цели достигать их и не тревожиться о завтрашнем дне. Назовите этот термин двумя словами.</a:t>
            </a:r>
          </a:p>
        </p:txBody>
      </p:sp>
    </p:spTree>
    <p:extLst>
      <p:ext uri="{BB962C8B-B14F-4D97-AF65-F5344CB8AC3E}">
        <p14:creationId xmlns:p14="http://schemas.microsoft.com/office/powerpoint/2010/main" val="30820951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Заголовок 1"/>
          <p:cNvSpPr>
            <a:spLocks noGrp="1"/>
          </p:cNvSpPr>
          <p:nvPr>
            <p:ph type="title"/>
          </p:nvPr>
        </p:nvSpPr>
        <p:spPr>
          <a:xfrm>
            <a:off x="457200" y="274638"/>
            <a:ext cx="8229600" cy="850106"/>
          </a:xfrm>
        </p:spPr>
        <p:txBody>
          <a:bodyPr/>
          <a:lstStyle/>
          <a:p>
            <a:r>
              <a:rPr lang="ru-RU" dirty="0" smtClean="0">
                <a:latin typeface="Times New Roman" panose="02020603050405020304" pitchFamily="18" charset="0"/>
                <a:cs typeface="Times New Roman" panose="02020603050405020304" pitchFamily="18" charset="0"/>
              </a:rPr>
              <a:t>Ответы на вопросы 4 тура</a:t>
            </a:r>
            <a:endParaRPr lang="ru-RU" dirty="0">
              <a:latin typeface="Times New Roman" panose="02020603050405020304" pitchFamily="18" charset="0"/>
              <a:cs typeface="Times New Roman" panose="02020603050405020304" pitchFamily="18" charset="0"/>
            </a:endParaRPr>
          </a:p>
        </p:txBody>
      </p:sp>
      <p:sp>
        <p:nvSpPr>
          <p:cNvPr id="4" name="TextBox 3"/>
          <p:cNvSpPr txBox="1"/>
          <p:nvPr/>
        </p:nvSpPr>
        <p:spPr>
          <a:xfrm>
            <a:off x="467544" y="1879242"/>
            <a:ext cx="8064896" cy="3416320"/>
          </a:xfrm>
          <a:prstGeom prst="rect">
            <a:avLst/>
          </a:prstGeom>
          <a:noFill/>
        </p:spPr>
        <p:txBody>
          <a:bodyPr wrap="square" rtlCol="0">
            <a:spAutoFit/>
          </a:bodyPr>
          <a:lstStyle/>
          <a:p>
            <a:pPr lvl="0"/>
            <a:r>
              <a:rPr lang="ru-RU" sz="3600" u="sng" dirty="0" smtClean="0">
                <a:latin typeface="Times New Roman" panose="02020603050405020304" pitchFamily="18" charset="0"/>
                <a:cs typeface="Times New Roman" panose="02020603050405020304" pitchFamily="18" charset="0"/>
              </a:rPr>
              <a:t>1.Елизавета 2</a:t>
            </a:r>
          </a:p>
          <a:p>
            <a:pPr lvl="0"/>
            <a:r>
              <a:rPr lang="ru-RU" sz="3600" u="sng" dirty="0" smtClean="0">
                <a:latin typeface="Times New Roman" panose="02020603050405020304" pitchFamily="18" charset="0"/>
                <a:cs typeface="Times New Roman" panose="02020603050405020304" pitchFamily="18" charset="0"/>
              </a:rPr>
              <a:t>2.Театр</a:t>
            </a:r>
          </a:p>
          <a:p>
            <a:pPr lvl="0"/>
            <a:r>
              <a:rPr lang="ru-RU" sz="3600" u="sng" dirty="0" smtClean="0">
                <a:latin typeface="Times New Roman" panose="02020603050405020304" pitchFamily="18" charset="0"/>
                <a:cs typeface="Times New Roman" panose="02020603050405020304" pitchFamily="18" charset="0"/>
              </a:rPr>
              <a:t>3.Пиратство</a:t>
            </a:r>
          </a:p>
          <a:p>
            <a:pPr lvl="0"/>
            <a:r>
              <a:rPr lang="ru-RU" sz="3600" u="sng" dirty="0" smtClean="0">
                <a:latin typeface="Times New Roman" panose="02020603050405020304" pitchFamily="18" charset="0"/>
                <a:cs typeface="Times New Roman" panose="02020603050405020304" pitchFamily="18" charset="0"/>
              </a:rPr>
              <a:t>4.Фальшивые монеты</a:t>
            </a:r>
          </a:p>
          <a:p>
            <a:pPr lvl="0"/>
            <a:r>
              <a:rPr lang="ru-RU" sz="3600" u="sng" dirty="0" smtClean="0">
                <a:latin typeface="Times New Roman" panose="02020603050405020304" pitchFamily="18" charset="0"/>
                <a:cs typeface="Times New Roman" panose="02020603050405020304" pitchFamily="18" charset="0"/>
              </a:rPr>
              <a:t>5.Финансовая грамотность</a:t>
            </a:r>
          </a:p>
          <a:p>
            <a:pPr lvl="0"/>
            <a:endParaRPr lang="ru-RU" sz="3600" u="sng"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000738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99392"/>
            <a:ext cx="9143999" cy="6957392"/>
          </a:xfrm>
          <a:prstGeom prst="rect">
            <a:avLst/>
          </a:prstGeom>
        </p:spPr>
      </p:pic>
      <p:sp>
        <p:nvSpPr>
          <p:cNvPr id="2" name="Заголовок 1"/>
          <p:cNvSpPr>
            <a:spLocks noGrp="1"/>
          </p:cNvSpPr>
          <p:nvPr>
            <p:ph type="title"/>
          </p:nvPr>
        </p:nvSpPr>
        <p:spPr>
          <a:xfrm>
            <a:off x="457200" y="1268760"/>
            <a:ext cx="8229600" cy="2736304"/>
          </a:xfrm>
        </p:spPr>
        <p:txBody>
          <a:bodyPr>
            <a:normAutofit/>
          </a:bodyPr>
          <a:lstStyle/>
          <a:p>
            <a:r>
              <a:rPr lang="ru-RU" dirty="0" smtClean="0">
                <a:latin typeface="Times New Roman" panose="02020603050405020304" pitchFamily="18" charset="0"/>
                <a:cs typeface="Times New Roman" panose="02020603050405020304" pitchFamily="18" charset="0"/>
              </a:rPr>
              <a:t>Спасибо за внимание!</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025446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Заголовок 2"/>
          <p:cNvSpPr>
            <a:spLocks noGrp="1"/>
          </p:cNvSpPr>
          <p:nvPr>
            <p:ph type="ctrTitle"/>
          </p:nvPr>
        </p:nvSpPr>
        <p:spPr/>
        <p:txBody>
          <a:bodyPr/>
          <a:lstStyle/>
          <a:p>
            <a:r>
              <a:rPr lang="ru-RU" dirty="0" smtClean="0">
                <a:latin typeface="Times New Roman" panose="02020603050405020304" pitchFamily="18" charset="0"/>
                <a:cs typeface="Times New Roman" panose="02020603050405020304" pitchFamily="18" charset="0"/>
              </a:rPr>
              <a:t>1 тур </a:t>
            </a:r>
            <a:endParaRPr lang="ru-RU" dirty="0">
              <a:latin typeface="Times New Roman" panose="02020603050405020304" pitchFamily="18" charset="0"/>
              <a:cs typeface="Times New Roman" panose="02020603050405020304" pitchFamily="18" charset="0"/>
            </a:endParaRPr>
          </a:p>
        </p:txBody>
      </p:sp>
      <p:sp>
        <p:nvSpPr>
          <p:cNvPr id="4" name="Подзаголовок 3"/>
          <p:cNvSpPr>
            <a:spLocks noGrp="1"/>
          </p:cNvSpPr>
          <p:nvPr>
            <p:ph type="subTitle" idx="1"/>
          </p:nvPr>
        </p:nvSpPr>
        <p:spPr>
          <a:xfrm>
            <a:off x="1371600" y="3429000"/>
            <a:ext cx="6400800" cy="1080120"/>
          </a:xfrm>
        </p:spPr>
        <p:txBody>
          <a:bodyPr>
            <a:normAutofit/>
          </a:bodyPr>
          <a:lstStyle/>
          <a:p>
            <a:r>
              <a:rPr lang="ru-RU" sz="4400" dirty="0" smtClean="0">
                <a:solidFill>
                  <a:schemeClr val="tx1"/>
                </a:solidFill>
                <a:latin typeface="Times New Roman" panose="02020603050405020304" pitchFamily="18" charset="0"/>
                <a:cs typeface="Times New Roman" panose="02020603050405020304" pitchFamily="18" charset="0"/>
              </a:rPr>
              <a:t>«Финансовые термины»</a:t>
            </a:r>
            <a:endParaRPr lang="ru-RU" sz="44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466218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Заголовок 1"/>
          <p:cNvSpPr>
            <a:spLocks noGrp="1"/>
          </p:cNvSpPr>
          <p:nvPr>
            <p:ph type="title"/>
          </p:nvPr>
        </p:nvSpPr>
        <p:spPr>
          <a:xfrm>
            <a:off x="690032" y="980728"/>
            <a:ext cx="7772400" cy="5544616"/>
          </a:xfrm>
        </p:spPr>
        <p:txBody>
          <a:bodyPr>
            <a:noAutofit/>
          </a:bodyPr>
          <a:lstStyle/>
          <a:p>
            <a:r>
              <a:rPr lang="ru-RU" sz="1800" b="0" cap="none" dirty="0" smtClean="0">
                <a:latin typeface="Times New Roman" panose="02020603050405020304" pitchFamily="18" charset="0"/>
                <a:cs typeface="Times New Roman" panose="02020603050405020304" pitchFamily="18" charset="0"/>
              </a:rPr>
              <a:t>1. По одной из версий, ЕЁ название произошло от фамилии бельгийца, который старался сделать максимально удобной свою гостиницу для проведения торговых сделок: там имелись сейфы, отдельный зал для клерков, а также специальные кабинеты для проведения переговоров. По другой версии, термин «ОНА» получился из слова «</a:t>
            </a:r>
            <a:r>
              <a:rPr lang="ru-RU" sz="1800" b="0" cap="none" dirty="0" err="1" smtClean="0">
                <a:latin typeface="Times New Roman" panose="02020603050405020304" pitchFamily="18" charset="0"/>
                <a:cs typeface="Times New Roman" panose="02020603050405020304" pitchFamily="18" charset="0"/>
              </a:rPr>
              <a:t>bursa</a:t>
            </a:r>
            <a:r>
              <a:rPr lang="ru-RU" sz="1800" b="0" cap="none" dirty="0" smtClean="0">
                <a:latin typeface="Times New Roman" panose="02020603050405020304" pitchFamily="18" charset="0"/>
                <a:cs typeface="Times New Roman" panose="02020603050405020304" pitchFamily="18" charset="0"/>
              </a:rPr>
              <a:t>», означающий кожаный кошелек в виде мешочка для денег. Назовите ЕЁ.</a:t>
            </a:r>
            <a:br>
              <a:rPr lang="ru-RU" sz="1800" b="0" cap="none" dirty="0" smtClean="0">
                <a:latin typeface="Times New Roman" panose="02020603050405020304" pitchFamily="18" charset="0"/>
                <a:cs typeface="Times New Roman" panose="02020603050405020304" pitchFamily="18" charset="0"/>
              </a:rPr>
            </a:br>
            <a:r>
              <a:rPr lang="ru-RU" sz="1800" b="0" cap="none" dirty="0" smtClean="0">
                <a:latin typeface="Times New Roman" panose="02020603050405020304" pitchFamily="18" charset="0"/>
                <a:cs typeface="Times New Roman" panose="02020603050405020304" pitchFamily="18" charset="0"/>
              </a:rPr>
              <a:t/>
            </a:r>
            <a:br>
              <a:rPr lang="ru-RU" sz="1800" b="0" cap="none" dirty="0" smtClean="0">
                <a:latin typeface="Times New Roman" panose="02020603050405020304" pitchFamily="18" charset="0"/>
                <a:cs typeface="Times New Roman" panose="02020603050405020304" pitchFamily="18" charset="0"/>
              </a:rPr>
            </a:br>
            <a:r>
              <a:rPr lang="ru-RU" sz="1800" b="0" cap="none" dirty="0" smtClean="0">
                <a:latin typeface="Times New Roman" panose="02020603050405020304" pitchFamily="18" charset="0"/>
                <a:cs typeface="Times New Roman" panose="02020603050405020304" pitchFamily="18" charset="0"/>
              </a:rPr>
              <a:t>2. ОН может быть как семейным, так и государственным. ЕГО можно принять, исполнить и урезать. Назовите ЕГО.</a:t>
            </a:r>
            <a:br>
              <a:rPr lang="ru-RU" sz="1800" b="0" cap="none" dirty="0" smtClean="0">
                <a:latin typeface="Times New Roman" panose="02020603050405020304" pitchFamily="18" charset="0"/>
                <a:cs typeface="Times New Roman" panose="02020603050405020304" pitchFamily="18" charset="0"/>
              </a:rPr>
            </a:br>
            <a:r>
              <a:rPr lang="ru-RU" sz="1800" b="0" cap="none" dirty="0" smtClean="0">
                <a:latin typeface="Times New Roman" panose="02020603050405020304" pitchFamily="18" charset="0"/>
                <a:cs typeface="Times New Roman" panose="02020603050405020304" pitchFamily="18" charset="0"/>
              </a:rPr>
              <a:t/>
            </a:r>
            <a:br>
              <a:rPr lang="ru-RU" sz="1800" b="0" cap="none" dirty="0" smtClean="0">
                <a:latin typeface="Times New Roman" panose="02020603050405020304" pitchFamily="18" charset="0"/>
                <a:cs typeface="Times New Roman" panose="02020603050405020304" pitchFamily="18" charset="0"/>
              </a:rPr>
            </a:br>
            <a:r>
              <a:rPr lang="ru-RU" sz="1800" b="0" cap="none" dirty="0" smtClean="0">
                <a:latin typeface="Times New Roman" panose="02020603050405020304" pitchFamily="18" charset="0"/>
                <a:cs typeface="Times New Roman" panose="02020603050405020304" pitchFamily="18" charset="0"/>
              </a:rPr>
              <a:t>3. В банке для всех вас висит прокламация </a:t>
            </a:r>
            <a:br>
              <a:rPr lang="ru-RU" sz="1800" b="0" cap="none" dirty="0" smtClean="0">
                <a:latin typeface="Times New Roman" panose="02020603050405020304" pitchFamily="18" charset="0"/>
                <a:cs typeface="Times New Roman" panose="02020603050405020304" pitchFamily="18" charset="0"/>
              </a:rPr>
            </a:br>
            <a:r>
              <a:rPr lang="ru-RU" sz="1800" b="0" cap="none" dirty="0" smtClean="0">
                <a:latin typeface="Times New Roman" panose="02020603050405020304" pitchFamily="18" charset="0"/>
                <a:cs typeface="Times New Roman" panose="02020603050405020304" pitchFamily="18" charset="0"/>
              </a:rPr>
              <a:t>«деньги в кубышках съедает …»</a:t>
            </a:r>
            <a:br>
              <a:rPr lang="ru-RU" sz="1800" b="0" cap="none" dirty="0" smtClean="0">
                <a:latin typeface="Times New Roman" panose="02020603050405020304" pitchFamily="18" charset="0"/>
                <a:cs typeface="Times New Roman" panose="02020603050405020304" pitchFamily="18" charset="0"/>
              </a:rPr>
            </a:br>
            <a:r>
              <a:rPr lang="ru-RU" sz="1800" b="0" cap="none" dirty="0" smtClean="0">
                <a:latin typeface="Times New Roman" panose="02020603050405020304" pitchFamily="18" charset="0"/>
                <a:cs typeface="Times New Roman" panose="02020603050405020304" pitchFamily="18" charset="0"/>
              </a:rPr>
              <a:t>назовите ЕЁ.</a:t>
            </a:r>
            <a:br>
              <a:rPr lang="ru-RU" sz="1800" b="0" cap="none" dirty="0" smtClean="0">
                <a:latin typeface="Times New Roman" panose="02020603050405020304" pitchFamily="18" charset="0"/>
                <a:cs typeface="Times New Roman" panose="02020603050405020304" pitchFamily="18" charset="0"/>
              </a:rPr>
            </a:br>
            <a:r>
              <a:rPr lang="ru-RU" sz="1800" b="0" cap="none" dirty="0" smtClean="0">
                <a:latin typeface="Times New Roman" panose="02020603050405020304" pitchFamily="18" charset="0"/>
                <a:cs typeface="Times New Roman" panose="02020603050405020304" pitchFamily="18" charset="0"/>
              </a:rPr>
              <a:t/>
            </a:r>
            <a:br>
              <a:rPr lang="ru-RU" sz="1800" b="0" cap="none" dirty="0" smtClean="0">
                <a:latin typeface="Times New Roman" panose="02020603050405020304" pitchFamily="18" charset="0"/>
                <a:cs typeface="Times New Roman" panose="02020603050405020304" pitchFamily="18" charset="0"/>
              </a:rPr>
            </a:br>
            <a:r>
              <a:rPr lang="ru-RU" sz="1800" b="0" cap="none" dirty="0" smtClean="0">
                <a:latin typeface="Times New Roman" panose="02020603050405020304" pitchFamily="18" charset="0"/>
                <a:cs typeface="Times New Roman" panose="02020603050405020304" pitchFamily="18" charset="0"/>
              </a:rPr>
              <a:t>4. Этот инструмент для стимулирования людей оплачивать покупки банковскими картами, а не наличными, появился в </a:t>
            </a:r>
            <a:r>
              <a:rPr lang="ru-RU" sz="1800" b="0" cap="none" dirty="0" err="1" smtClean="0">
                <a:latin typeface="Times New Roman" panose="02020603050405020304" pitchFamily="18" charset="0"/>
                <a:cs typeface="Times New Roman" panose="02020603050405020304" pitchFamily="18" charset="0"/>
              </a:rPr>
              <a:t>россии</a:t>
            </a:r>
            <a:r>
              <a:rPr lang="ru-RU" sz="1800" b="0" cap="none" dirty="0" smtClean="0">
                <a:latin typeface="Times New Roman" panose="02020603050405020304" pitchFamily="18" charset="0"/>
                <a:cs typeface="Times New Roman" panose="02020603050405020304" pitchFamily="18" charset="0"/>
              </a:rPr>
              <a:t> в 2017 году, а правильное написание закрепили только в 2020. Назовите ЕГО, а мы, по аналогии, вернём вам бланки с правильным ответом после игры.</a:t>
            </a:r>
            <a:br>
              <a:rPr lang="ru-RU" sz="1800" b="0" cap="none" dirty="0" smtClean="0">
                <a:latin typeface="Times New Roman" panose="02020603050405020304" pitchFamily="18" charset="0"/>
                <a:cs typeface="Times New Roman" panose="02020603050405020304" pitchFamily="18" charset="0"/>
              </a:rPr>
            </a:br>
            <a:r>
              <a:rPr lang="ru-RU" sz="1800" b="0" cap="none" dirty="0" smtClean="0">
                <a:latin typeface="Times New Roman" panose="02020603050405020304" pitchFamily="18" charset="0"/>
                <a:cs typeface="Times New Roman" panose="02020603050405020304" pitchFamily="18" charset="0"/>
              </a:rPr>
              <a:t/>
            </a:r>
            <a:br>
              <a:rPr lang="ru-RU" sz="1800" b="0" cap="none" dirty="0" smtClean="0">
                <a:latin typeface="Times New Roman" panose="02020603050405020304" pitchFamily="18" charset="0"/>
                <a:cs typeface="Times New Roman" panose="02020603050405020304" pitchFamily="18" charset="0"/>
              </a:rPr>
            </a:br>
            <a:r>
              <a:rPr lang="ru-RU" sz="1800" b="0" cap="none" dirty="0" smtClean="0">
                <a:latin typeface="Times New Roman" panose="02020603050405020304" pitchFamily="18" charset="0"/>
                <a:cs typeface="Times New Roman" panose="02020603050405020304" pitchFamily="18" charset="0"/>
              </a:rPr>
              <a:t>5. Назовите мероприятие где цену выбивают молотком? </a:t>
            </a:r>
            <a:br>
              <a:rPr lang="ru-RU" sz="1800" b="0" cap="none" dirty="0" smtClean="0">
                <a:latin typeface="Times New Roman" panose="02020603050405020304" pitchFamily="18" charset="0"/>
                <a:cs typeface="Times New Roman" panose="02020603050405020304" pitchFamily="18" charset="0"/>
              </a:rPr>
            </a:br>
            <a:r>
              <a:rPr lang="ru-RU" sz="1800" b="0" dirty="0">
                <a:latin typeface="Times New Roman" panose="02020603050405020304" pitchFamily="18" charset="0"/>
                <a:cs typeface="Times New Roman" panose="02020603050405020304" pitchFamily="18" charset="0"/>
              </a:rPr>
              <a:t/>
            </a:r>
            <a:br>
              <a:rPr lang="ru-RU" sz="1800" b="0" dirty="0">
                <a:latin typeface="Times New Roman" panose="02020603050405020304" pitchFamily="18" charset="0"/>
                <a:cs typeface="Times New Roman" panose="02020603050405020304" pitchFamily="18" charset="0"/>
              </a:rPr>
            </a:br>
            <a:endParaRPr lang="ru-RU" sz="1800" b="0" dirty="0">
              <a:latin typeface="Times New Roman" panose="02020603050405020304" pitchFamily="18" charset="0"/>
              <a:cs typeface="Times New Roman" panose="02020603050405020304" pitchFamily="18" charset="0"/>
            </a:endParaRPr>
          </a:p>
        </p:txBody>
      </p:sp>
      <p:sp>
        <p:nvSpPr>
          <p:cNvPr id="3" name="Текст 2"/>
          <p:cNvSpPr>
            <a:spLocks noGrp="1"/>
          </p:cNvSpPr>
          <p:nvPr>
            <p:ph type="body" idx="1"/>
          </p:nvPr>
        </p:nvSpPr>
        <p:spPr>
          <a:xfrm>
            <a:off x="1367365" y="404665"/>
            <a:ext cx="6417734" cy="576063"/>
          </a:xfrm>
        </p:spPr>
        <p:txBody>
          <a:bodyPr>
            <a:normAutofit fontScale="47500" lnSpcReduction="20000"/>
          </a:bodyPr>
          <a:lstStyle/>
          <a:p>
            <a:pPr algn="ctr"/>
            <a:r>
              <a:rPr lang="ru-RU" sz="5700" b="1" i="1" dirty="0">
                <a:solidFill>
                  <a:schemeClr val="tx1"/>
                </a:solidFill>
                <a:latin typeface="Times New Roman" panose="02020603050405020304" pitchFamily="18" charset="0"/>
                <a:cs typeface="Times New Roman" panose="02020603050405020304" pitchFamily="18" charset="0"/>
              </a:rPr>
              <a:t>Вопросы 1 тура:</a:t>
            </a:r>
            <a:r>
              <a:rPr lang="ru-RU" dirty="0">
                <a:latin typeface="Times New Roman" panose="02020603050405020304" pitchFamily="18" charset="0"/>
                <a:cs typeface="Times New Roman" panose="02020603050405020304" pitchFamily="18" charset="0"/>
              </a:rPr>
              <a:t/>
            </a:r>
            <a:br>
              <a:rPr lang="ru-RU" dirty="0">
                <a:latin typeface="Times New Roman" panose="02020603050405020304" pitchFamily="18" charset="0"/>
                <a:cs typeface="Times New Roman" panose="02020603050405020304" pitchFamily="18" charset="0"/>
              </a:rPr>
            </a:b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69429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Заголовок 1"/>
          <p:cNvSpPr>
            <a:spLocks noGrp="1"/>
          </p:cNvSpPr>
          <p:nvPr>
            <p:ph type="title"/>
          </p:nvPr>
        </p:nvSpPr>
        <p:spPr>
          <a:xfrm>
            <a:off x="457200" y="274638"/>
            <a:ext cx="8229600" cy="850106"/>
          </a:xfrm>
        </p:spPr>
        <p:txBody>
          <a:bodyPr/>
          <a:lstStyle/>
          <a:p>
            <a:r>
              <a:rPr lang="ru-RU" dirty="0" smtClean="0">
                <a:latin typeface="Times New Roman" panose="02020603050405020304" pitchFamily="18" charset="0"/>
                <a:cs typeface="Times New Roman" panose="02020603050405020304" pitchFamily="18" charset="0"/>
              </a:rPr>
              <a:t>Ответы на вопросы 1 тура</a:t>
            </a:r>
            <a:endParaRPr lang="ru-RU" dirty="0">
              <a:latin typeface="Times New Roman" panose="02020603050405020304" pitchFamily="18" charset="0"/>
              <a:cs typeface="Times New Roman" panose="02020603050405020304" pitchFamily="18" charset="0"/>
            </a:endParaRPr>
          </a:p>
        </p:txBody>
      </p:sp>
      <p:sp>
        <p:nvSpPr>
          <p:cNvPr id="4" name="TextBox 3"/>
          <p:cNvSpPr txBox="1"/>
          <p:nvPr/>
        </p:nvSpPr>
        <p:spPr>
          <a:xfrm>
            <a:off x="539552" y="1846955"/>
            <a:ext cx="8064896" cy="2862322"/>
          </a:xfrm>
          <a:prstGeom prst="rect">
            <a:avLst/>
          </a:prstGeom>
          <a:noFill/>
        </p:spPr>
        <p:txBody>
          <a:bodyPr wrap="square" rtlCol="0">
            <a:spAutoFit/>
          </a:bodyPr>
          <a:lstStyle/>
          <a:p>
            <a:pPr lvl="0"/>
            <a:r>
              <a:rPr lang="ru-RU" sz="3600" u="sng" dirty="0" smtClean="0">
                <a:latin typeface="Times New Roman" panose="02020603050405020304" pitchFamily="18" charset="0"/>
                <a:cs typeface="Times New Roman" panose="02020603050405020304" pitchFamily="18" charset="0"/>
              </a:rPr>
              <a:t>1. Биржа</a:t>
            </a:r>
          </a:p>
          <a:p>
            <a:pPr lvl="0"/>
            <a:r>
              <a:rPr lang="ru-RU" sz="3600" u="sng" dirty="0" smtClean="0">
                <a:latin typeface="Times New Roman" panose="02020603050405020304" pitchFamily="18" charset="0"/>
                <a:cs typeface="Times New Roman" panose="02020603050405020304" pitchFamily="18" charset="0"/>
              </a:rPr>
              <a:t>2. Бюджет</a:t>
            </a:r>
          </a:p>
          <a:p>
            <a:pPr lvl="0"/>
            <a:r>
              <a:rPr lang="ru-RU" sz="3600" u="sng" dirty="0" smtClean="0">
                <a:latin typeface="Times New Roman" panose="02020603050405020304" pitchFamily="18" charset="0"/>
                <a:cs typeface="Times New Roman" panose="02020603050405020304" pitchFamily="18" charset="0"/>
              </a:rPr>
              <a:t>3. Инфляция</a:t>
            </a:r>
            <a:endParaRPr lang="ru-RU" sz="3600" u="sng" dirty="0">
              <a:latin typeface="Times New Roman" panose="02020603050405020304" pitchFamily="18" charset="0"/>
              <a:cs typeface="Times New Roman" panose="02020603050405020304" pitchFamily="18" charset="0"/>
            </a:endParaRPr>
          </a:p>
          <a:p>
            <a:pPr lvl="0"/>
            <a:r>
              <a:rPr lang="ru-RU" sz="3600" u="sng" dirty="0" smtClean="0">
                <a:latin typeface="Times New Roman" panose="02020603050405020304" pitchFamily="18" charset="0"/>
                <a:cs typeface="Times New Roman" panose="02020603050405020304" pitchFamily="18" charset="0"/>
              </a:rPr>
              <a:t>4. </a:t>
            </a:r>
            <a:r>
              <a:rPr lang="ru-RU" sz="3600" u="sng" dirty="0" err="1" smtClean="0">
                <a:latin typeface="Times New Roman" panose="02020603050405020304" pitchFamily="18" charset="0"/>
                <a:cs typeface="Times New Roman" panose="02020603050405020304" pitchFamily="18" charset="0"/>
              </a:rPr>
              <a:t>Кешбэк</a:t>
            </a:r>
            <a:endParaRPr lang="ru-RU" sz="3600" u="sng" dirty="0">
              <a:latin typeface="Times New Roman" panose="02020603050405020304" pitchFamily="18" charset="0"/>
              <a:cs typeface="Times New Roman" panose="02020603050405020304" pitchFamily="18" charset="0"/>
            </a:endParaRPr>
          </a:p>
          <a:p>
            <a:pPr lvl="0"/>
            <a:r>
              <a:rPr lang="ru-RU" sz="3600" u="sng" dirty="0" smtClean="0">
                <a:latin typeface="Times New Roman" panose="02020603050405020304" pitchFamily="18" charset="0"/>
                <a:cs typeface="Times New Roman" panose="02020603050405020304" pitchFamily="18" charset="0"/>
              </a:rPr>
              <a:t>5. Аукцион</a:t>
            </a:r>
            <a:endParaRPr lang="ru-RU" sz="3600" u="sng"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366469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3999" cy="6858000"/>
          </a:xfrm>
          <a:prstGeom prst="rect">
            <a:avLst/>
          </a:prstGeom>
        </p:spPr>
      </p:pic>
      <p:sp>
        <p:nvSpPr>
          <p:cNvPr id="2" name="Заголовок 1"/>
          <p:cNvSpPr>
            <a:spLocks noGrp="1"/>
          </p:cNvSpPr>
          <p:nvPr>
            <p:ph type="title"/>
          </p:nvPr>
        </p:nvSpPr>
        <p:spPr>
          <a:xfrm>
            <a:off x="457200" y="2060848"/>
            <a:ext cx="8229600" cy="2664296"/>
          </a:xfrm>
        </p:spPr>
        <p:txBody>
          <a:bodyPr/>
          <a:lstStyle/>
          <a:p>
            <a:r>
              <a:rPr lang="ru-RU" dirty="0" smtClean="0">
                <a:latin typeface="Times New Roman" panose="02020603050405020304" pitchFamily="18" charset="0"/>
                <a:cs typeface="Times New Roman" panose="02020603050405020304" pitchFamily="18" charset="0"/>
              </a:rPr>
              <a:t>2 тур </a:t>
            </a:r>
            <a:br>
              <a:rPr lang="ru-RU" dirty="0" smtClean="0">
                <a:latin typeface="Times New Roman" panose="02020603050405020304" pitchFamily="18" charset="0"/>
                <a:cs typeface="Times New Roman" panose="02020603050405020304" pitchFamily="18" charset="0"/>
              </a:rPr>
            </a:br>
            <a:r>
              <a:rPr lang="ru-RU" dirty="0" smtClean="0">
                <a:latin typeface="Times New Roman" panose="02020603050405020304" pitchFamily="18" charset="0"/>
                <a:cs typeface="Times New Roman" panose="02020603050405020304" pitchFamily="18" charset="0"/>
              </a:rPr>
              <a:t>«Деньги»</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398290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3999" cy="6858000"/>
          </a:xfrm>
          <a:prstGeom prst="rect">
            <a:avLst/>
          </a:prstGeom>
        </p:spPr>
      </p:pic>
      <p:sp>
        <p:nvSpPr>
          <p:cNvPr id="2" name="Заголовок 1"/>
          <p:cNvSpPr>
            <a:spLocks noGrp="1"/>
          </p:cNvSpPr>
          <p:nvPr>
            <p:ph type="title"/>
          </p:nvPr>
        </p:nvSpPr>
        <p:spPr/>
        <p:txBody>
          <a:bodyPr>
            <a:normAutofit/>
          </a:bodyPr>
          <a:lstStyle/>
          <a:p>
            <a:r>
              <a:rPr lang="ru-RU" sz="2800" b="1" i="1" dirty="0" smtClean="0">
                <a:latin typeface="Times New Roman" panose="02020603050405020304" pitchFamily="18" charset="0"/>
                <a:cs typeface="Times New Roman" panose="02020603050405020304" pitchFamily="18" charset="0"/>
              </a:rPr>
              <a:t>Вопросы 2 тура:</a:t>
            </a:r>
            <a:endParaRPr lang="ru-RU" sz="2800" b="1" i="1" dirty="0">
              <a:latin typeface="Times New Roman" panose="02020603050405020304" pitchFamily="18" charset="0"/>
              <a:cs typeface="Times New Roman" panose="02020603050405020304" pitchFamily="18" charset="0"/>
            </a:endParaRPr>
          </a:p>
        </p:txBody>
      </p:sp>
      <p:sp>
        <p:nvSpPr>
          <p:cNvPr id="4" name="TextBox 3"/>
          <p:cNvSpPr txBox="1"/>
          <p:nvPr/>
        </p:nvSpPr>
        <p:spPr>
          <a:xfrm>
            <a:off x="539552" y="1196752"/>
            <a:ext cx="8064896" cy="4524315"/>
          </a:xfrm>
          <a:prstGeom prst="rect">
            <a:avLst/>
          </a:prstGeom>
          <a:noFill/>
        </p:spPr>
        <p:txBody>
          <a:bodyPr wrap="square" rtlCol="0">
            <a:spAutoFit/>
          </a:bodyPr>
          <a:lstStyle/>
          <a:p>
            <a:r>
              <a:rPr lang="ru-RU" dirty="0" smtClean="0">
                <a:latin typeface="Times New Roman" panose="02020603050405020304" pitchFamily="18" charset="0"/>
                <a:cs typeface="Times New Roman" panose="02020603050405020304" pitchFamily="18" charset="0"/>
              </a:rPr>
              <a:t>1. Какую </a:t>
            </a:r>
            <a:r>
              <a:rPr lang="ru-RU" dirty="0">
                <a:latin typeface="Times New Roman" panose="02020603050405020304" pitchFamily="18" charset="0"/>
                <a:cs typeface="Times New Roman" panose="02020603050405020304" pitchFamily="18" charset="0"/>
              </a:rPr>
              <a:t>нашу валюту в давние времена «отсчитывали» топором? </a:t>
            </a:r>
            <a:endParaRPr lang="ru-RU" dirty="0" smtClean="0">
              <a:latin typeface="Times New Roman" panose="02020603050405020304" pitchFamily="18" charset="0"/>
              <a:cs typeface="Times New Roman" panose="02020603050405020304" pitchFamily="18" charset="0"/>
            </a:endParaRPr>
          </a:p>
          <a:p>
            <a:endParaRPr lang="ru-RU" b="1" dirty="0">
              <a:latin typeface="Times New Roman" panose="02020603050405020304" pitchFamily="18" charset="0"/>
              <a:cs typeface="Times New Roman" panose="02020603050405020304" pitchFamily="18" charset="0"/>
            </a:endParaRPr>
          </a:p>
          <a:p>
            <a:r>
              <a:rPr lang="ru-RU" dirty="0" smtClean="0">
                <a:latin typeface="Times New Roman" panose="02020603050405020304" pitchFamily="18" charset="0"/>
                <a:cs typeface="Times New Roman" panose="02020603050405020304" pitchFamily="18" charset="0"/>
              </a:rPr>
              <a:t>2. </a:t>
            </a:r>
            <a:r>
              <a:rPr lang="ru-RU" dirty="0">
                <a:latin typeface="Times New Roman" panose="02020603050405020304" pitchFamily="18" charset="0"/>
                <a:cs typeface="Times New Roman" panose="02020603050405020304" pitchFamily="18" charset="0"/>
              </a:rPr>
              <a:t>Коль трудился круглый год, </a:t>
            </a:r>
            <a:br>
              <a:rPr lang="ru-RU" dirty="0">
                <a:latin typeface="Times New Roman" panose="02020603050405020304" pitchFamily="18" charset="0"/>
                <a:cs typeface="Times New Roman" panose="02020603050405020304" pitchFamily="18" charset="0"/>
              </a:rPr>
            </a:br>
            <a:r>
              <a:rPr lang="ru-RU" dirty="0">
                <a:latin typeface="Times New Roman" panose="02020603050405020304" pitchFamily="18" charset="0"/>
                <a:cs typeface="Times New Roman" panose="02020603050405020304" pitchFamily="18" charset="0"/>
              </a:rPr>
              <a:t>Будет кругленьким</a:t>
            </a:r>
            <a:r>
              <a:rPr lang="ru-RU" dirty="0" smtClean="0">
                <a:latin typeface="Times New Roman" panose="02020603050405020304" pitchFamily="18" charset="0"/>
                <a:cs typeface="Times New Roman" panose="02020603050405020304" pitchFamily="18" charset="0"/>
              </a:rPr>
              <a:t>…</a:t>
            </a:r>
          </a:p>
          <a:p>
            <a:endParaRPr lang="ru-RU" b="1" dirty="0">
              <a:latin typeface="Times New Roman" panose="02020603050405020304" pitchFamily="18" charset="0"/>
              <a:cs typeface="Times New Roman" panose="02020603050405020304" pitchFamily="18" charset="0"/>
            </a:endParaRPr>
          </a:p>
          <a:p>
            <a:r>
              <a:rPr lang="ru-RU" dirty="0" smtClean="0">
                <a:latin typeface="Times New Roman" panose="02020603050405020304" pitchFamily="18" charset="0"/>
                <a:cs typeface="Times New Roman" panose="02020603050405020304" pitchFamily="18" charset="0"/>
              </a:rPr>
              <a:t>3. </a:t>
            </a:r>
            <a:r>
              <a:rPr lang="ru-RU" dirty="0">
                <a:latin typeface="Times New Roman" panose="02020603050405020304" pitchFamily="18" charset="0"/>
                <a:cs typeface="Times New Roman" panose="02020603050405020304" pitchFamily="18" charset="0"/>
              </a:rPr>
              <a:t>Монеты с изображением человека начали чеканить во время правления Александра Македонского (с 336 по 323 года до н. э.). До 45 года до н. э. на монеты наносили изображения только уже умерших царей. ОН стал первым правителем, чей портрет появился на монете при его жизни. ЕГО имя также увековечено в нашем календаре, он дал название месяцу «июль».</a:t>
            </a:r>
            <a:endParaRPr lang="ru-RU" b="1" dirty="0">
              <a:latin typeface="Times New Roman" panose="02020603050405020304" pitchFamily="18" charset="0"/>
              <a:cs typeface="Times New Roman" panose="02020603050405020304" pitchFamily="18" charset="0"/>
            </a:endParaRPr>
          </a:p>
          <a:p>
            <a:r>
              <a:rPr lang="ru-RU" dirty="0">
                <a:latin typeface="Times New Roman" panose="02020603050405020304" pitchFamily="18" charset="0"/>
                <a:cs typeface="Times New Roman" panose="02020603050405020304" pitchFamily="18" charset="0"/>
              </a:rPr>
              <a:t>Назовите   ЕГО</a:t>
            </a:r>
            <a:r>
              <a:rPr lang="ru-RU" dirty="0" smtClean="0">
                <a:latin typeface="Times New Roman" panose="02020603050405020304" pitchFamily="18" charset="0"/>
                <a:cs typeface="Times New Roman" panose="02020603050405020304" pitchFamily="18" charset="0"/>
              </a:rPr>
              <a:t>.</a:t>
            </a:r>
          </a:p>
          <a:p>
            <a:r>
              <a:rPr lang="ru-RU" dirty="0">
                <a:latin typeface="Times New Roman" panose="02020603050405020304" pitchFamily="18" charset="0"/>
                <a:cs typeface="Times New Roman" panose="02020603050405020304" pitchFamily="18" charset="0"/>
              </a:rPr>
              <a:t/>
            </a:r>
            <a:br>
              <a:rPr lang="ru-RU" dirty="0">
                <a:latin typeface="Times New Roman" panose="02020603050405020304" pitchFamily="18" charset="0"/>
                <a:cs typeface="Times New Roman" panose="02020603050405020304" pitchFamily="18" charset="0"/>
              </a:rPr>
            </a:br>
            <a:r>
              <a:rPr lang="ru-RU" dirty="0" smtClean="0">
                <a:latin typeface="Times New Roman" panose="02020603050405020304" pitchFamily="18" charset="0"/>
                <a:cs typeface="Times New Roman" panose="02020603050405020304" pitchFamily="18" charset="0"/>
              </a:rPr>
              <a:t>4. </a:t>
            </a:r>
            <a:r>
              <a:rPr lang="ru-RU" dirty="0">
                <a:latin typeface="Times New Roman" panose="02020603050405020304" pitchFamily="18" charset="0"/>
                <a:cs typeface="Times New Roman" panose="02020603050405020304" pitchFamily="18" charset="0"/>
              </a:rPr>
              <a:t>Какая самая распространённая форма металлических денег</a:t>
            </a:r>
            <a:r>
              <a:rPr lang="ru-RU" dirty="0" smtClean="0">
                <a:latin typeface="Times New Roman" panose="02020603050405020304" pitchFamily="18" charset="0"/>
                <a:cs typeface="Times New Roman" panose="02020603050405020304" pitchFamily="18" charset="0"/>
              </a:rPr>
              <a:t>?</a:t>
            </a:r>
          </a:p>
          <a:p>
            <a:endParaRPr lang="ru-RU" b="1" dirty="0">
              <a:latin typeface="Times New Roman" panose="02020603050405020304" pitchFamily="18" charset="0"/>
              <a:cs typeface="Times New Roman" panose="02020603050405020304" pitchFamily="18" charset="0"/>
            </a:endParaRPr>
          </a:p>
          <a:p>
            <a:r>
              <a:rPr lang="ru-RU" dirty="0" smtClean="0">
                <a:latin typeface="Times New Roman" panose="02020603050405020304" pitchFamily="18" charset="0"/>
                <a:cs typeface="Times New Roman" panose="02020603050405020304" pitchFamily="18" charset="0"/>
              </a:rPr>
              <a:t>5. </a:t>
            </a:r>
            <a:r>
              <a:rPr lang="ru-RU" dirty="0">
                <a:latin typeface="Times New Roman" panose="02020603050405020304" pitchFamily="18" charset="0"/>
                <a:cs typeface="Times New Roman" panose="02020603050405020304" pitchFamily="18" charset="0"/>
              </a:rPr>
              <a:t>Картинка какого города изображена на 500 рублевой купюре?</a:t>
            </a:r>
          </a:p>
          <a:p>
            <a:endParaRPr lang="ru-RU" dirty="0"/>
          </a:p>
        </p:txBody>
      </p:sp>
    </p:spTree>
    <p:extLst>
      <p:ext uri="{BB962C8B-B14F-4D97-AF65-F5344CB8AC3E}">
        <p14:creationId xmlns:p14="http://schemas.microsoft.com/office/powerpoint/2010/main" val="38639886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Заголовок 1"/>
          <p:cNvSpPr>
            <a:spLocks noGrp="1"/>
          </p:cNvSpPr>
          <p:nvPr>
            <p:ph type="title"/>
          </p:nvPr>
        </p:nvSpPr>
        <p:spPr>
          <a:xfrm>
            <a:off x="457200" y="274638"/>
            <a:ext cx="8229600" cy="850106"/>
          </a:xfrm>
        </p:spPr>
        <p:txBody>
          <a:bodyPr/>
          <a:lstStyle/>
          <a:p>
            <a:r>
              <a:rPr lang="ru-RU" dirty="0" smtClean="0">
                <a:latin typeface="Times New Roman" panose="02020603050405020304" pitchFamily="18" charset="0"/>
                <a:cs typeface="Times New Roman" panose="02020603050405020304" pitchFamily="18" charset="0"/>
              </a:rPr>
              <a:t>Ответы на вопросы 2 тура</a:t>
            </a:r>
            <a:endParaRPr lang="ru-RU" dirty="0">
              <a:latin typeface="Times New Roman" panose="02020603050405020304" pitchFamily="18" charset="0"/>
              <a:cs typeface="Times New Roman" panose="02020603050405020304" pitchFamily="18" charset="0"/>
            </a:endParaRPr>
          </a:p>
        </p:txBody>
      </p:sp>
      <p:sp>
        <p:nvSpPr>
          <p:cNvPr id="4" name="TextBox 3"/>
          <p:cNvSpPr txBox="1"/>
          <p:nvPr/>
        </p:nvSpPr>
        <p:spPr>
          <a:xfrm>
            <a:off x="539552" y="1850228"/>
            <a:ext cx="8064896" cy="3416320"/>
          </a:xfrm>
          <a:prstGeom prst="rect">
            <a:avLst/>
          </a:prstGeom>
          <a:noFill/>
        </p:spPr>
        <p:txBody>
          <a:bodyPr wrap="square" rtlCol="0">
            <a:spAutoFit/>
          </a:bodyPr>
          <a:lstStyle/>
          <a:p>
            <a:pPr lvl="0"/>
            <a:r>
              <a:rPr lang="ru-RU" sz="3600" u="sng" dirty="0" smtClean="0">
                <a:latin typeface="Times New Roman" panose="02020603050405020304" pitchFamily="18" charset="0"/>
                <a:cs typeface="Times New Roman" panose="02020603050405020304" pitchFamily="18" charset="0"/>
              </a:rPr>
              <a:t>1.Рубль</a:t>
            </a:r>
            <a:endParaRPr lang="ru-RU" sz="3600" u="sng" dirty="0">
              <a:latin typeface="Times New Roman" panose="02020603050405020304" pitchFamily="18" charset="0"/>
              <a:cs typeface="Times New Roman" panose="02020603050405020304" pitchFamily="18" charset="0"/>
            </a:endParaRPr>
          </a:p>
          <a:p>
            <a:pPr lvl="0"/>
            <a:r>
              <a:rPr lang="ru-RU" sz="3600" u="sng" dirty="0" smtClean="0">
                <a:latin typeface="Times New Roman" panose="02020603050405020304" pitchFamily="18" charset="0"/>
                <a:cs typeface="Times New Roman" panose="02020603050405020304" pitchFamily="18" charset="0"/>
              </a:rPr>
              <a:t>2.Доход</a:t>
            </a:r>
            <a:endParaRPr lang="ru-RU" sz="3600" u="sng" dirty="0">
              <a:latin typeface="Times New Roman" panose="02020603050405020304" pitchFamily="18" charset="0"/>
              <a:cs typeface="Times New Roman" panose="02020603050405020304" pitchFamily="18" charset="0"/>
            </a:endParaRPr>
          </a:p>
          <a:p>
            <a:pPr lvl="0"/>
            <a:r>
              <a:rPr lang="ru-RU" sz="3600" u="sng" dirty="0" smtClean="0">
                <a:latin typeface="Times New Roman" panose="02020603050405020304" pitchFamily="18" charset="0"/>
                <a:cs typeface="Times New Roman" panose="02020603050405020304" pitchFamily="18" charset="0"/>
              </a:rPr>
              <a:t>3.Юлий </a:t>
            </a:r>
            <a:r>
              <a:rPr lang="ru-RU" sz="3600" u="sng" dirty="0">
                <a:latin typeface="Times New Roman" panose="02020603050405020304" pitchFamily="18" charset="0"/>
                <a:cs typeface="Times New Roman" panose="02020603050405020304" pitchFamily="18" charset="0"/>
              </a:rPr>
              <a:t>Цезарь</a:t>
            </a:r>
          </a:p>
          <a:p>
            <a:pPr lvl="0"/>
            <a:r>
              <a:rPr lang="ru-RU" sz="3600" u="sng" dirty="0" smtClean="0">
                <a:latin typeface="Times New Roman" panose="02020603050405020304" pitchFamily="18" charset="0"/>
                <a:cs typeface="Times New Roman" panose="02020603050405020304" pitchFamily="18" charset="0"/>
              </a:rPr>
              <a:t>4.Круглая</a:t>
            </a:r>
            <a:endParaRPr lang="ru-RU" sz="3600" u="sng" dirty="0">
              <a:latin typeface="Times New Roman" panose="02020603050405020304" pitchFamily="18" charset="0"/>
              <a:cs typeface="Times New Roman" panose="02020603050405020304" pitchFamily="18" charset="0"/>
            </a:endParaRPr>
          </a:p>
          <a:p>
            <a:pPr lvl="0"/>
            <a:r>
              <a:rPr lang="ru-RU" sz="3600" u="sng" dirty="0" smtClean="0">
                <a:latin typeface="Times New Roman" panose="02020603050405020304" pitchFamily="18" charset="0"/>
                <a:cs typeface="Times New Roman" panose="02020603050405020304" pitchFamily="18" charset="0"/>
              </a:rPr>
              <a:t>5.Архангельск</a:t>
            </a:r>
            <a:endParaRPr lang="ru-RU" sz="3600" u="sng" dirty="0">
              <a:latin typeface="Times New Roman" panose="02020603050405020304" pitchFamily="18" charset="0"/>
              <a:cs typeface="Times New Roman" panose="02020603050405020304" pitchFamily="18" charset="0"/>
            </a:endParaRPr>
          </a:p>
          <a:p>
            <a:pPr lvl="0"/>
            <a:endParaRPr lang="ru-RU" sz="3600" u="sng"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10651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3999" cy="6858000"/>
          </a:xfrm>
          <a:prstGeom prst="rect">
            <a:avLst/>
          </a:prstGeom>
        </p:spPr>
      </p:pic>
      <p:sp>
        <p:nvSpPr>
          <p:cNvPr id="2" name="Заголовок 1"/>
          <p:cNvSpPr>
            <a:spLocks noGrp="1"/>
          </p:cNvSpPr>
          <p:nvPr>
            <p:ph type="title"/>
          </p:nvPr>
        </p:nvSpPr>
        <p:spPr>
          <a:xfrm>
            <a:off x="457200" y="2060848"/>
            <a:ext cx="8229600" cy="2664296"/>
          </a:xfrm>
        </p:spPr>
        <p:txBody>
          <a:bodyPr/>
          <a:lstStyle/>
          <a:p>
            <a:r>
              <a:rPr lang="ru-RU" dirty="0">
                <a:latin typeface="Times New Roman" panose="02020603050405020304" pitchFamily="18" charset="0"/>
                <a:cs typeface="Times New Roman" panose="02020603050405020304" pitchFamily="18" charset="0"/>
              </a:rPr>
              <a:t>3</a:t>
            </a:r>
            <a:r>
              <a:rPr lang="ru-RU" dirty="0" smtClean="0">
                <a:latin typeface="Times New Roman" panose="02020603050405020304" pitchFamily="18" charset="0"/>
                <a:cs typeface="Times New Roman" panose="02020603050405020304" pitchFamily="18" charset="0"/>
              </a:rPr>
              <a:t> тур </a:t>
            </a:r>
            <a:br>
              <a:rPr lang="ru-RU" dirty="0" smtClean="0">
                <a:latin typeface="Times New Roman" panose="02020603050405020304" pitchFamily="18" charset="0"/>
                <a:cs typeface="Times New Roman" panose="02020603050405020304" pitchFamily="18" charset="0"/>
              </a:rPr>
            </a:br>
            <a:r>
              <a:rPr lang="ru-RU" dirty="0" smtClean="0">
                <a:latin typeface="Times New Roman" panose="02020603050405020304" pitchFamily="18" charset="0"/>
                <a:cs typeface="Times New Roman" panose="02020603050405020304" pitchFamily="18" charset="0"/>
              </a:rPr>
              <a:t>«Изобретения в финансах»</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946947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3999" cy="6858000"/>
          </a:xfrm>
          <a:prstGeom prst="rect">
            <a:avLst/>
          </a:prstGeom>
        </p:spPr>
      </p:pic>
      <p:sp>
        <p:nvSpPr>
          <p:cNvPr id="2" name="Заголовок 1"/>
          <p:cNvSpPr>
            <a:spLocks noGrp="1"/>
          </p:cNvSpPr>
          <p:nvPr>
            <p:ph type="title"/>
          </p:nvPr>
        </p:nvSpPr>
        <p:spPr/>
        <p:txBody>
          <a:bodyPr>
            <a:normAutofit/>
          </a:bodyPr>
          <a:lstStyle/>
          <a:p>
            <a:r>
              <a:rPr lang="ru-RU" sz="2800" b="1" i="1" dirty="0" smtClean="0">
                <a:latin typeface="Times New Roman" panose="02020603050405020304" pitchFamily="18" charset="0"/>
                <a:cs typeface="Times New Roman" panose="02020603050405020304" pitchFamily="18" charset="0"/>
              </a:rPr>
              <a:t>Вопросы 3 тура:</a:t>
            </a:r>
            <a:endParaRPr lang="ru-RU" sz="2800" b="1" i="1" dirty="0">
              <a:latin typeface="Times New Roman" panose="02020603050405020304" pitchFamily="18" charset="0"/>
              <a:cs typeface="Times New Roman" panose="02020603050405020304" pitchFamily="18" charset="0"/>
            </a:endParaRPr>
          </a:p>
        </p:txBody>
      </p:sp>
      <p:sp>
        <p:nvSpPr>
          <p:cNvPr id="4" name="TextBox 3"/>
          <p:cNvSpPr txBox="1"/>
          <p:nvPr/>
        </p:nvSpPr>
        <p:spPr>
          <a:xfrm>
            <a:off x="539552" y="1196752"/>
            <a:ext cx="8064896" cy="5016758"/>
          </a:xfrm>
          <a:prstGeom prst="rect">
            <a:avLst/>
          </a:prstGeom>
          <a:noFill/>
        </p:spPr>
        <p:txBody>
          <a:bodyPr wrap="square" rtlCol="0">
            <a:spAutoFit/>
          </a:bodyPr>
          <a:lstStyle/>
          <a:p>
            <a:r>
              <a:rPr lang="ru-RU" sz="1600" dirty="0" smtClean="0">
                <a:latin typeface="Times New Roman" panose="02020603050405020304" pitchFamily="18" charset="0"/>
                <a:cs typeface="Times New Roman" panose="02020603050405020304" pitchFamily="18" charset="0"/>
              </a:rPr>
              <a:t>1. Обычно </a:t>
            </a:r>
            <a:r>
              <a:rPr lang="ru-RU" sz="1600" dirty="0">
                <a:latin typeface="Times New Roman" panose="02020603050405020304" pitchFamily="18" charset="0"/>
                <a:cs typeface="Times New Roman" panose="02020603050405020304" pitchFamily="18" charset="0"/>
              </a:rPr>
              <a:t>археологи находят осколки древних предметов, хотя целые экземпляры тоже встречаются. А вот ЭТИ ПРЕДМЕТЫ не находят целыми почти никогда. Это емкости для хранения и накопления. Современные банки именуют свои предложения в честь ЭТИХ ПРЕДМЕТОВ. Что это за ПРЕДМЕТЫ? </a:t>
            </a:r>
            <a:endParaRPr lang="ru-RU" sz="1600" dirty="0" smtClean="0">
              <a:latin typeface="Times New Roman" panose="02020603050405020304" pitchFamily="18" charset="0"/>
              <a:cs typeface="Times New Roman" panose="02020603050405020304" pitchFamily="18" charset="0"/>
            </a:endParaRPr>
          </a:p>
          <a:p>
            <a:endParaRPr lang="ru-RU" sz="1600" dirty="0">
              <a:latin typeface="Times New Roman" panose="02020603050405020304" pitchFamily="18" charset="0"/>
              <a:cs typeface="Times New Roman" panose="02020603050405020304" pitchFamily="18" charset="0"/>
            </a:endParaRPr>
          </a:p>
          <a:p>
            <a:r>
              <a:rPr lang="ru-RU" sz="1600" dirty="0" smtClean="0">
                <a:latin typeface="Times New Roman" panose="02020603050405020304" pitchFamily="18" charset="0"/>
                <a:cs typeface="Times New Roman" panose="02020603050405020304" pitchFamily="18" charset="0"/>
              </a:rPr>
              <a:t>2. </a:t>
            </a:r>
            <a:r>
              <a:rPr lang="ru-RU" sz="1600" dirty="0">
                <a:latin typeface="Times New Roman" panose="02020603050405020304" pitchFamily="18" charset="0"/>
                <a:cs typeface="Times New Roman" panose="02020603050405020304" pitchFamily="18" charset="0"/>
              </a:rPr>
              <a:t>Этот автоматический аппарат, </a:t>
            </a:r>
            <a:r>
              <a:rPr lang="ru-RU" sz="1600" dirty="0" smtClean="0">
                <a:latin typeface="Times New Roman" panose="02020603050405020304" pitchFamily="18" charset="0"/>
                <a:cs typeface="Times New Roman" panose="02020603050405020304" pitchFamily="18" charset="0"/>
              </a:rPr>
              <a:t>предназначен </a:t>
            </a:r>
            <a:r>
              <a:rPr lang="ru-RU" sz="1600" dirty="0">
                <a:latin typeface="Times New Roman" panose="02020603050405020304" pitchFamily="18" charset="0"/>
                <a:cs typeface="Times New Roman" panose="02020603050405020304" pitchFamily="18" charset="0"/>
              </a:rPr>
              <a:t>для выдачи наличных денежных средств держателям банковских </a:t>
            </a:r>
            <a:r>
              <a:rPr lang="ru-RU" sz="1600" dirty="0" smtClean="0">
                <a:latin typeface="Times New Roman" panose="02020603050405020304" pitchFamily="18" charset="0"/>
                <a:cs typeface="Times New Roman" panose="02020603050405020304" pitchFamily="18" charset="0"/>
              </a:rPr>
              <a:t>карт. </a:t>
            </a:r>
            <a:r>
              <a:rPr lang="ru-RU" sz="1600" dirty="0">
                <a:latin typeface="Times New Roman" panose="02020603050405020304" pitchFamily="18" charset="0"/>
                <a:cs typeface="Times New Roman" panose="02020603050405020304" pitchFamily="18" charset="0"/>
              </a:rPr>
              <a:t>Назовите Его</a:t>
            </a:r>
            <a:r>
              <a:rPr lang="ru-RU" sz="1600" dirty="0" smtClean="0">
                <a:latin typeface="Times New Roman" panose="02020603050405020304" pitchFamily="18" charset="0"/>
                <a:cs typeface="Times New Roman" panose="02020603050405020304" pitchFamily="18" charset="0"/>
              </a:rPr>
              <a:t>.</a:t>
            </a:r>
          </a:p>
          <a:p>
            <a:endParaRPr lang="ru-RU" sz="1600" dirty="0" smtClean="0">
              <a:latin typeface="Times New Roman" panose="02020603050405020304" pitchFamily="18" charset="0"/>
              <a:cs typeface="Times New Roman" panose="02020603050405020304" pitchFamily="18" charset="0"/>
            </a:endParaRPr>
          </a:p>
          <a:p>
            <a:r>
              <a:rPr lang="ru-RU" sz="1600" dirty="0" smtClean="0">
                <a:latin typeface="Times New Roman" panose="02020603050405020304" pitchFamily="18" charset="0"/>
                <a:cs typeface="Times New Roman" panose="02020603050405020304" pitchFamily="18" charset="0"/>
              </a:rPr>
              <a:t>3. Это экономическая и стратегическая игра, в которой участники покупают участки, строят дома и отели, собирают аренду и стараются обанкротить соперников. Назовите ЕЕ.</a:t>
            </a:r>
          </a:p>
          <a:p>
            <a:endParaRPr lang="ru-RU" sz="1600" dirty="0">
              <a:latin typeface="Times New Roman" panose="02020603050405020304" pitchFamily="18" charset="0"/>
              <a:cs typeface="Times New Roman" panose="02020603050405020304" pitchFamily="18" charset="0"/>
            </a:endParaRPr>
          </a:p>
          <a:p>
            <a:r>
              <a:rPr lang="ru-RU" sz="1600" dirty="0" smtClean="0">
                <a:latin typeface="Times New Roman" panose="02020603050405020304" pitchFamily="18" charset="0"/>
                <a:cs typeface="Times New Roman" panose="02020603050405020304" pitchFamily="18" charset="0"/>
              </a:rPr>
              <a:t>4. Это персональный идентификационный номер, используемый как средство авторизации (подтверждения личности) владельца банковской карты при проведении финансовых операций.</a:t>
            </a:r>
          </a:p>
          <a:p>
            <a:endParaRPr lang="ru-RU" sz="1600" dirty="0">
              <a:latin typeface="Times New Roman" panose="02020603050405020304" pitchFamily="18" charset="0"/>
              <a:cs typeface="Times New Roman" panose="02020603050405020304" pitchFamily="18" charset="0"/>
            </a:endParaRPr>
          </a:p>
          <a:p>
            <a:r>
              <a:rPr lang="ru-RU" sz="1600" dirty="0" smtClean="0">
                <a:latin typeface="Times New Roman" panose="02020603050405020304" pitchFamily="18" charset="0"/>
                <a:cs typeface="Times New Roman" panose="02020603050405020304" pitchFamily="18" charset="0"/>
              </a:rPr>
              <a:t>5. </a:t>
            </a:r>
            <a:r>
              <a:rPr lang="ru-RU" sz="1600" dirty="0">
                <a:latin typeface="Times New Roman" panose="02020603050405020304" pitchFamily="18" charset="0"/>
                <a:cs typeface="Times New Roman" panose="02020603050405020304" pitchFamily="18" charset="0"/>
              </a:rPr>
              <a:t>Физик Роберт </a:t>
            </a:r>
            <a:r>
              <a:rPr lang="ru-RU" sz="1600" dirty="0" err="1">
                <a:latin typeface="Times New Roman" panose="02020603050405020304" pitchFamily="18" charset="0"/>
                <a:cs typeface="Times New Roman" panose="02020603050405020304" pitchFamily="18" charset="0"/>
              </a:rPr>
              <a:t>Лэнг</a:t>
            </a:r>
            <a:r>
              <a:rPr lang="ru-RU" sz="1600" dirty="0">
                <a:latin typeface="Times New Roman" panose="02020603050405020304" pitchFamily="18" charset="0"/>
                <a:cs typeface="Times New Roman" panose="02020603050405020304" pitchFamily="18" charset="0"/>
              </a:rPr>
              <a:t> считается мастером оригами, но рассматривает складывание фигурок не только как хобби, но и как способ решения инженерных проблем. Одна автомобильная компания наняла </a:t>
            </a:r>
            <a:r>
              <a:rPr lang="ru-RU" sz="1600" dirty="0" err="1">
                <a:latin typeface="Times New Roman" panose="02020603050405020304" pitchFamily="18" charset="0"/>
                <a:cs typeface="Times New Roman" panose="02020603050405020304" pitchFamily="18" charset="0"/>
              </a:rPr>
              <a:t>Лэнга</a:t>
            </a:r>
            <a:r>
              <a:rPr lang="ru-RU" sz="1600" dirty="0">
                <a:latin typeface="Times New Roman" panose="02020603050405020304" pitchFamily="18" charset="0"/>
                <a:cs typeface="Times New Roman" panose="02020603050405020304" pitchFamily="18" charset="0"/>
              </a:rPr>
              <a:t>, чтобы разработать компактный способ складывания ЕЁ. Финансовые эксперты тоже считают, что ОНА спасёт вас в критической ситуации. Назовите ЕЁ двумя словами. </a:t>
            </a:r>
          </a:p>
        </p:txBody>
      </p:sp>
    </p:spTree>
    <p:extLst>
      <p:ext uri="{BB962C8B-B14F-4D97-AF65-F5344CB8AC3E}">
        <p14:creationId xmlns:p14="http://schemas.microsoft.com/office/powerpoint/2010/main" val="2961976273"/>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48</TotalTime>
  <Words>370</Words>
  <Application>Microsoft Office PowerPoint</Application>
  <PresentationFormat>Экран (4:3)</PresentationFormat>
  <Paragraphs>64</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Тема Office</vt:lpstr>
      <vt:lpstr>Викторина </vt:lpstr>
      <vt:lpstr>1 тур </vt:lpstr>
      <vt:lpstr>1. По одной из версий, ЕЁ название произошло от фамилии бельгийца, который старался сделать максимально удобной свою гостиницу для проведения торговых сделок: там имелись сейфы, отдельный зал для клерков, а также специальные кабинеты для проведения переговоров. По другой версии, термин «ОНА» получился из слова «bursa», означающий кожаный кошелек в виде мешочка для денег. Назовите ЕЁ.  2. ОН может быть как семейным, так и государственным. ЕГО можно принять, исполнить и урезать. Назовите ЕГО.  3. В банке для всех вас висит прокламация  «деньги в кубышках съедает …» назовите ЕЁ.  4. Этот инструмент для стимулирования людей оплачивать покупки банковскими картами, а не наличными, появился в россии в 2017 году, а правильное написание закрепили только в 2020. Назовите ЕГО, а мы, по аналогии, вернём вам бланки с правильным ответом после игры.  5. Назовите мероприятие где цену выбивают молотком?   </vt:lpstr>
      <vt:lpstr>Ответы на вопросы 1 тура</vt:lpstr>
      <vt:lpstr>2 тур  «Деньги»</vt:lpstr>
      <vt:lpstr>Вопросы 2 тура:</vt:lpstr>
      <vt:lpstr>Ответы на вопросы 2 тура</vt:lpstr>
      <vt:lpstr>3 тур  «Изобретения в финансах»</vt:lpstr>
      <vt:lpstr>Вопросы 3 тура:</vt:lpstr>
      <vt:lpstr>Ответы на вопросы 3 тура</vt:lpstr>
      <vt:lpstr>4 тур  «Финансы и культура»</vt:lpstr>
      <vt:lpstr>Вопросы 4 тура:</vt:lpstr>
      <vt:lpstr>Ответы на вопросы 4 тура</vt:lpstr>
      <vt:lpstr>Спасибо за внимание!</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Викторина</dc:title>
  <dc:creator>Студент</dc:creator>
  <cp:lastModifiedBy>Студент</cp:lastModifiedBy>
  <cp:revision>15</cp:revision>
  <dcterms:created xsi:type="dcterms:W3CDTF">2026-01-27T07:25:42Z</dcterms:created>
  <dcterms:modified xsi:type="dcterms:W3CDTF">2026-01-27T08:13:54Z</dcterms:modified>
</cp:coreProperties>
</file>