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82" r:id="rId4"/>
    <p:sldId id="283" r:id="rId5"/>
    <p:sldId id="284" r:id="rId6"/>
    <p:sldId id="280" r:id="rId7"/>
    <p:sldId id="257" r:id="rId8"/>
    <p:sldId id="259" r:id="rId9"/>
    <p:sldId id="260" r:id="rId10"/>
    <p:sldId id="261" r:id="rId11"/>
    <p:sldId id="262" r:id="rId12"/>
    <p:sldId id="263" r:id="rId13"/>
    <p:sldId id="264" r:id="rId14"/>
    <p:sldId id="266" r:id="rId15"/>
    <p:sldId id="279" r:id="rId16"/>
    <p:sldId id="268" r:id="rId17"/>
    <p:sldId id="270" r:id="rId18"/>
    <p:sldId id="272" r:id="rId19"/>
    <p:sldId id="275" r:id="rId20"/>
    <p:sldId id="274" r:id="rId21"/>
    <p:sldId id="278" r:id="rId22"/>
    <p:sldId id="285" r:id="rId23"/>
    <p:sldId id="289" r:id="rId24"/>
    <p:sldId id="287" r:id="rId25"/>
    <p:sldId id="288" r:id="rId26"/>
    <p:sldId id="294" r:id="rId27"/>
    <p:sldId id="290" r:id="rId28"/>
    <p:sldId id="291" r:id="rId29"/>
    <p:sldId id="292" r:id="rId30"/>
    <p:sldId id="29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(%)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09A6-40D7-81E3-02155A6247F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9A6-40D7-81E3-02155A6247F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09A6-40D7-81E3-02155A6247F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9A6-40D7-81E3-02155A6247F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09A6-40D7-81E3-02155A6247F1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9A6-40D7-81E3-02155A6247F1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09A6-40D7-81E3-02155A6247F1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9A6-40D7-81E3-02155A6247F1}"/>
              </c:ext>
            </c:extLst>
          </c:dPt>
          <c:cat>
            <c:strRef>
              <c:f>Лист1!$A$2:$A$9</c:f>
              <c:strCache>
                <c:ptCount val="8"/>
                <c:pt idx="0">
                  <c:v>Русские</c:v>
                </c:pt>
                <c:pt idx="1">
                  <c:v>Буряты</c:v>
                </c:pt>
                <c:pt idx="2">
                  <c:v>Украинцы</c:v>
                </c:pt>
                <c:pt idx="3">
                  <c:v>Татары</c:v>
                </c:pt>
                <c:pt idx="4">
                  <c:v>Белорусы</c:v>
                </c:pt>
                <c:pt idx="5">
                  <c:v>Эвенки</c:v>
                </c:pt>
                <c:pt idx="6">
                  <c:v>Тофалары</c:v>
                </c:pt>
                <c:pt idx="7">
                  <c:v>Иные национальности</c:v>
                </c:pt>
              </c:strCache>
            </c:strRef>
          </c:cat>
          <c:val>
            <c:numRef>
              <c:f>Лист1!$B$2:$B$9</c:f>
              <c:numCache>
                <c:formatCode>0.00%</c:formatCode>
                <c:ptCount val="8"/>
                <c:pt idx="0">
                  <c:v>0.88500000000000101</c:v>
                </c:pt>
                <c:pt idx="1">
                  <c:v>3.2000000000000077E-2</c:v>
                </c:pt>
                <c:pt idx="2">
                  <c:v>1.2699999999999998E-2</c:v>
                </c:pt>
                <c:pt idx="3">
                  <c:v>9.400000000000016E-3</c:v>
                </c:pt>
                <c:pt idx="4">
                  <c:v>3.3000000000000061E-3</c:v>
                </c:pt>
                <c:pt idx="5">
                  <c:v>5.000000000000012E-4</c:v>
                </c:pt>
                <c:pt idx="6">
                  <c:v>3.0000000000000079E-4</c:v>
                </c:pt>
                <c:pt idx="7">
                  <c:v>5.6100000000000004E-2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8B-4F49-9DDE-AF4B348607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rgbClr val="FFFFCC"/>
    </a:solidFill>
    <a:ln>
      <a:noFill/>
    </a:ln>
    <a:effectLst/>
    <a:scene3d>
      <a:camera prst="orthographicFront"/>
      <a:lightRig rig="threePt" dir="t"/>
    </a:scene3d>
    <a:sp3d>
      <a:bevelT w="190500" h="38100"/>
    </a:sp3d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78B9-B434-4EF3-9949-FCDE0FD0781D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03A8-C572-4FFC-8A20-9E034C4969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78B9-B434-4EF3-9949-FCDE0FD0781D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03A8-C572-4FFC-8A20-9E034C4969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78B9-B434-4EF3-9949-FCDE0FD0781D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03A8-C572-4FFC-8A20-9E034C4969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78B9-B434-4EF3-9949-FCDE0FD0781D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03A8-C572-4FFC-8A20-9E034C4969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78B9-B434-4EF3-9949-FCDE0FD0781D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03A8-C572-4FFC-8A20-9E034C4969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78B9-B434-4EF3-9949-FCDE0FD0781D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03A8-C572-4FFC-8A20-9E034C4969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78B9-B434-4EF3-9949-FCDE0FD0781D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03A8-C572-4FFC-8A20-9E034C4969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78B9-B434-4EF3-9949-FCDE0FD0781D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03A8-C572-4FFC-8A20-9E034C4969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78B9-B434-4EF3-9949-FCDE0FD0781D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03A8-C572-4FFC-8A20-9E034C4969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78B9-B434-4EF3-9949-FCDE0FD0781D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03A8-C572-4FFC-8A20-9E034C4969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78B9-B434-4EF3-9949-FCDE0FD0781D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03A8-C572-4FFC-8A20-9E034C4969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7000"/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9878B9-B434-4EF3-9949-FCDE0FD0781D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803A8-C572-4FFC-8A20-9E034C4969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slide" Target="slide6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slide" Target="slide6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1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sp.ru/?p=155107" TargetMode="External"/><Relationship Id="rId2" Type="http://schemas.openxmlformats.org/officeDocument/2006/relationships/hyperlink" Target="http://irkipedia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9D%D0%B0%D1%81%D0%B5%D0%BB%D0%B5%D0%BD%D0%B8%D0%B5_%D0%98%D1%80%D0%BA%D1%83%D1%82%D1%81%D0%BA%D0%BE%D0%B9_%D0%BE%D0%B1%D0%BB%D0%B0%D1%81%D1%82%D0%B8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image" Target="../media/image5.jpeg"/><Relationship Id="rId3" Type="http://schemas.openxmlformats.org/officeDocument/2006/relationships/slide" Target="slide7.xml"/><Relationship Id="rId7" Type="http://schemas.openxmlformats.org/officeDocument/2006/relationships/slide" Target="slide21.xml"/><Relationship Id="rId12" Type="http://schemas.openxmlformats.org/officeDocument/2006/relationships/slide" Target="slide25.xml"/><Relationship Id="rId2" Type="http://schemas.openxmlformats.org/officeDocument/2006/relationships/image" Target="../media/image2.jpeg"/><Relationship Id="rId16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11" Type="http://schemas.openxmlformats.org/officeDocument/2006/relationships/image" Target="../media/image4.jpeg"/><Relationship Id="rId5" Type="http://schemas.openxmlformats.org/officeDocument/2006/relationships/slide" Target="slide16.xml"/><Relationship Id="rId15" Type="http://schemas.openxmlformats.org/officeDocument/2006/relationships/image" Target="../media/image7.jpeg"/><Relationship Id="rId10" Type="http://schemas.openxmlformats.org/officeDocument/2006/relationships/slide" Target="slide24.xml"/><Relationship Id="rId4" Type="http://schemas.openxmlformats.org/officeDocument/2006/relationships/slide" Target="slide14.xml"/><Relationship Id="rId9" Type="http://schemas.openxmlformats.org/officeDocument/2006/relationships/image" Target="../media/image3.jpeg"/><Relationship Id="rId1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slide10.xml"/><Relationship Id="rId7" Type="http://schemas.openxmlformats.org/officeDocument/2006/relationships/slide" Target="slide6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Население Иркутской области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229200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Автор:  Дубровина Татьяна Ивановна,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учитель географии МБОУ г. Иркутска СОШ № 67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1780" y="6267068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Иркутск,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16632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3175">
                  <a:noFill/>
                </a:ln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Виртуальная экскурсия на тему: «Население Иркутской области»</a:t>
            </a:r>
            <a:endParaRPr lang="ru-RU" b="1" dirty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Речной.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первоначальный период освоения территории области русскими основными транспортными артериями являлись реки Лена, Ангара.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(XVII-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начало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XVIII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века).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http://polar-odyssey.org/images/phocagallery/foto_2/thumbs/phoca_thumb_l_46.jpg"/>
          <p:cNvPicPr>
            <a:picLocks noChangeAspect="1" noChangeArrowheads="1"/>
          </p:cNvPicPr>
          <p:nvPr/>
        </p:nvPicPr>
        <p:blipFill>
          <a:blip r:embed="rId2" cstate="print"/>
          <a:srcRect l="4536" r="1874" b="6653"/>
          <a:stretch>
            <a:fillRect/>
          </a:stretch>
        </p:blipFill>
        <p:spPr bwMode="auto">
          <a:xfrm>
            <a:off x="1403648" y="1844824"/>
            <a:ext cx="6192688" cy="4583051"/>
          </a:xfrm>
          <a:prstGeom prst="rect">
            <a:avLst/>
          </a:prstGeom>
          <a:noFill/>
        </p:spPr>
      </p:pic>
      <p:sp>
        <p:nvSpPr>
          <p:cNvPr id="3" name="Управляющая кнопка: назад 2">
            <a:hlinkClick r:id="rId3" action="ppaction://hlinksldjump" highlightClick="1"/>
          </p:cNvPr>
          <p:cNvSpPr/>
          <p:nvPr/>
        </p:nvSpPr>
        <p:spPr>
          <a:xfrm>
            <a:off x="8316416" y="6237312"/>
            <a:ext cx="648072" cy="504056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Трактовый.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Период строительства Московского тракта, зарождения промышленности на основе минеральных и лесных ресурсов, первых городов (Х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 век).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2-4\Desktop\население ИО\20150913153947-b039656f-m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887" y="1600200"/>
            <a:ext cx="7056226" cy="4525963"/>
          </a:xfrm>
          <a:prstGeom prst="rect">
            <a:avLst/>
          </a:prstGeom>
          <a:noFill/>
        </p:spPr>
      </p:pic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316416" y="6237312"/>
            <a:ext cx="648072" cy="504056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transsib-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556791"/>
            <a:ext cx="7632848" cy="4906831"/>
          </a:xfrm>
          <a:prstGeom prst="rect">
            <a:avLst/>
          </a:prstGeom>
        </p:spPr>
      </p:pic>
      <p:pic>
        <p:nvPicPr>
          <p:cNvPr id="4" name="Содержимое 3" descr="_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1556792"/>
            <a:ext cx="7633812" cy="485313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Магистральный.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Третий период развития территории (конец XIX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- начало XX века) связан со строительством Транссибирской железнодорожной магистрали.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назад 5">
            <a:hlinkClick r:id="rId4" action="ppaction://hlinksldjump" highlightClick="1"/>
          </p:cNvPr>
          <p:cNvSpPr/>
          <p:nvPr/>
        </p:nvSpPr>
        <p:spPr>
          <a:xfrm>
            <a:off x="8316416" y="6237312"/>
            <a:ext cx="648072" cy="504056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Индустриальный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этап (1959-1986 гг.)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357188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Важнейшей вехой для развития системы расселения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стало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строительство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Байкало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Амурской магистрали. БАМ сыграла важную роль в социально-экономическом развитии северных районов области в период строительства Братской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ГЭС,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Усть-Илимской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ГЭС и формирование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ТПК,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Коршуновского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горно-обогатительного комбината.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4" name="Picture 3" descr="C:\Users\2-4\Desktop\население ИО\10.jpg"/>
          <p:cNvPicPr>
            <a:picLocks noChangeAspect="1" noChangeArrowheads="1"/>
          </p:cNvPicPr>
          <p:nvPr/>
        </p:nvPicPr>
        <p:blipFill>
          <a:blip r:embed="rId2" cstate="print"/>
          <a:srcRect l="3226" r="2669"/>
          <a:stretch>
            <a:fillRect/>
          </a:stretch>
        </p:blipFill>
        <p:spPr bwMode="auto">
          <a:xfrm>
            <a:off x="-324544" y="0"/>
            <a:ext cx="9468544" cy="6858000"/>
          </a:xfrm>
          <a:prstGeom prst="rect">
            <a:avLst/>
          </a:prstGeom>
          <a:noFill/>
        </p:spPr>
      </p:pic>
      <p:pic>
        <p:nvPicPr>
          <p:cNvPr id="6" name="Содержимое 5" descr="RIAN_archive_699657_Construction_of_Bratsk_hydroelectric_power_sta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25946"/>
            <a:ext cx="5904656" cy="6832054"/>
          </a:xfrm>
          <a:prstGeom prst="rect">
            <a:avLst/>
          </a:prstGeom>
        </p:spPr>
      </p:pic>
      <p:sp>
        <p:nvSpPr>
          <p:cNvPr id="7" name="Управляющая кнопка: назад 6">
            <a:hlinkClick r:id="rId4" action="ppaction://hlinksldjump" highlightClick="1"/>
          </p:cNvPr>
          <p:cNvSpPr/>
          <p:nvPr/>
        </p:nvSpPr>
        <p:spPr>
          <a:xfrm>
            <a:off x="8316416" y="6237312"/>
            <a:ext cx="648072" cy="504056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 build="p"/>
      <p:bldP spid="5" grpI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Численность населения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355600" algn="just">
              <a:buNone/>
            </a:pPr>
            <a:r>
              <a:rPr lang="ru-RU" dirty="0" smtClean="0"/>
              <a:t>Численность населения Иркутской области по данным Росстата в последнее время немного уменьшилось.</a:t>
            </a:r>
          </a:p>
          <a:p>
            <a:r>
              <a:rPr lang="ru-RU" dirty="0" smtClean="0"/>
              <a:t>2015 год - 2 414 913 человек.</a:t>
            </a:r>
          </a:p>
          <a:p>
            <a:r>
              <a:rPr lang="ru-RU" dirty="0" smtClean="0"/>
              <a:t>2016 год - 2 412 800 человек.</a:t>
            </a:r>
          </a:p>
          <a:p>
            <a:r>
              <a:rPr lang="ru-RU" dirty="0" smtClean="0"/>
              <a:t>2017 год – 2 408 901 человек.</a:t>
            </a:r>
          </a:p>
          <a:p>
            <a:r>
              <a:rPr lang="ru-RU" dirty="0" smtClean="0"/>
              <a:t>2018 год – 2 404 195 человек.</a:t>
            </a:r>
          </a:p>
          <a:p>
            <a:r>
              <a:rPr lang="ru-RU" dirty="0" smtClean="0"/>
              <a:t>2019 год - 2 398 617 человек.</a:t>
            </a:r>
          </a:p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95536" y="427038"/>
            <a:ext cx="75608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Пик количества жителей пришелся </a:t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 1989 год - 2 830 641 человек.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Рисунок 7" descr="https://ru.wikipedia.org/api/rest_v1/page/graph/png/%D0%9D%D0%B0%D1%81%D0%B5%D0%BB%D0%B5%D0%BD%D0%B8%D0%B5_%D0%98%D1%80%D0%BA%D1%83%D1%82%D1%81%D0%BA%D0%BE%D0%B9_%D0%BE%D0%B1%D0%BB%D0%B0%D1%81%D1%82%D0%B8/0/e479b952f9cee152ffdb0e6cde522c1f24cd2c8c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8800"/>
            <a:ext cx="7704856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23380" y="92076"/>
            <a:ext cx="1018120" cy="1048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770485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Городское и сельское население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355600" algn="just">
              <a:buNone/>
            </a:pPr>
            <a:r>
              <a:rPr lang="ru-RU" dirty="0" smtClean="0"/>
              <a:t>На территории Иркутской области 22 города, в том числе областного подчинения — 14, районного — 8. Поселков городского типа — 66, прочих населенных пунктов около 1500. Из 22 городов Иркутской области имеют численность населения более 100 тыс. человек только пять: Иркутск, Братск, Ангарск, Усть-Илимск и Усолье-Сибирское. </a:t>
            </a:r>
          </a:p>
          <a:p>
            <a:pPr marL="0" indent="355600" algn="just">
              <a:buNone/>
            </a:pPr>
            <a:r>
              <a:rPr lang="ru-RU" dirty="0" smtClean="0"/>
              <a:t>Что касается сельского населения, то оно увеличивалось в основном за счет естественного прироста и вследствие переселения из Европейской России. </a:t>
            </a:r>
          </a:p>
          <a:p>
            <a:endParaRPr lang="ru-RU" dirty="0"/>
          </a:p>
        </p:txBody>
      </p:sp>
      <p:pic>
        <p:nvPicPr>
          <p:cNvPr id="4" name="Содержимое 3" descr="Bez-imeni-1_1f76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772816"/>
            <a:ext cx="7763774" cy="38905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64088" y="6237312"/>
            <a:ext cx="343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mtClean="0"/>
              <a:t>)</a:t>
            </a:r>
            <a:endParaRPr lang="ru-RU" dirty="0"/>
          </a:p>
        </p:txBody>
      </p:sp>
      <p:pic>
        <p:nvPicPr>
          <p:cNvPr id="8" name="Picture 2" descr="C:\Users\2-4\Desktop\население ИО\85947_big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r="16190"/>
          <a:stretch>
            <a:fillRect/>
          </a:stretch>
        </p:blipFill>
        <p:spPr bwMode="auto">
          <a:xfrm>
            <a:off x="7956376" y="260648"/>
            <a:ext cx="1014138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2008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Плотность населения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2500" lnSpcReduction="20000"/>
          </a:bodyPr>
          <a:lstStyle/>
          <a:p>
            <a:pPr marL="0" indent="35560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Население в области размещено крайне неравномерно. Плотность населения в Иркутской области в 2,4 раза ниже, чем в среднем по России. Наиболее плотно заселены районы с крупными промышленными городами и развитым сельским хозяйством. Плотность населения здесь достигает 25 чел./км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Усольский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район), 30 чел./км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(Ангарский) и даже 60 чел./км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(Иркутский). В северных районах плотность населения резко снижается и может быть почти в 100 раз ниже общероссийского показателя.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5634" t="18133" r="11816" b="7090"/>
          <a:stretch>
            <a:fillRect/>
          </a:stretch>
        </p:blipFill>
        <p:spPr bwMode="auto">
          <a:xfrm>
            <a:off x="1187624" y="1406084"/>
            <a:ext cx="6336704" cy="5225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2-4\Desktop\население ИО\85947_big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r="16190"/>
          <a:stretch>
            <a:fillRect/>
          </a:stretch>
        </p:blipFill>
        <p:spPr bwMode="auto">
          <a:xfrm>
            <a:off x="7956376" y="260648"/>
            <a:ext cx="1014138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3" grpI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Демографические характеристики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Естественный прирост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Возрастно-половая структура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Миграция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6" name="Picture 2" descr="C:\Users\2-4\Desktop\население ИО\85947_big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r="16190"/>
          <a:stretch>
            <a:fillRect/>
          </a:stretch>
        </p:blipFill>
        <p:spPr bwMode="auto">
          <a:xfrm>
            <a:off x="7956376" y="260648"/>
            <a:ext cx="1014138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Естественный прирост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35560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Иркутская область всегда являлась регионом с положительной демографической динамикой. Рождаемость здесь была выше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среднероссийского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уровня, а абсолютный прирост населения происходил в основном за счет естественного прироста, который превышал 20 чел. в расчете на 1 тыс. жителей. Миграция играла второстепенную роль в формировании структуры населения Иркутской области.</a:t>
            </a:r>
          </a:p>
          <a:p>
            <a:pPr marL="0" indent="35560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середины 1960-х гг. демографическая ситуация стала меняться: рождаемость сократилась и почти вдвое уменьшился естественный прирост населения. Начиная с 1990-х гг. Иркутская область вошла в полосу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демографического кризиса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при сокращении рождаемости выросла смертность, особенно мужчин трудоспособного возраста. Сократилась средняя продолжительность жизни населения области (мужчин - до 54, женщин - до 68 лет), а начиная с 1993 г. естественный прирост стал отрицательным.</a:t>
            </a:r>
          </a:p>
          <a:p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8316416" y="6237312"/>
            <a:ext cx="720080" cy="504056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Возрастно-половая структура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7500" lnSpcReduction="20000"/>
          </a:bodyPr>
          <a:lstStyle/>
          <a:p>
            <a:pPr marL="0" indent="355600" algn="just">
              <a:buNone/>
            </a:pPr>
            <a:r>
              <a:rPr lang="ru-RU" dirty="0" smtClean="0"/>
              <a:t>На территории Иркутской области доля мужчин — 49 %, женщин — 51 %.  Это соотношение остается относительно стабильным. Некоторое превышение численности женщин над численностью мужчин вызвано более высоким уровнем смертности мужского населения, а в старших возрастных группах, кроме того, последствиями войны.</a:t>
            </a:r>
          </a:p>
          <a:p>
            <a:pPr marL="0" indent="355600" algn="just">
              <a:buNone/>
            </a:pPr>
            <a:r>
              <a:rPr lang="ru-RU" dirty="0" smtClean="0"/>
              <a:t>Население в Иркутской области относительно моложе, чем в западных районах страны и в среднем по России. Однако в перспективе будут происходить небольшие сдвиги в возрастной структуре:</a:t>
            </a:r>
          </a:p>
          <a:p>
            <a:pPr marL="0" indent="355600" algn="just"/>
            <a:r>
              <a:rPr lang="ru-RU" dirty="0" smtClean="0"/>
              <a:t>снизится доля жителей, не достигших трудоспособного возраста; </a:t>
            </a:r>
          </a:p>
          <a:p>
            <a:pPr marL="0" indent="355600" algn="just"/>
            <a:r>
              <a:rPr lang="ru-RU" dirty="0" smtClean="0"/>
              <a:t>несколько возрастет численность населения старших возрастов, уже утративших трудоспособность.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2728" t="39401" r="35087" b="20450"/>
          <a:stretch>
            <a:fillRect/>
          </a:stretch>
        </p:blipFill>
        <p:spPr bwMode="auto">
          <a:xfrm>
            <a:off x="899592" y="1484784"/>
            <a:ext cx="7721473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316416" y="6237312"/>
            <a:ext cx="720080" cy="504056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49006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Планируемые результаты обучения: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608512"/>
          </a:xfrm>
          <a:solidFill>
            <a:srgbClr val="FFFFCC"/>
          </a:solidFill>
          <a:effectLst>
            <a:innerShdw blurRad="114300">
              <a:prstClr val="black"/>
            </a:innerShdw>
          </a:effectLst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Предметные: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Объяснять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сущность происходящих в регионе социально-экономических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преобразований.</a:t>
            </a:r>
          </a:p>
          <a:p>
            <a:pPr marL="0" indent="0" algn="just"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формирование умений: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 работать индивидуально или в группе;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 принимать участие в обсуждении выступлений сверстников;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анализировать и систематизировать информацию и заполнять таблицы;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подготавливать материалы (аналитическую справку, сообщение или доклад, и т. д.) о населении;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Личностные: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развитие умений самостоятельного поиска информации в книгах, Интернете и на картах.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сознавать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единство географического пространства области как единой среды обитания всех населяющих ее народов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Миграция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68552"/>
          </a:xfrm>
        </p:spPr>
        <p:txBody>
          <a:bodyPr>
            <a:normAutofit fontScale="85000" lnSpcReduction="20000"/>
          </a:bodyPr>
          <a:lstStyle/>
          <a:p>
            <a:pPr marL="0" indent="35560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данным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Иркутскстата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численность постоянного населения в регионе на 1 января 2019 года составила 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398 тысяч человек. Таким образом, за 2018 год уменьшение составило всего 0,2%.</a:t>
            </a:r>
          </a:p>
          <a:p>
            <a:pPr marL="0" indent="35560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Естественный прирост в регионе имеет положительное значение. Уменьшение населения связано исключительно с миграционным оттоком. В регионе за последние три-четыре года значительно выросла трудовая временная миграция. Всё больше людей предпочитают жить в регионах с более теплым климатом, а зарабатывать деньги вахтовым способом в Иркутской области, прежде всего в северных районах региона.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2-4\Desktop\население ИО\Migratsiya.jpg"/>
          <p:cNvPicPr>
            <a:picLocks noChangeAspect="1" noChangeArrowheads="1"/>
          </p:cNvPicPr>
          <p:nvPr/>
        </p:nvPicPr>
        <p:blipFill>
          <a:blip r:embed="rId2" cstate="print"/>
          <a:srcRect l="4478" t="19030" r="4478" b="12687"/>
          <a:stretch>
            <a:fillRect/>
          </a:stretch>
        </p:blipFill>
        <p:spPr bwMode="auto">
          <a:xfrm>
            <a:off x="1403648" y="332656"/>
            <a:ext cx="6264696" cy="6264696"/>
          </a:xfrm>
          <a:prstGeom prst="rect">
            <a:avLst/>
          </a:prstGeom>
          <a:noFill/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316416" y="6237312"/>
            <a:ext cx="720080" cy="504056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Национальный состав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35560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Постоянный приток в Иркутскую область населения из различных регионов страны обусловил его разнообразный национальный состав. В настоящее время здесь проживают выходцы почти из всех союзных республик бывшего СССР. Но основную группу населения составляют русские (88,5 %), вторую по численности украинцы (3,4%), третью —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буряты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(2,7%), четвертую — татары (1,4%). Всего в пределах области проживает около 100 наций и народностей.</a:t>
            </a:r>
          </a:p>
          <a:p>
            <a:pPr marL="0" indent="35560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Бурятское население (общей численностью около 80 тыс. человек) сосредоточено главным образом в Усть-Ордынском Бурятском автономном округе и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Ольхонском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районе Иркутской области. Небольшие группы якутов (общей численностью около 2 тыс. чел.)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эвенков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(1,2 тыс. человек) проживают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Катангском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и, отчасти,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Бодайбинском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районах. В южной части Нижнеудинского района, в предгорьях Восточного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Саяна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живут охотники и таежные оленеводы —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тофы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Picture 2" descr="C:\Users\2-4\Desktop\население ИО\85947_big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r="16190"/>
          <a:stretch>
            <a:fillRect/>
          </a:stretch>
        </p:blipFill>
        <p:spPr bwMode="auto">
          <a:xfrm>
            <a:off x="7956376" y="260648"/>
            <a:ext cx="1014138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Национальный состав</a:t>
            </a: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12185993"/>
              </p:ext>
            </p:extLst>
          </p:nvPr>
        </p:nvGraphicFramePr>
        <p:xfrm>
          <a:off x="457200" y="1600200"/>
          <a:ext cx="4038600" cy="36068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026568">
                  <a:extLst>
                    <a:ext uri="{9D8B030D-6E8A-4147-A177-3AD203B41FA5}">
                      <a16:colId xmlns:a16="http://schemas.microsoft.com/office/drawing/2014/main" val="316139330"/>
                    </a:ext>
                  </a:extLst>
                </a:gridCol>
                <a:gridCol w="2012032">
                  <a:extLst>
                    <a:ext uri="{9D8B030D-6E8A-4147-A177-3AD203B41FA5}">
                      <a16:colId xmlns:a16="http://schemas.microsoft.com/office/drawing/2014/main" val="15901009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Национальность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Численность</a:t>
                      </a:r>
                      <a:r>
                        <a:rPr lang="ru-RU" baseline="0" dirty="0" smtClean="0"/>
                        <a:t> (%)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35096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Русские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88,50%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3813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Буряты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3,20%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8450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Украинцы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1,27%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3984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Татары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0,94%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8500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Белорусы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0,33%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5322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Эвенки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0,05%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8725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Тофалары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0,03%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178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Иные национальности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5,61%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125734"/>
                  </a:ext>
                </a:extLst>
              </a:tr>
            </a:tbl>
          </a:graphicData>
        </a:graphic>
      </p:graphicFrame>
      <p:graphicFrame>
        <p:nvGraphicFramePr>
          <p:cNvPr id="10" name="Объект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3484663"/>
              </p:ext>
            </p:extLst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1" name="Picture 2" descr="C:\Users\2-4\Desktop\население ИО\85947_big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r="16190"/>
          <a:stretch>
            <a:fillRect/>
          </a:stretch>
        </p:blipFill>
        <p:spPr bwMode="auto">
          <a:xfrm>
            <a:off x="7956376" y="260648"/>
            <a:ext cx="1014138" cy="1052736"/>
          </a:xfrm>
          <a:prstGeom prst="rect">
            <a:avLst/>
          </a:prstGeom>
          <a:noFill/>
        </p:spPr>
      </p:pic>
      <p:sp>
        <p:nvSpPr>
          <p:cNvPr id="12" name="Управляющая кнопка: назад 11">
            <a:hlinkClick r:id="rId5" action="ppaction://hlinksldjump" highlightClick="1"/>
          </p:cNvPr>
          <p:cNvSpPr/>
          <p:nvPr/>
        </p:nvSpPr>
        <p:spPr>
          <a:xfrm>
            <a:off x="8316416" y="6165304"/>
            <a:ext cx="720080" cy="576064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Эвенки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97152"/>
          </a:xfrm>
        </p:spPr>
        <p:txBody>
          <a:bodyPr>
            <a:normAutofit fontScale="70000" lnSpcReduction="20000"/>
          </a:bodyPr>
          <a:lstStyle/>
          <a:p>
            <a:pPr marL="0" indent="363538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настоящее время в Иркутской области на территории восьми районов проживает 1272 эвенка. Из них 586 эвенков проживает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Катангском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районе, в самом северном районе Иркутской области.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3538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Эвенки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более компактно расселены на севере района- д.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Тетея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с.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Ербогачен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Хамакар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Наканно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уч.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Инаригда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363538" algn="just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Катангские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эвенки называют себя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илэ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- человек.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3538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Язык — эвенкийский, принадлежит к тунгусо-маньчжурской группе алтайской языковой семьи.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199" y="2348706"/>
            <a:ext cx="4224701" cy="3168526"/>
          </a:xfrm>
          <a:prstGeom prst="rect">
            <a:avLst/>
          </a:prstGeom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8316416" y="6165304"/>
            <a:ext cx="720080" cy="576064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91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Тофалары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69400" y="2132856"/>
            <a:ext cx="4326400" cy="324480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97152"/>
          </a:xfrm>
        </p:spPr>
        <p:txBody>
          <a:bodyPr>
            <a:normAutofit fontScale="77500" lnSpcReduction="20000"/>
          </a:bodyPr>
          <a:lstStyle/>
          <a:p>
            <a:pPr marL="0" indent="363538" algn="just"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Тофалары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тофа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тоха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самоназвание,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карагасы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устаревшее название) — коренной народ в России, населяют горно-таёжную территорию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Нижнеудинского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района Иркутской области в бассейнах рек Уда, Бирюса, Кан, Гутара, Ия и др.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3538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территории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Иркутской области проживает 678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тофаларов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Говорят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тофаларском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языке тюркской группы алтайской семьи. Верующие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тофалары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православные. Сохраняется шаманизм.</a:t>
            </a:r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316416" y="6165304"/>
            <a:ext cx="720080" cy="576064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79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Буряты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060848"/>
            <a:ext cx="4038600" cy="4065315"/>
          </a:xfrm>
        </p:spPr>
        <p:txBody>
          <a:bodyPr>
            <a:normAutofit/>
          </a:bodyPr>
          <a:lstStyle/>
          <a:p>
            <a:pPr marL="0" indent="363538"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Иркутской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области проживает 77 667 бурят, что составляет всего лишь 3,2 % от общего числа жителей области, из них в УОБО – 49 871 чел, то есть треть  бурят живет вне автономии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363538" algn="just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Язык бурятский. Верующие — буддисты, шаманисты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0" y="2060848"/>
            <a:ext cx="4388296" cy="2726229"/>
          </a:xfrm>
          <a:prstGeom prst="rect">
            <a:avLst/>
          </a:prstGeom>
        </p:spPr>
      </p:pic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316416" y="6165304"/>
            <a:ext cx="720080" cy="576064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07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67744" y="22439"/>
            <a:ext cx="4572000" cy="6863417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/>
            <a:r>
              <a:rPr lang="ru-RU" sz="2200" dirty="0">
                <a:latin typeface="Monotype Corsiva" panose="03010101010201010101" pitchFamily="66" charset="0"/>
              </a:rPr>
              <a:t>Куда ни глянь – леса повсюду,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Повсюду реки и поля,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Кусочек девственной природы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Моя Иркутская земля.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Для всей Руси – Руси великой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Была ты тайной и звала,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К себе всегда людей манила,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Но неприступною была.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Ермак чуть приоткрыл завесу – 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Ты </a:t>
            </a:r>
            <a:r>
              <a:rPr lang="ru-RU" sz="2200" dirty="0" err="1">
                <a:latin typeface="Monotype Corsiva" panose="03010101010201010101" pitchFamily="66" charset="0"/>
              </a:rPr>
              <a:t>налилася</a:t>
            </a:r>
            <a:r>
              <a:rPr lang="ru-RU" sz="2200" dirty="0">
                <a:latin typeface="Monotype Corsiva" panose="03010101010201010101" pitchFamily="66" charset="0"/>
              </a:rPr>
              <a:t> до краев,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Любой, чтоб лишь тебя увидеть,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Был тяжкий путь пройти готов.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Твоя история писалась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Ни день, ни два, ни час, ни год,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Но все ж ты прежнею осталась,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Все также рвешься ты вперед.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Откуда город наш родился?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Как открывался милый край?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Как из пожара возродился?</a:t>
            </a:r>
          </a:p>
          <a:p>
            <a:pPr algn="ctr"/>
            <a:r>
              <a:rPr lang="ru-RU" sz="2200" dirty="0">
                <a:latin typeface="Monotype Corsiva" panose="03010101010201010101" pitchFamily="66" charset="0"/>
              </a:rPr>
              <a:t>Что будет дальше</a:t>
            </a:r>
            <a:r>
              <a:rPr lang="ru-RU" sz="2200" dirty="0" smtClean="0">
                <a:latin typeface="Monotype Corsiva" panose="03010101010201010101" pitchFamily="66" charset="0"/>
              </a:rPr>
              <a:t>?…</a:t>
            </a:r>
            <a:endParaRPr lang="ru-RU" sz="22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06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Динамика численности населения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данным таблицы сделайте вывод об изменении численности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Иркутской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области 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58183771"/>
              </p:ext>
            </p:extLst>
          </p:nvPr>
        </p:nvGraphicFramePr>
        <p:xfrm>
          <a:off x="4648200" y="1600200"/>
          <a:ext cx="4038600" cy="3302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019300">
                  <a:extLst>
                    <a:ext uri="{9D8B030D-6E8A-4147-A177-3AD203B41FA5}">
                      <a16:colId xmlns:a16="http://schemas.microsoft.com/office/drawing/2014/main" val="1400129780"/>
                    </a:ext>
                  </a:extLst>
                </a:gridCol>
                <a:gridCol w="2019300">
                  <a:extLst>
                    <a:ext uri="{9D8B030D-6E8A-4147-A177-3AD203B41FA5}">
                      <a16:colId xmlns:a16="http://schemas.microsoft.com/office/drawing/2014/main" val="19964453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Год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Численность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1437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2015 год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2 414 913 человек.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855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2016 год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2 412 800 человек.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0308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2017 год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2 408 901 человек.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86896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2018 год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2 404 195 человек.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8671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2019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2 391 193 человек.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9432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939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Отметьте правильные ответы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Доля городского населения в Иркутской области выше, чем в России.</a:t>
            </a:r>
          </a:p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Естественный прирост населения Иркутской области выражается следующей формулой Р=С,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&gt;0.</a:t>
            </a:r>
          </a:p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 Массовое заселение Иркутской области в конце XIX – в начале XX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в.в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связано со строительством транссибирской магистрали.</a:t>
            </a:r>
          </a:p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4. В Черемховском районе проживает только городское население.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754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3. Национальный состав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1" name="Объект 20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700808"/>
            <a:ext cx="8720528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23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6048672"/>
          </a:xfr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endParaRPr lang="ru-RU" b="1" dirty="0" smtClean="0"/>
          </a:p>
          <a:p>
            <a:pPr marL="0" indent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экскурсии: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патриотическое и гражданское воспитание через формирование активной гражданской позиции, чувства уважения, гордости, любви к своей малой Родине и содействие становлению человека как духовно-нравственной, свободной, саморазвивающейся, социально активной, творческой личности.</a:t>
            </a:r>
          </a:p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формировать гражданское и патриотическое мировоззрение, культуру общения, воспитывать чувство гордости, сопричастности и ответственности за историю своего края;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способствовать пробуждению познавательного интереса к жизни малой Родины;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формировать осознанную необходимость бережного отношения к наследию жителей родного края; уважения к предкам и согражданам;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обеспечивать усвоение знаний по истории родного края, формировать навыки поиска информации - работы с историческими источниками, развить потребности к самостоятельному изучению истории родного края;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интеллектуальное, творческое развитие обучающихся;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создать комфортную обстановку и атмосферу сотрудничества посредством диалога с обучающимися по поводу необходимой глубины изучения материала.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«География Иркутской области», Бояркин В.М., Бояркин И.В., ООО «ИД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Сарма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2015 г., дает  представление о социально-экономическом развитии области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Бояркин В. М. География Иркутской области.- Иркутск: Восточно-Сибирская компания, 2015.</a:t>
            </a:r>
          </a:p>
          <a:p>
            <a:r>
              <a:rPr lang="ru-RU" dirty="0" smtClean="0"/>
              <a:t>Винокуров </a:t>
            </a:r>
            <a:r>
              <a:rPr lang="ru-RU" dirty="0"/>
              <a:t>М.А., Суходолов А.П. Экономика Иркутской области: В 4 т. — Иркутск: Изд-во: БГУЭП, 1998. — Т. 1. — 203 с</a:t>
            </a:r>
            <a:r>
              <a:rPr lang="ru-RU" dirty="0" smtClean="0"/>
              <a:t>.</a:t>
            </a:r>
          </a:p>
          <a:p>
            <a:r>
              <a:rPr lang="ru-RU" dirty="0"/>
              <a:t>Атлас Иркутск и Иркутская область.- Издательство: ВостСибАГП,2017.</a:t>
            </a:r>
          </a:p>
          <a:p>
            <a:r>
              <a:rPr lang="en-US" dirty="0">
                <a:hlinkClick r:id="rId2"/>
              </a:rPr>
              <a:t>http://irkipedia.ru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- энциклопедия и новости </a:t>
            </a:r>
            <a:r>
              <a:rPr lang="ru-RU" dirty="0" err="1" smtClean="0"/>
              <a:t>Приангарья</a:t>
            </a:r>
            <a:endParaRPr lang="ru-RU" dirty="0" smtClean="0"/>
          </a:p>
          <a:p>
            <a:r>
              <a:rPr lang="ru-RU" u="sng" dirty="0">
                <a:hlinkClick r:id="rId3"/>
              </a:rPr>
              <a:t>http://www.vsp.ru/?</a:t>
            </a:r>
            <a:r>
              <a:rPr lang="ru-RU" u="sng" dirty="0" smtClean="0">
                <a:hlinkClick r:id="rId3"/>
              </a:rPr>
              <a:t>p=155107</a:t>
            </a:r>
            <a:r>
              <a:rPr lang="ru-RU" dirty="0" smtClean="0"/>
              <a:t> – Восточно-Сибирская правда</a:t>
            </a:r>
            <a:endParaRPr lang="ru-RU" dirty="0"/>
          </a:p>
          <a:p>
            <a:r>
              <a:rPr lang="en-US" dirty="0">
                <a:hlinkClick r:id="rId4"/>
              </a:rPr>
              <a:t>https://ru.wikipedia.org/wiki/%D0%9D%D0%B0%D1%81%D0%B5%D0%BB%D0%B5%D0%BD%D0%B8%D0%B5_%D0%98%D1%80%D0%BA%D1%83%D1%82%D1%81%D0%BA%D0%BE%D0%B9_%</a:t>
            </a:r>
            <a:r>
              <a:rPr lang="en-US" dirty="0" smtClean="0">
                <a:hlinkClick r:id="rId4"/>
              </a:rPr>
              <a:t>D0%BE%D0%B1%D0%BB%D0%B0%D1%81%D1%82%D0%B8</a:t>
            </a:r>
            <a:r>
              <a:rPr lang="ru-RU" dirty="0" smtClean="0"/>
              <a:t> – </a:t>
            </a:r>
            <a:r>
              <a:rPr lang="ru-RU" dirty="0" err="1" smtClean="0"/>
              <a:t>википедия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041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70000" lnSpcReduction="20000"/>
          </a:bodyPr>
          <a:lstStyle/>
          <a:p>
            <a:pPr marL="0" indent="357188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Человек, не знающий своих корней, не может твердо стоять на земле. Твердость и устойчивость каждому придает чувство единства и родства со всем, что его окружает.</a:t>
            </a:r>
          </a:p>
          <a:p>
            <a:pPr marL="0" indent="357188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последнее время вырос интерес к истории края. В  подростковом возрасте в процессе самосознания и самоопределения личности потребность приобщения к местной культуре особенно велика. </a:t>
            </a:r>
          </a:p>
          <a:p>
            <a:pPr marL="0" indent="357188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Необходимость развития интересов обучающихся в области географии связана с социальном заказом общества: чем полнее, глубже, содержательнее будут знания обучающихся о родном крае и его лучших людях, тем более действенным окажутся они в воспитании любви к родной природе и земле, уважении к традициям своего народа, патриотизма.</a:t>
            </a:r>
          </a:p>
          <a:p>
            <a:pPr marL="0" indent="357188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49006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72819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Мотивация. </a:t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Отгадайте географический объект.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5040560"/>
          </a:xfrm>
          <a:solidFill>
            <a:srgbClr val="FFFFCC"/>
          </a:solidFill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/>
          <a:p>
            <a:pPr>
              <a:buNone/>
            </a:pPr>
            <a:r>
              <a:rPr lang="ru-RU" sz="1100" dirty="0" smtClean="0"/>
              <a:t>  </a:t>
            </a:r>
          </a:p>
          <a:p>
            <a:pPr algn="just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Расположен в Восточной Сибири  на юго-востоке Среднесибирского плоскогорья</a:t>
            </a:r>
          </a:p>
          <a:p>
            <a:pPr algn="just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Большая часть территории этой области находится в зоне тайги. 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Площадь территории насчитывает  775,8 тыс.кв.км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По площади занимает  6 место в России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Особенностью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её ЭГП является положение на основных транспортных магистралях, соединяющих европейскую часть страны и Западную Сибирь с дальневосточными районами России. </a:t>
            </a:r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Основу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хозяйства составляют несколько крупных ГЭС, рядом с которыми построены крупные алюминиевые комбинаты и лесопромышленные комплексы.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Население центра данного объекта составляет  623,7 тыс. чел.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Население, в основном, городское – 79,3%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Плотность населения - 3,5 чел. на 1 км</a:t>
            </a:r>
            <a:r>
              <a:rPr lang="ru-RU" sz="17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(в РФ - 8,4)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На территории объекта расположен Усть-Ордынский Бурятский автономный округ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На его территории можно насчитать 8 городов районного подчинения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Удельный вес женщин общей численности населения 52,5%</a:t>
            </a:r>
          </a:p>
          <a:p>
            <a:pPr algn="just">
              <a:buNone/>
            </a:pPr>
            <a:r>
              <a:rPr lang="ru-RU" sz="1800" dirty="0" smtClean="0"/>
              <a:t> </a:t>
            </a:r>
            <a:r>
              <a:rPr lang="ru-RU" sz="1100" dirty="0" smtClean="0"/>
              <a:t> </a:t>
            </a:r>
          </a:p>
          <a:p>
            <a:pPr>
              <a:buNone/>
            </a:pPr>
            <a:r>
              <a:rPr lang="ru-RU" sz="1100" dirty="0" smtClean="0"/>
              <a:t> </a:t>
            </a:r>
          </a:p>
          <a:p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-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2101" t="3814" r="1077" b="10272"/>
          <a:stretch>
            <a:fillRect/>
          </a:stretch>
        </p:blipFill>
        <p:spPr>
          <a:xfrm>
            <a:off x="1043608" y="-16192"/>
            <a:ext cx="7128792" cy="6874192"/>
          </a:xfrm>
        </p:spPr>
      </p:pic>
      <p:sp>
        <p:nvSpPr>
          <p:cNvPr id="5" name="TextBox 4"/>
          <p:cNvSpPr txBox="1"/>
          <p:nvPr/>
        </p:nvSpPr>
        <p:spPr>
          <a:xfrm>
            <a:off x="179512" y="0"/>
            <a:ext cx="3707904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Этапы заселения территории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 Численность населения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 Плотность населения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 Демографические характеристики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 Национальный состав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2-4\Desktop\население ИО\evenks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 l="5481" r="58400" b="4641"/>
          <a:stretch>
            <a:fillRect/>
          </a:stretch>
        </p:blipFill>
        <p:spPr bwMode="auto">
          <a:xfrm>
            <a:off x="4499992" y="692696"/>
            <a:ext cx="792088" cy="116177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1028" name="Picture 4" descr="C:\Users\2-4\Desktop\население ИО\img3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 l="62994" t="43700" r="2751"/>
          <a:stretch>
            <a:fillRect/>
          </a:stretch>
        </p:blipFill>
        <p:spPr bwMode="auto">
          <a:xfrm>
            <a:off x="1043608" y="4725144"/>
            <a:ext cx="876268" cy="108012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1029" name="Picture 5" descr="C:\Users\2-4\Desktop\население ИО\бурятский-народный-костюм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/>
          <a:srcRect l="2908" t="1265" r="54205" b="4831"/>
          <a:stretch>
            <a:fillRect/>
          </a:stretch>
        </p:blipFill>
        <p:spPr bwMode="auto">
          <a:xfrm>
            <a:off x="3563888" y="4869160"/>
            <a:ext cx="790265" cy="122413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1030" name="Picture 6" descr="C:\Users\2-4\Desktop\население ИО\hv_tuvL6mEg.jpg"/>
          <p:cNvPicPr>
            <a:picLocks noChangeAspect="1" noChangeArrowheads="1"/>
          </p:cNvPicPr>
          <p:nvPr/>
        </p:nvPicPr>
        <p:blipFill>
          <a:blip r:embed="rId14" cstate="print"/>
          <a:srcRect r="50000" b="9162"/>
          <a:stretch>
            <a:fillRect/>
          </a:stretch>
        </p:blipFill>
        <p:spPr bwMode="auto">
          <a:xfrm>
            <a:off x="2411760" y="4365104"/>
            <a:ext cx="811586" cy="104355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1031" name="Picture 7" descr="C:\Users\2-4\Desktop\население ИО\hello_html_m2bfe2535.jpg"/>
          <p:cNvPicPr>
            <a:picLocks noChangeAspect="1" noChangeArrowheads="1"/>
          </p:cNvPicPr>
          <p:nvPr/>
        </p:nvPicPr>
        <p:blipFill>
          <a:blip r:embed="rId15" cstate="print"/>
          <a:srcRect b="6090"/>
          <a:stretch>
            <a:fillRect/>
          </a:stretch>
        </p:blipFill>
        <p:spPr bwMode="auto">
          <a:xfrm>
            <a:off x="1547664" y="3356992"/>
            <a:ext cx="760751" cy="108012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1032" name="Picture 8" descr="C:\Users\2-4\Desktop\население ИО\den_tatarskogo_yazika_i_kulturi(2)_original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339752" y="5661248"/>
            <a:ext cx="744978" cy="993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152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Этапы заселения территории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35560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История заселения территории Восточной Сибири, в том числе и Иркутской области, ведёт счёт ещё с эпохи верхнего палеолита (40-50 тыс. лет назад), о которой можно судить по находкам не менее 150 стоянок. Именно к этому периоду относятся находки археологов, свидетельствующие о том, что первые племена, заселявшие территорию, занимались охотой и рыболовством.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5560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территории Иркутской области до прихода русских коренное население было представлено бурятскими племенами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булагаты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эхириты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хоринцы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хонгодоры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 эвенками (потомками тунгусов)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тофаларами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Эвенкийские племена расселялись по берегам Байкала, рек Лены и Ангары (Верхней Тунгуски), к началу прихода русских они являлись вторыми по численности после бурят и наиболее широко расселёнными племенами.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28384" y="264879"/>
            <a:ext cx="1018120" cy="1048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Users\2-4\Desktop\население ИО\maksimova-klitsenko-evenki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  <p:pic>
        <p:nvPicPr>
          <p:cNvPr id="2051" name="Picture 3" descr="C:\Users\2-4\Desktop\население ИО\original.jpg"/>
          <p:cNvPicPr>
            <a:picLocks noChangeAspect="1" noChangeArrowheads="1"/>
          </p:cNvPicPr>
          <p:nvPr/>
        </p:nvPicPr>
        <p:blipFill>
          <a:blip r:embed="rId3" cstate="print"/>
          <a:srcRect l="10025" r="8064"/>
          <a:stretch>
            <a:fillRect/>
          </a:stretch>
        </p:blipFill>
        <p:spPr bwMode="auto">
          <a:xfrm>
            <a:off x="0" y="-6661"/>
            <a:ext cx="9144000" cy="6864661"/>
          </a:xfrm>
          <a:prstGeom prst="rect">
            <a:avLst/>
          </a:prstGeom>
          <a:noFill/>
        </p:spPr>
      </p:pic>
      <p:pic>
        <p:nvPicPr>
          <p:cNvPr id="2052" name="Picture 4" descr="C:\Users\2-4\Desktop\население ИО\1152077_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  <p:pic>
        <p:nvPicPr>
          <p:cNvPr id="2050" name="Picture 2" descr="C:\Users\2-4\Desktop\население ИО\59641-b1890-eNA_voyl_yurta_buryat-1024x581.jpg"/>
          <p:cNvPicPr>
            <a:picLocks noChangeAspect="1" noChangeArrowheads="1"/>
          </p:cNvPicPr>
          <p:nvPr/>
        </p:nvPicPr>
        <p:blipFill>
          <a:blip r:embed="rId5" cstate="print"/>
          <a:srcRect l="6442" r="17908"/>
          <a:stretch>
            <a:fillRect/>
          </a:stretch>
        </p:blipFill>
        <p:spPr bwMode="auto">
          <a:xfrm>
            <a:off x="-1" y="0"/>
            <a:ext cx="9144001" cy="7029400"/>
          </a:xfrm>
          <a:prstGeom prst="rect">
            <a:avLst/>
          </a:prstGeom>
          <a:noFill/>
        </p:spPr>
      </p:pic>
      <p:pic>
        <p:nvPicPr>
          <p:cNvPr id="2053" name="Picture 5" descr="C:\Users\2-4\Desktop\население ИО\4404-139.jpg"/>
          <p:cNvPicPr>
            <a:picLocks noChangeAspect="1" noChangeArrowheads="1"/>
          </p:cNvPicPr>
          <p:nvPr/>
        </p:nvPicPr>
        <p:blipFill>
          <a:blip r:embed="rId6" cstate="print"/>
          <a:srcRect t="11151" r="258" b="5250"/>
          <a:stretch>
            <a:fillRect/>
          </a:stretch>
        </p:blipFill>
        <p:spPr bwMode="auto">
          <a:xfrm>
            <a:off x="0" y="-1"/>
            <a:ext cx="9144000" cy="7029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1184" cy="171420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Периоды освоения.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Заселение Иркутской области началось с северо-запада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2-4\Desktop\население ИО\1509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16832"/>
            <a:ext cx="6156176" cy="47190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372200" y="1916832"/>
            <a:ext cx="2664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Речной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 Трактовый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 Магистральный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 Индустриальный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28384" y="264879"/>
            <a:ext cx="1018120" cy="1048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1594</Words>
  <Application>Microsoft Office PowerPoint</Application>
  <PresentationFormat>Экран (4:3)</PresentationFormat>
  <Paragraphs>174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Calibri</vt:lpstr>
      <vt:lpstr>Monotype Corsiva</vt:lpstr>
      <vt:lpstr>Tahoma</vt:lpstr>
      <vt:lpstr>Times New Roman</vt:lpstr>
      <vt:lpstr>Тема Office</vt:lpstr>
      <vt:lpstr>Население Иркутской области</vt:lpstr>
      <vt:lpstr>Планируемые результаты обучения:</vt:lpstr>
      <vt:lpstr>Презентация PowerPoint</vt:lpstr>
      <vt:lpstr>Актуальность</vt:lpstr>
      <vt:lpstr>Мотивация.  Отгадайте географический объект.</vt:lpstr>
      <vt:lpstr>Презентация PowerPoint</vt:lpstr>
      <vt:lpstr>Этапы заселения территории</vt:lpstr>
      <vt:lpstr>Презентация PowerPoint</vt:lpstr>
      <vt:lpstr>Периоды освоения.  Заселение Иркутской области началось с северо-запада</vt:lpstr>
      <vt:lpstr>Речной. В первоначальный период освоения территории области русскими основными транспортными артериями являлись реки Лена, Ангара. (XVII- начало XVIII века).</vt:lpstr>
      <vt:lpstr>Трактовый. Период строительства Московского тракта, зарождения промышленности на основе минеральных и лесных ресурсов, первых городов (ХVIII-ХIХ век).</vt:lpstr>
      <vt:lpstr>Магистральный. Третий период развития территории (конец XIX - начало XX века) связан со строительством Транссибирской железнодорожной магистрали. </vt:lpstr>
      <vt:lpstr>Индустриальный  этап (1959-1986 гг.)</vt:lpstr>
      <vt:lpstr>Численность населения</vt:lpstr>
      <vt:lpstr>Городское и сельское население</vt:lpstr>
      <vt:lpstr>Плотность населения</vt:lpstr>
      <vt:lpstr>Демографические характеристики</vt:lpstr>
      <vt:lpstr>Естественный прирост</vt:lpstr>
      <vt:lpstr>Возрастно-половая структура</vt:lpstr>
      <vt:lpstr>Миграция</vt:lpstr>
      <vt:lpstr>Национальный состав</vt:lpstr>
      <vt:lpstr>Национальный состав</vt:lpstr>
      <vt:lpstr>Эвенки</vt:lpstr>
      <vt:lpstr>Тофалары</vt:lpstr>
      <vt:lpstr>Буряты</vt:lpstr>
      <vt:lpstr>Презентация PowerPoint</vt:lpstr>
      <vt:lpstr>Задание 1. Динамика численности населения </vt:lpstr>
      <vt:lpstr>Задание 2. Отметьте правильные ответы:</vt:lpstr>
      <vt:lpstr>Задание 3. Национальный состав </vt:lpstr>
      <vt:lpstr>Источники информации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Население Иркутской области</dc:title>
  <dc:creator>2-4</dc:creator>
  <cp:lastModifiedBy>1</cp:lastModifiedBy>
  <cp:revision>66</cp:revision>
  <dcterms:created xsi:type="dcterms:W3CDTF">2019-02-12T02:15:21Z</dcterms:created>
  <dcterms:modified xsi:type="dcterms:W3CDTF">2022-03-12T12:17:35Z</dcterms:modified>
</cp:coreProperties>
</file>