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8" r:id="rId2"/>
    <p:sldId id="256" r:id="rId3"/>
    <p:sldId id="268" r:id="rId4"/>
    <p:sldId id="277" r:id="rId5"/>
    <p:sldId id="278" r:id="rId6"/>
    <p:sldId id="269" r:id="rId7"/>
    <p:sldId id="257" r:id="rId8"/>
    <p:sldId id="265" r:id="rId9"/>
    <p:sldId id="260" r:id="rId10"/>
    <p:sldId id="280" r:id="rId11"/>
    <p:sldId id="279" r:id="rId12"/>
    <p:sldId id="273" r:id="rId13"/>
    <p:sldId id="271" r:id="rId14"/>
    <p:sldId id="261" r:id="rId15"/>
    <p:sldId id="267" r:id="rId16"/>
    <p:sldId id="276" r:id="rId17"/>
    <p:sldId id="264" r:id="rId18"/>
    <p:sldId id="274" r:id="rId19"/>
    <p:sldId id="275" r:id="rId20"/>
  </p:sldIdLst>
  <p:sldSz cx="9145588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580" autoAdjust="0"/>
  </p:normalViewPr>
  <p:slideViewPr>
    <p:cSldViewPr snapToGrid="0">
      <p:cViewPr varScale="1">
        <p:scale>
          <a:sx n="53" d="100"/>
          <a:sy n="53" d="100"/>
        </p:scale>
        <p:origin x="1325" y="134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D5724-AB01-4826-A433-0F2BF181FEF7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8EB91-F29C-43EC-8D83-4C56C9936F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748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8EB91-F29C-43EC-8D83-4C56C9936FE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823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B4FB2-E7EF-475B-A814-2E672A3E92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199" y="1122363"/>
            <a:ext cx="6859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7115FA4-E477-4C64-A50F-E14E44AF55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199" y="3602038"/>
            <a:ext cx="6859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E53C2A-CB14-427D-9860-AA1AF2FCF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936FAF-32B4-4319-BB90-DC4D4B224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279D24-D8C3-4AA0-8BF8-21EBA126A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11072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C21A3-B604-4817-8766-2463AB650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4E8E6B-4975-4D31-801E-82FC307F9C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5C9E16-1FE3-4113-9C73-A3C7BF0EC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E41744-EE3F-44BE-B017-7AC0E6492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FF3178-806D-46E4-B6C0-8D77FFC2A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62341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C4933EE-9FFC-4050-92CB-E5FE625EC0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4811" y="365125"/>
            <a:ext cx="1972017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10D98D-4C80-4155-9A4C-28906C82E5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759" y="365125"/>
            <a:ext cx="5801732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02562A-7C98-420D-B912-971C7A4A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E7FFA4-B4B9-4359-B902-4C8B2A92A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164091-64B0-4765-BF5E-005B6F9F3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64097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8B0A3F-3AE8-4CCB-A046-C926C955A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69FB94-66CA-4ED1-8A98-45AC2AD7C0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89B812-4C17-433D-84FE-1BF812B84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B4DBEE-FD31-4CDB-8076-1DD568568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2605C9-19B7-41F0-90BA-3F603D5B9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44377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DAFF18-5B86-4DDD-871A-786101646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997" y="1709739"/>
            <a:ext cx="78880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BD734A-0C6D-4BB0-97B9-F4F8091CD3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997" y="4589465"/>
            <a:ext cx="78880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3A119D-389D-42A0-9020-51794915E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B0E9F6-EFFB-42D6-B671-BD334B175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47725B-8F11-4983-9DF9-A5EFC6EA5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956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F1CCEE-AB00-4262-8648-2EF42FBBA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270009-A66C-4222-BDC5-406E638B3C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760" y="1825625"/>
            <a:ext cx="3886875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41C9D34-94D7-49A1-9AA3-25E0E8655E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955" y="1825625"/>
            <a:ext cx="3886875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1D48B1-68FC-4102-9D2B-CE3F34390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F70E8C-32E8-4DCB-9FF3-E4B48ECE4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059C870-79E1-4048-AD69-8C740218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54628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D19C0B-CCF6-425B-AFE3-797DD75AB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51" y="365126"/>
            <a:ext cx="788807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9269BA-BD3E-4F9E-9794-F44BA03DC6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952" y="1681163"/>
            <a:ext cx="38690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3FEE02-DF16-4FF6-865A-418479A7EF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952" y="2505076"/>
            <a:ext cx="386901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4CA71E2-91B1-4450-A989-2000B368C9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955" y="1681163"/>
            <a:ext cx="388806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5FB76CD-BC21-42DA-9C12-55BC3F5899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955" y="2505076"/>
            <a:ext cx="388806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5BAF57-71EB-4AE8-9879-B719272AC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0262438-5A0A-4D1B-9731-D31D0AF55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9072A7-A2B0-4D85-9FE0-4B5F6617A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17524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BF126F-09B6-440D-9860-249EBDDA1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FA3E05B-2B8D-42ED-BBC4-B1FD74346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3EAABF3-091E-4A86-AFC6-8F3436E53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E998C89-EF7B-4C65-856A-D4C05E83D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10996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C63D022-D0BB-4E9C-A3CE-199BC90E5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2608F19-AA7B-4231-901E-5411D18FF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C5A4500-07CF-45F8-BAC4-5A184FC7C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95627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B814E-5013-4197-8FCD-A32C80F24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52" y="457200"/>
            <a:ext cx="294968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0C7536-B575-43C9-8158-3028DEF551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8066" y="987426"/>
            <a:ext cx="462995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10911D-9ED8-4E5A-ADF9-CBB2D700AB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952" y="2057400"/>
            <a:ext cx="294968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59F157-4DDB-4DDA-B531-44F397839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D38A6AE-5DD7-4EF7-9389-560B8D94B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60A061-1B3B-446B-A656-A0AE163C2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07063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D6E7CE-8645-4D10-8F34-7CAF980D5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52" y="457200"/>
            <a:ext cx="294968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32032C6-0A81-476D-A161-89B2D13720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8066" y="987426"/>
            <a:ext cx="462995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D78103B-931C-4342-9D3E-3B6EE7AD1C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952" y="2057400"/>
            <a:ext cx="294968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6EC326-C145-4E52-95F8-54155F0FF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1656AD-436C-40E8-9A7F-EC926B287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7E88AF-3D26-46FC-BB62-48F16BFFA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9203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CE23EC-2B27-4E0F-AF50-A356B5979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761" y="365126"/>
            <a:ext cx="78880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76E804-2B02-490C-B0BF-BFAC0F424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761" y="1825625"/>
            <a:ext cx="78880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6ACDD7-847F-486A-9C96-7EC715A227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760" y="6356352"/>
            <a:ext cx="20577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1935A-7FC2-41DA-A12F-EB594F43A713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C704F2-AE0C-416B-BA3F-3840F4287C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9478" y="6356352"/>
            <a:ext cx="30866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065D6D-416E-485D-B794-50E16C8D71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9072" y="6356352"/>
            <a:ext cx="20577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E3567-0107-4A85-9D11-A85618511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27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B064A1-C45F-471E-BFBE-AB98BE9FE2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>
            <a:fillRect/>
          </a:stretch>
        </p:blipFill>
        <p:spPr>
          <a:xfrm>
            <a:off x="1651275" y="0"/>
            <a:ext cx="5489753" cy="551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40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Карточка №3 </a:t>
            </a:r>
            <a:r>
              <a:rPr lang="ru-RU" sz="2800" dirty="0" smtClean="0"/>
              <a:t>Подпишите на карточке срезы изделия. </a:t>
            </a:r>
            <a:endParaRPr lang="ru-RU" sz="2800" dirty="0"/>
          </a:p>
        </p:txBody>
      </p:sp>
      <p:pic>
        <p:nvPicPr>
          <p:cNvPr id="26" name="Объект 25" descr="C:\Users\user\Desktop\hello_html_m2c8f6b0c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" y="1988457"/>
            <a:ext cx="7808686" cy="34689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937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0" y="970384"/>
          <a:ext cx="9145588" cy="68475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1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5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33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56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Последовательность операций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Техника выполнения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Технические условия.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65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Обработать </a:t>
                      </a:r>
                      <a:r>
                        <a:rPr lang="ru-RU" sz="2400" dirty="0" smtClean="0">
                          <a:effectLst/>
                        </a:rPr>
                        <a:t>ручки</a:t>
                      </a:r>
                      <a:r>
                        <a:rPr lang="ru-RU" sz="2400" baseline="0" dirty="0" smtClean="0">
                          <a:effectLst/>
                        </a:rPr>
                        <a:t> сумки.</a:t>
                      </a:r>
                      <a:r>
                        <a:rPr lang="ru-RU" sz="24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Обтачной</a:t>
                      </a:r>
                      <a:r>
                        <a:rPr lang="ru-RU" sz="2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шов.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Ширина шва от </a:t>
                      </a:r>
                      <a:r>
                        <a:rPr lang="ru-RU" sz="2400" dirty="0" smtClean="0">
                          <a:effectLst/>
                        </a:rPr>
                        <a:t>7-10мм</a:t>
                      </a:r>
                      <a:endParaRPr lang="ru-RU" sz="2400" dirty="0">
                        <a:effectLst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04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</a:t>
                      </a:r>
                      <a:r>
                        <a:rPr lang="ru-RU" sz="2400" dirty="0" smtClean="0">
                          <a:effectLst/>
                        </a:rPr>
                        <a:t>Обработать</a:t>
                      </a:r>
                      <a:r>
                        <a:rPr lang="ru-RU" sz="2400" baseline="0" dirty="0" smtClean="0">
                          <a:effectLst/>
                        </a:rPr>
                        <a:t> верхний срез с одновременным втачиванием ручек.</a:t>
                      </a:r>
                      <a:endParaRPr lang="ru-RU" sz="24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</a:rPr>
                        <a:t>Шов в подгибку с закрытым срезом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</a:rPr>
                        <a:t>Ширина</a:t>
                      </a:r>
                      <a:r>
                        <a:rPr lang="ru-RU" sz="2400" baseline="0" dirty="0" smtClean="0">
                          <a:effectLst/>
                          <a:latin typeface="Calibri"/>
                          <a:ea typeface="Times New Roman"/>
                        </a:rPr>
                        <a:t> шва 20 мм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00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Обработать боковые срезы</a:t>
                      </a:r>
                      <a:endParaRPr lang="ru-RU" sz="2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Двойной</a:t>
                      </a:r>
                      <a:r>
                        <a:rPr lang="ru-RU" sz="2400" baseline="0" dirty="0" smtClean="0">
                          <a:effectLst/>
                        </a:rPr>
                        <a:t> шов</a:t>
                      </a:r>
                      <a:r>
                        <a:rPr lang="ru-RU" sz="2400" dirty="0" smtClean="0">
                          <a:effectLst/>
                        </a:rPr>
                        <a:t>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+mn-ea"/>
                        </a:rPr>
                        <a:t>Ширина</a:t>
                      </a:r>
                      <a:r>
                        <a:rPr lang="ru-RU" sz="2400" baseline="0" dirty="0" smtClean="0">
                          <a:effectLst/>
                          <a:latin typeface="+mn-lt"/>
                          <a:ea typeface="+mn-ea"/>
                        </a:rPr>
                        <a:t> шва 7-10 мм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9187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</a:rPr>
                        <a:t>Застрочить углы основной детали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Двойная</a:t>
                      </a:r>
                      <a:r>
                        <a:rPr lang="ru-RU" sz="2400" baseline="0" dirty="0" smtClean="0">
                          <a:effectLst/>
                        </a:rPr>
                        <a:t> машинная строчка</a:t>
                      </a: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+mn-ea"/>
                        </a:rPr>
                        <a:t>Шов</a:t>
                      </a:r>
                      <a:r>
                        <a:rPr lang="ru-RU" sz="2400" baseline="0" dirty="0" smtClean="0">
                          <a:effectLst/>
                          <a:latin typeface="+mn-lt"/>
                          <a:ea typeface="+mn-ea"/>
                        </a:rPr>
                        <a:t> на расстоянии 25 мм от угла.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91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Вывернуть изделие.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Выправить углы.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Выправить шов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91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Отутюжить готовое изделие.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ВТО выполнена качественно</a:t>
                      </a:r>
                      <a:r>
                        <a:rPr lang="ru-RU" sz="1800" dirty="0">
                          <a:effectLst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4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8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 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6FC87E1-6A8A-437B-85E1-13DC514D92C0}"/>
              </a:ext>
            </a:extLst>
          </p:cNvPr>
          <p:cNvSpPr txBox="1"/>
          <p:nvPr/>
        </p:nvSpPr>
        <p:spPr>
          <a:xfrm>
            <a:off x="2519266" y="149290"/>
            <a:ext cx="4737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Технологическая карта </a:t>
            </a:r>
          </a:p>
        </p:txBody>
      </p:sp>
    </p:spTree>
    <p:extLst>
      <p:ext uri="{BB962C8B-B14F-4D97-AF65-F5344CB8AC3E}">
        <p14:creationId xmlns:p14="http://schemas.microsoft.com/office/powerpoint/2010/main" val="20267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99632E2-6D55-4D12-B028-DE03480F3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418258"/>
              </p:ext>
            </p:extLst>
          </p:nvPr>
        </p:nvGraphicFramePr>
        <p:xfrm>
          <a:off x="0" y="546898"/>
          <a:ext cx="9294876" cy="6311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364">
                  <a:extLst>
                    <a:ext uri="{9D8B030D-6E8A-4147-A177-3AD203B41FA5}">
                      <a16:colId xmlns:a16="http://schemas.microsoft.com/office/drawing/2014/main" val="1377401192"/>
                    </a:ext>
                  </a:extLst>
                </a:gridCol>
                <a:gridCol w="2245220">
                  <a:extLst>
                    <a:ext uri="{9D8B030D-6E8A-4147-A177-3AD203B41FA5}">
                      <a16:colId xmlns:a16="http://schemas.microsoft.com/office/drawing/2014/main" val="3403388011"/>
                    </a:ext>
                  </a:extLst>
                </a:gridCol>
                <a:gridCol w="2605652">
                  <a:extLst>
                    <a:ext uri="{9D8B030D-6E8A-4147-A177-3AD203B41FA5}">
                      <a16:colId xmlns:a16="http://schemas.microsoft.com/office/drawing/2014/main" val="133067735"/>
                    </a:ext>
                  </a:extLst>
                </a:gridCol>
                <a:gridCol w="4205640">
                  <a:extLst>
                    <a:ext uri="{9D8B030D-6E8A-4147-A177-3AD203B41FA5}">
                      <a16:colId xmlns:a16="http://schemas.microsoft.com/office/drawing/2014/main" val="3215411434"/>
                    </a:ext>
                  </a:extLst>
                </a:gridCol>
              </a:tblGrid>
              <a:tr h="297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№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Название  операций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Техника выполнения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Технические условия.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44522739"/>
                  </a:ext>
                </a:extLst>
              </a:tr>
              <a:tr h="76873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  </a:t>
                      </a:r>
                      <a:r>
                        <a:rPr lang="ru-RU" sz="2400" dirty="0" smtClean="0">
                          <a:effectLst/>
                        </a:rPr>
                        <a:t>двойной</a:t>
                      </a:r>
                      <a:r>
                        <a:rPr lang="ru-RU" sz="2400" baseline="0" dirty="0" smtClean="0">
                          <a:effectLst/>
                        </a:rPr>
                        <a:t> шов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Сложить детали изнаночной стороной внутрь. </a:t>
                      </a:r>
                      <a:endParaRPr lang="ru-RU" sz="18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Уровнять</a:t>
                      </a:r>
                      <a:r>
                        <a:rPr lang="ru-RU" sz="1800" baseline="0" dirty="0" smtClean="0">
                          <a:effectLst/>
                        </a:rPr>
                        <a:t> срезы.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4759655"/>
                  </a:ext>
                </a:extLst>
              </a:tr>
              <a:tr h="58249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  Сколоть, </a:t>
                      </a:r>
                      <a:r>
                        <a:rPr lang="ru-RU" sz="1800" dirty="0" smtClean="0">
                          <a:effectLst/>
                        </a:rPr>
                        <a:t>сметать</a:t>
                      </a:r>
                      <a:r>
                        <a:rPr lang="ru-RU" sz="1800" dirty="0">
                          <a:effectLst/>
                        </a:rPr>
                        <a:t>, проутюжить</a:t>
                      </a:r>
                      <a:r>
                        <a:rPr lang="ru-RU" sz="1800" dirty="0" smtClean="0">
                          <a:effectLst/>
                        </a:rPr>
                        <a:t>.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03889792"/>
                  </a:ext>
                </a:extLst>
              </a:tr>
              <a:tr h="111422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Стачать детали,</a:t>
                      </a:r>
                      <a:r>
                        <a:rPr lang="ru-RU" sz="1800" baseline="0" dirty="0" smtClean="0">
                          <a:effectLst/>
                        </a:rPr>
                        <a:t> выполнив первую строчку.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Ширина </a:t>
                      </a:r>
                      <a:r>
                        <a:rPr lang="ru-RU" sz="1800" dirty="0" smtClean="0">
                          <a:effectLst/>
                        </a:rPr>
                        <a:t>шва</a:t>
                      </a:r>
                      <a:r>
                        <a:rPr lang="ru-RU" sz="1800" baseline="0" dirty="0" smtClean="0">
                          <a:effectLst/>
                        </a:rPr>
                        <a:t> 5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мм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49360123"/>
                  </a:ext>
                </a:extLst>
              </a:tr>
              <a:tr h="9292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Удалить</a:t>
                      </a:r>
                      <a:r>
                        <a:rPr lang="ru-RU" sz="1800" baseline="0" dirty="0" smtClean="0">
                          <a:effectLst/>
                        </a:rPr>
                        <a:t> нитки сметывания</a:t>
                      </a:r>
                      <a:r>
                        <a:rPr lang="ru-RU" sz="1800" dirty="0" smtClean="0">
                          <a:effectLst/>
                        </a:rPr>
                        <a:t>, разутюжить шов.</a:t>
                      </a:r>
                      <a:endParaRPr lang="ru-RU" sz="18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ВТО выполнено качественно,  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14102563"/>
                  </a:ext>
                </a:extLst>
              </a:tr>
              <a:tr h="119140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Вывернуть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изделие на изнаночную сторону, выправить углы и швы, выметать шов.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</a:rPr>
                        <a:t>ВТО выполнено качественно,  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19915370"/>
                  </a:ext>
                </a:extLst>
              </a:tr>
              <a:tr h="117819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 Выполнить</a:t>
                      </a:r>
                      <a:r>
                        <a:rPr lang="ru-RU" sz="1800" baseline="0" dirty="0" smtClean="0">
                          <a:effectLst/>
                        </a:rPr>
                        <a:t> вторую строчку. Удалить нитки выметывания. </a:t>
                      </a:r>
                      <a:r>
                        <a:rPr lang="ru-RU" sz="1800" baseline="0" dirty="0" err="1" smtClean="0">
                          <a:effectLst/>
                        </a:rPr>
                        <a:t>Приутюжить</a:t>
                      </a:r>
                      <a:r>
                        <a:rPr lang="ru-RU" sz="1800" baseline="0" dirty="0" smtClean="0">
                          <a:effectLst/>
                        </a:rPr>
                        <a:t>  шов.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Ширина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шва 7-10 мм.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02955746"/>
                  </a:ext>
                </a:extLst>
              </a:tr>
            </a:tbl>
          </a:graphicData>
        </a:graphic>
      </p:graphicFrame>
      <p:sp>
        <p:nvSpPr>
          <p:cNvPr id="5" name="Rectangle 2">
            <a:extLst>
              <a:ext uri="{FF2B5EF4-FFF2-40B4-BE49-F238E27FC236}">
                <a16:creationId xmlns:a16="http://schemas.microsoft.com/office/drawing/2014/main" id="{DC582BF3-062B-499E-8EAA-085E842449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753108" y="0"/>
            <a:ext cx="126518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Карточка № </a:t>
            </a:r>
            <a:r>
              <a:rPr kumimoji="0" lang="ru-RU" alt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4289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A5A75C-4CFD-41D0-A79B-322221E53137}"/>
              </a:ext>
            </a:extLst>
          </p:cNvPr>
          <p:cNvSpPr txBox="1"/>
          <p:nvPr/>
        </p:nvSpPr>
        <p:spPr>
          <a:xfrm>
            <a:off x="694435" y="391885"/>
            <a:ext cx="91003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Схема  двойного шва. 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257" y="1715324"/>
            <a:ext cx="6856900" cy="514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91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8741608-46FC-4F71-9299-069D0DCB5BD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829" y="0"/>
            <a:ext cx="514842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717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97159"/>
            <a:ext cx="914558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Критерии </a:t>
            </a:r>
            <a:r>
              <a:rPr lang="ru-RU" sz="4000" b="1" dirty="0" smtClean="0"/>
              <a:t>качества</a:t>
            </a:r>
            <a:endParaRPr lang="ru-RU" sz="3200" b="1" dirty="0"/>
          </a:p>
          <a:p>
            <a:r>
              <a:rPr lang="ru-RU" sz="3600" dirty="0"/>
              <a:t>1.Ширина шва  </a:t>
            </a:r>
            <a:r>
              <a:rPr lang="ru-RU" sz="3600" dirty="0" smtClean="0"/>
              <a:t>7-10 мм</a:t>
            </a:r>
            <a:r>
              <a:rPr lang="ru-RU" sz="3600" dirty="0"/>
              <a:t>.</a:t>
            </a:r>
          </a:p>
          <a:p>
            <a:endParaRPr lang="ru-RU" sz="3600" dirty="0"/>
          </a:p>
          <a:p>
            <a:r>
              <a:rPr lang="ru-RU" sz="3600" dirty="0"/>
              <a:t>2.Строчка выполнена </a:t>
            </a:r>
            <a:r>
              <a:rPr lang="ru-RU" sz="3600" dirty="0" smtClean="0"/>
              <a:t>ровно.</a:t>
            </a:r>
          </a:p>
          <a:p>
            <a:endParaRPr lang="ru-RU" sz="3600" dirty="0"/>
          </a:p>
          <a:p>
            <a:r>
              <a:rPr lang="ru-RU" sz="3600" dirty="0" smtClean="0"/>
              <a:t>3. Закрепка выполнена в конце и в начале строчки.</a:t>
            </a:r>
            <a:endParaRPr lang="ru-RU" sz="3600" dirty="0"/>
          </a:p>
          <a:p>
            <a:endParaRPr lang="ru-RU" sz="3600" dirty="0"/>
          </a:p>
          <a:p>
            <a:r>
              <a:rPr lang="ru-RU" sz="3600" dirty="0"/>
              <a:t>3.Влажно-тепловая обработка выполнена качественно.</a:t>
            </a:r>
          </a:p>
        </p:txBody>
      </p:sp>
    </p:spTree>
    <p:extLst>
      <p:ext uri="{BB962C8B-B14F-4D97-AF65-F5344CB8AC3E}">
        <p14:creationId xmlns:p14="http://schemas.microsoft.com/office/powerpoint/2010/main" val="285250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FC87E1-6A8A-437B-85E1-13DC514D92C0}"/>
              </a:ext>
            </a:extLst>
          </p:cNvPr>
          <p:cNvSpPr txBox="1"/>
          <p:nvPr/>
        </p:nvSpPr>
        <p:spPr>
          <a:xfrm>
            <a:off x="2519266" y="149290"/>
            <a:ext cx="64268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Правила техники безопасности 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6400" y="795621"/>
            <a:ext cx="8998856" cy="5558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Работать в мастерской необходимо в спецодежде. 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Булавки и иголки хранятся в подушечке.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Запрещается булавки и иголки брать в рот или вкалывать в спецодежду.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Любое ручное шитье выполняется с наперстком.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Ножницы передаются кольцами вперед.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Хранить ножницы необходимо в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специальном месте.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7.При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завершении работы ножницы следует закрыть и положить острыми концами в направлении от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себя.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607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F6AD39-FFDC-415C-AAD2-CFF2035D0E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260" y="0"/>
            <a:ext cx="7081067" cy="6858000"/>
          </a:xfrm>
          <a:prstGeom prst="rect">
            <a:avLst/>
          </a:prstGeom>
        </p:spPr>
      </p:pic>
      <p:pic>
        <p:nvPicPr>
          <p:cNvPr id="2" name="Русская_народная_музыка_-_Грустная_минутка._Композ._Н.Кузнецов._РИА_п_у_А.Цадиковског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7907" y="58498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97159"/>
            <a:ext cx="91455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Критерии качества</a:t>
            </a:r>
          </a:p>
          <a:p>
            <a:endParaRPr lang="ru-RU" sz="3200" b="1" dirty="0"/>
          </a:p>
          <a:p>
            <a:r>
              <a:rPr lang="ru-RU" sz="3200" dirty="0"/>
              <a:t>1.Ширина шва </a:t>
            </a:r>
            <a:r>
              <a:rPr lang="ru-RU" sz="3200" dirty="0" smtClean="0"/>
              <a:t> 7-10 мм</a:t>
            </a:r>
            <a:r>
              <a:rPr lang="ru-RU" sz="3200" dirty="0"/>
              <a:t>.</a:t>
            </a:r>
          </a:p>
          <a:p>
            <a:endParaRPr lang="ru-RU" sz="3200" dirty="0"/>
          </a:p>
          <a:p>
            <a:r>
              <a:rPr lang="ru-RU" sz="3200" dirty="0"/>
              <a:t>2.Строчка выполнена </a:t>
            </a:r>
            <a:r>
              <a:rPr lang="ru-RU" sz="3200" dirty="0" smtClean="0"/>
              <a:t>ровно.</a:t>
            </a:r>
          </a:p>
          <a:p>
            <a:endParaRPr lang="ru-RU" sz="3200" dirty="0"/>
          </a:p>
          <a:p>
            <a:r>
              <a:rPr lang="ru-RU" sz="3200" dirty="0"/>
              <a:t>3</a:t>
            </a:r>
            <a:r>
              <a:rPr lang="ru-RU" sz="3200" dirty="0" smtClean="0"/>
              <a:t>. </a:t>
            </a:r>
            <a:r>
              <a:rPr lang="ru-RU" sz="3200" dirty="0"/>
              <a:t>Закрепка выполнена в конце и в начале строчки.</a:t>
            </a:r>
          </a:p>
          <a:p>
            <a:endParaRPr lang="ru-RU" sz="3200" dirty="0"/>
          </a:p>
          <a:p>
            <a:r>
              <a:rPr lang="ru-RU" sz="3200" dirty="0"/>
              <a:t>4</a:t>
            </a:r>
            <a:r>
              <a:rPr lang="ru-RU" sz="3200" dirty="0" smtClean="0"/>
              <a:t>.Влажно-тепловая </a:t>
            </a:r>
            <a:r>
              <a:rPr lang="ru-RU" sz="3200" dirty="0"/>
              <a:t>обработка выполнена качественно.</a:t>
            </a:r>
          </a:p>
        </p:txBody>
      </p:sp>
    </p:spTree>
    <p:extLst>
      <p:ext uri="{BB962C8B-B14F-4D97-AF65-F5344CB8AC3E}">
        <p14:creationId xmlns:p14="http://schemas.microsoft.com/office/powerpoint/2010/main" val="276767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B064A1-C45F-471E-BFBE-AB98BE9FE2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>
            <a:fillRect/>
          </a:stretch>
        </p:blipFill>
        <p:spPr>
          <a:xfrm>
            <a:off x="1157790" y="0"/>
            <a:ext cx="68300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09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5D1559-63A3-43DC-B9C9-60238159D1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7187" y="24384"/>
            <a:ext cx="6668658" cy="88423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9AD9327-4DF5-44D0-B28A-8E0141C883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8" y="145143"/>
            <a:ext cx="8950476" cy="671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0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47E183-0A31-45E4-9EF5-6F110438D542}"/>
              </a:ext>
            </a:extLst>
          </p:cNvPr>
          <p:cNvSpPr txBox="1"/>
          <p:nvPr/>
        </p:nvSpPr>
        <p:spPr>
          <a:xfrm>
            <a:off x="2265559" y="164437"/>
            <a:ext cx="44621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Сумка хозяйственная.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70" y="739632"/>
            <a:ext cx="8157823" cy="611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12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5D1559-63A3-43DC-B9C9-60238159D1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7187" y="24384"/>
            <a:ext cx="6668658" cy="88423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Хлопчатобумажная ткань.</a:t>
            </a:r>
            <a:endParaRPr lang="ru-RU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9AD9327-4DF5-44D0-B28A-8E0141C883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tkac.ru/wp-content/uploads/2017/01/stirka-tkani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706" y="954554"/>
            <a:ext cx="952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5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3450" y="466725"/>
            <a:ext cx="7343775" cy="581026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Виды хлопчатобумажной ткани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3450" y="1466849"/>
            <a:ext cx="7343775" cy="452437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Ситец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Бязь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Сатин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Фланель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Бумазея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/>
              <a:t>Поплин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848" y="1295399"/>
            <a:ext cx="6427763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63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AFCC814-696D-40FD-B8D5-A7A3ABD9021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50976"/>
            <a:ext cx="9145588" cy="59070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84A7F8-09E0-43A3-AF45-678A4D2196F5}"/>
              </a:ext>
            </a:extLst>
          </p:cNvPr>
          <p:cNvSpPr txBox="1"/>
          <p:nvPr/>
        </p:nvSpPr>
        <p:spPr>
          <a:xfrm>
            <a:off x="2882850" y="1073428"/>
            <a:ext cx="2087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598056" y="159657"/>
            <a:ext cx="33092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Хлопчатник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7598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211045"/>
              </p:ext>
            </p:extLst>
          </p:nvPr>
        </p:nvGraphicFramePr>
        <p:xfrm>
          <a:off x="0" y="970384"/>
          <a:ext cx="9145588" cy="68475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1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5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334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56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Последовательность операций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Техника выполнения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Технические условия.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65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Обработать </a:t>
                      </a:r>
                      <a:r>
                        <a:rPr lang="ru-RU" sz="2400" dirty="0" smtClean="0">
                          <a:effectLst/>
                        </a:rPr>
                        <a:t>ручки</a:t>
                      </a:r>
                      <a:r>
                        <a:rPr lang="ru-RU" sz="2400" baseline="0" dirty="0" smtClean="0">
                          <a:effectLst/>
                        </a:rPr>
                        <a:t> сумки.</a:t>
                      </a:r>
                      <a:r>
                        <a:rPr lang="ru-RU" sz="24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Обтачной</a:t>
                      </a:r>
                      <a:r>
                        <a:rPr lang="ru-RU" sz="24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шов.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Ширина шва от </a:t>
                      </a:r>
                      <a:r>
                        <a:rPr lang="ru-RU" sz="2400" dirty="0" smtClean="0">
                          <a:effectLst/>
                        </a:rPr>
                        <a:t>7-10мм</a:t>
                      </a:r>
                      <a:endParaRPr lang="ru-RU" sz="2400" dirty="0">
                        <a:effectLst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0495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</a:t>
                      </a:r>
                      <a:r>
                        <a:rPr lang="ru-RU" sz="2400" dirty="0" smtClean="0">
                          <a:effectLst/>
                        </a:rPr>
                        <a:t>Обработать</a:t>
                      </a:r>
                      <a:r>
                        <a:rPr lang="ru-RU" sz="2400" baseline="0" dirty="0" smtClean="0">
                          <a:effectLst/>
                        </a:rPr>
                        <a:t> верхний срез с одновременным втачиванием ручек.</a:t>
                      </a:r>
                      <a:endParaRPr lang="ru-RU" sz="2400" dirty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</a:rPr>
                        <a:t>Шов в подгибку с закрытым срезом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</a:rPr>
                        <a:t>Ширина</a:t>
                      </a:r>
                      <a:r>
                        <a:rPr lang="ru-RU" sz="2400" baseline="0" dirty="0" smtClean="0">
                          <a:effectLst/>
                          <a:latin typeface="Calibri"/>
                          <a:ea typeface="Times New Roman"/>
                        </a:rPr>
                        <a:t> шва 20 мм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00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Обработать боковые срезы</a:t>
                      </a:r>
                      <a:endParaRPr lang="ru-RU" sz="2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Двойной</a:t>
                      </a:r>
                      <a:r>
                        <a:rPr lang="ru-RU" sz="2400" baseline="0" dirty="0" smtClean="0">
                          <a:effectLst/>
                        </a:rPr>
                        <a:t> шов</a:t>
                      </a:r>
                      <a:r>
                        <a:rPr lang="ru-RU" sz="2400" dirty="0" smtClean="0">
                          <a:effectLst/>
                        </a:rPr>
                        <a:t>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+mn-ea"/>
                        </a:rPr>
                        <a:t>Ширина</a:t>
                      </a:r>
                      <a:r>
                        <a:rPr lang="ru-RU" sz="2400" baseline="0" dirty="0" smtClean="0">
                          <a:effectLst/>
                          <a:latin typeface="+mn-lt"/>
                          <a:ea typeface="+mn-ea"/>
                        </a:rPr>
                        <a:t> шва 7-10 мм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9187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</a:rPr>
                        <a:t>Застрочить углы основной детали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Двойная</a:t>
                      </a:r>
                      <a:r>
                        <a:rPr lang="ru-RU" sz="2400" baseline="0" dirty="0" smtClean="0">
                          <a:effectLst/>
                        </a:rPr>
                        <a:t> машинная строчка</a:t>
                      </a: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+mn-ea"/>
                        </a:rPr>
                        <a:t>Шов</a:t>
                      </a:r>
                      <a:r>
                        <a:rPr lang="ru-RU" sz="2400" baseline="0" dirty="0" smtClean="0">
                          <a:effectLst/>
                          <a:latin typeface="+mn-lt"/>
                          <a:ea typeface="+mn-ea"/>
                        </a:rPr>
                        <a:t> на расстоянии 25 мм от угла.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91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Вывернуть изделие.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Выправить углы.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Выправить шов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91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Отутюжить готовое изделие.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ВТО выполнена качественно</a:t>
                      </a:r>
                      <a:r>
                        <a:rPr lang="ru-RU" sz="1800" dirty="0">
                          <a:effectLst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4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00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800" dirty="0"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 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6FC87E1-6A8A-437B-85E1-13DC514D92C0}"/>
              </a:ext>
            </a:extLst>
          </p:cNvPr>
          <p:cNvSpPr txBox="1"/>
          <p:nvPr/>
        </p:nvSpPr>
        <p:spPr>
          <a:xfrm>
            <a:off x="2519266" y="149290"/>
            <a:ext cx="4737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Технологическая карта </a:t>
            </a:r>
          </a:p>
        </p:txBody>
      </p:sp>
    </p:spTree>
    <p:extLst>
      <p:ext uri="{BB962C8B-B14F-4D97-AF65-F5344CB8AC3E}">
        <p14:creationId xmlns:p14="http://schemas.microsoft.com/office/powerpoint/2010/main" val="240003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4C70B0-C2F9-4DC4-BF2C-053853172FA7}"/>
              </a:ext>
            </a:extLst>
          </p:cNvPr>
          <p:cNvSpPr txBox="1"/>
          <p:nvPr/>
        </p:nvSpPr>
        <p:spPr>
          <a:xfrm>
            <a:off x="1" y="262933"/>
            <a:ext cx="9145588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</a:t>
            </a:r>
          </a:p>
          <a:p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6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Обработка </a:t>
            </a: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боковых </a:t>
            </a:r>
            <a:r>
              <a:rPr lang="ru-RU" sz="6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срезов </a:t>
            </a:r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хозяйственной сумки.</a:t>
            </a:r>
            <a:endParaRPr lang="ru-RU" sz="66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6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72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393</Words>
  <Application>Microsoft Office PowerPoint</Application>
  <PresentationFormat>Произвольный</PresentationFormat>
  <Paragraphs>125</Paragraphs>
  <Slides>19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Хлопчатобумажная ткань.</vt:lpstr>
      <vt:lpstr>Виды хлопчатобумажной ткани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Карточка №3 Подпишите на карточке срезы изделия.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69</cp:revision>
  <dcterms:created xsi:type="dcterms:W3CDTF">2019-04-14T15:09:15Z</dcterms:created>
  <dcterms:modified xsi:type="dcterms:W3CDTF">2022-03-09T11:12:56Z</dcterms:modified>
</cp:coreProperties>
</file>