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256" r:id="rId2"/>
    <p:sldId id="264" r:id="rId3"/>
    <p:sldId id="268" r:id="rId4"/>
    <p:sldId id="266" r:id="rId5"/>
    <p:sldId id="265" r:id="rId6"/>
    <p:sldId id="263" r:id="rId7"/>
    <p:sldId id="269" r:id="rId8"/>
    <p:sldId id="272" r:id="rId9"/>
    <p:sldId id="267" r:id="rId10"/>
    <p:sldId id="270" r:id="rId11"/>
    <p:sldId id="271" r:id="rId12"/>
    <p:sldId id="273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Default Section" id="{42C7C62C-6075-426B-B9CE-B65FA7FF71B9}">
          <p14:sldIdLst>
            <p14:sldId id="256"/>
            <p14:sldId id="263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0ED"/>
    <a:srgbClr val="E1DAD2"/>
    <a:srgbClr val="FEFEFE"/>
    <a:srgbClr val="C1C9CD"/>
    <a:srgbClr val="7C96A3"/>
    <a:srgbClr val="FFFFFF"/>
    <a:srgbClr val="003374"/>
    <a:srgbClr val="3A5896"/>
    <a:srgbClr val="385592"/>
    <a:srgbClr val="173A8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139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2952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0845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0094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287254"/>
            <a:ext cx="7869890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5459" y="163208"/>
            <a:ext cx="7869890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master-test.net/ru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Uo4z92BtqM0" TargetMode="External"/><Relationship Id="rId2" Type="http://schemas.openxmlformats.org/officeDocument/2006/relationships/hyperlink" Target="https://vk.com/video347447754_45623904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2922485" y="277091"/>
            <a:ext cx="5528787" cy="22998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itchFamily="66" charset="0"/>
              </a:rPr>
              <a:t>Урок  на  тему: «Пластический обмен. Фотосинтез»</a:t>
            </a:r>
            <a:endParaRPr lang="en-US" sz="48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84617" y="3934691"/>
            <a:ext cx="4267199" cy="22998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err="1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itchFamily="66" charset="0"/>
              </a:rPr>
              <a:t>Гараган</a:t>
            </a:r>
            <a:r>
              <a:rPr lang="ru-RU" sz="48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itchFamily="66" charset="0"/>
              </a:rPr>
              <a:t> М.В.</a:t>
            </a:r>
          </a:p>
          <a:p>
            <a:r>
              <a:rPr lang="ru-RU" sz="48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itchFamily="66" charset="0"/>
              </a:rPr>
              <a:t>Нестерова Т.А.</a:t>
            </a:r>
            <a:endParaRPr lang="en-US" sz="48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несколько документов 1"/>
          <p:cNvSpPr/>
          <p:nvPr/>
        </p:nvSpPr>
        <p:spPr>
          <a:xfrm>
            <a:off x="3144982" y="180108"/>
            <a:ext cx="3976254" cy="1163783"/>
          </a:xfrm>
          <a:prstGeom prst="flowChartMultidocumen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Информационная зона</a:t>
            </a:r>
            <a:endParaRPr lang="ru-RU" sz="3200" dirty="0"/>
          </a:p>
        </p:txBody>
      </p:sp>
      <p:sp>
        <p:nvSpPr>
          <p:cNvPr id="3" name="Блок-схема: несколько документов 2"/>
          <p:cNvSpPr/>
          <p:nvPr/>
        </p:nvSpPr>
        <p:spPr>
          <a:xfrm>
            <a:off x="1274618" y="2036619"/>
            <a:ext cx="3671454" cy="1260763"/>
          </a:xfrm>
          <a:prstGeom prst="flowChartMultidocumen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hlinkClick r:id="rId3"/>
              </a:rPr>
              <a:t>Мастер-Тест </a:t>
            </a:r>
            <a:endParaRPr lang="ru-RU" sz="3200" dirty="0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5287962" y="1812925"/>
          <a:ext cx="3540487" cy="1719984"/>
        </p:xfrm>
        <a:graphic>
          <a:graphicData uri="http://schemas.openxmlformats.org/presentationml/2006/ole">
            <p:oleObj spid="_x0000_s3073" name="Объект упаковщика для оболочки" showAsIcon="1" r:id="rId4" imgW="1006200" imgH="488520" progId="Package">
              <p:embed/>
            </p:oleObj>
          </a:graphicData>
        </a:graphic>
      </p:graphicFrame>
      <p:pic>
        <p:nvPicPr>
          <p:cNvPr id="6" name="Рисунок 5" descr="get_file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064496" y="3643745"/>
            <a:ext cx="3020121" cy="2671217"/>
          </a:xfrm>
          <a:prstGeom prst="rect">
            <a:avLst/>
          </a:prstGeom>
        </p:spPr>
      </p:pic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5902036" y="3796145"/>
            <a:ext cx="2479098" cy="3442854"/>
            <a:chOff x="1968" y="1152"/>
            <a:chExt cx="2175" cy="2880"/>
          </a:xfrm>
        </p:grpSpPr>
        <p:pic>
          <p:nvPicPr>
            <p:cNvPr id="8" name="Picture 6" descr="11_1"/>
            <p:cNvPicPr>
              <a:picLocks noChangeAspect="1" noChangeArrowheads="1"/>
            </p:cNvPicPr>
            <p:nvPr/>
          </p:nvPicPr>
          <p:blipFill>
            <a:blip r:embed="rId6" cstate="print"/>
            <a:srcRect l="23512"/>
            <a:stretch>
              <a:fillRect/>
            </a:stretch>
          </p:blipFill>
          <p:spPr bwMode="auto">
            <a:xfrm>
              <a:off x="1968" y="1152"/>
              <a:ext cx="2175" cy="2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AutoShape 19"/>
            <p:cNvSpPr>
              <a:spLocks/>
            </p:cNvSpPr>
            <p:nvPr/>
          </p:nvSpPr>
          <p:spPr bwMode="auto">
            <a:xfrm>
              <a:off x="3504" y="1920"/>
              <a:ext cx="48" cy="288"/>
            </a:xfrm>
            <a:prstGeom prst="rightBracket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417241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несколько документов 4"/>
          <p:cNvSpPr/>
          <p:nvPr/>
        </p:nvSpPr>
        <p:spPr>
          <a:xfrm>
            <a:off x="1371600" y="332509"/>
            <a:ext cx="7523017" cy="6165273"/>
          </a:xfrm>
          <a:prstGeom prst="flowChartMultidocumen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Рефлексия</a:t>
            </a:r>
            <a:r>
              <a:rPr lang="ru-RU" sz="36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4 слова, которые  характеризуют  урок.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3 факта, которые увидел на уроке.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2 вопроса, на которые не получил ответ.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1 самая важная мысль.</a:t>
            </a:r>
          </a:p>
          <a:p>
            <a:pPr algn="ctr"/>
            <a:endParaRPr lang="en-US" sz="3600" b="1" dirty="0">
              <a:ln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24106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609600"/>
            <a:ext cx="4498975" cy="575072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«Когда-то, где-то на Землю упал луч солнца, но он упал не на бесплодную почву, он упал на зелёную былинку пшеничного ростка, или, лучше сказать, на хлорофилловое зерно. Ударяясь о него, он потух, перестал быть светом, но не исчез… В той или другой форме он вошёл в состав хлеба, который послужил нам пищей. Он преобразился в наши мускулы, в наши нервы. Этот луч солнца согревает нас. Он приводит нас в движение. Быть может, в эту минуту он играет в нашем сознании»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- писал К.А. Тимирязев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b_007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0710" y="983672"/>
            <a:ext cx="3665254" cy="4010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91491" y="5320146"/>
            <a:ext cx="3657600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002060"/>
                </a:solidFill>
              </a:rPr>
              <a:t>Клемент</a:t>
            </a:r>
            <a:r>
              <a:rPr lang="ru-RU" sz="2400" b="1" dirty="0" smtClean="0">
                <a:solidFill>
                  <a:srgbClr val="002060"/>
                </a:solidFill>
              </a:rPr>
              <a:t>  Аркадьевич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Тимирязев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2686958" y="277091"/>
            <a:ext cx="5528787" cy="22998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itchFamily="66" charset="0"/>
              </a:rPr>
              <a:t>Урок  на  тему: «Пластический обмен. Фотосинтез»</a:t>
            </a:r>
            <a:endParaRPr lang="en-US" sz="48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48692" y="404291"/>
            <a:ext cx="70381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ЦЕЛЬ :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Сформировать  представления о механизме</a:t>
            </a:r>
            <a:r>
              <a:rPr lang="ru-RU" sz="2800" b="1" i="1" dirty="0" smtClean="0">
                <a:solidFill>
                  <a:srgbClr val="002060"/>
                </a:solidFill>
                <a:latin typeface="Monotype Corsiva" pitchFamily="66" charset="0"/>
              </a:rPr>
              <a:t> 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фотосинтеза как одном из важнейших способов питания растений с точки зрения биологии и химии.</a:t>
            </a:r>
            <a:endParaRPr 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4108" y="3283527"/>
            <a:ext cx="3671455" cy="2937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mage0001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52655" y="2573510"/>
            <a:ext cx="3178390" cy="309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241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несколько документов 4"/>
          <p:cNvSpPr/>
          <p:nvPr/>
        </p:nvSpPr>
        <p:spPr>
          <a:xfrm>
            <a:off x="1510144" y="332509"/>
            <a:ext cx="7384473" cy="6012873"/>
          </a:xfrm>
          <a:prstGeom prst="flowChartMultidocumen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Девиз  урока: </a:t>
            </a:r>
          </a:p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 знанию ведут три пути: первый-размышление – самый благородный, </a:t>
            </a:r>
          </a:p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второй –подражание- самый легкий, </a:t>
            </a:r>
          </a:p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третий – опыт – самый горький».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ln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241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0873" y="1381125"/>
            <a:ext cx="7703127" cy="5476875"/>
          </a:xfrm>
          <a:prstGeom prst="rect">
            <a:avLst/>
          </a:prstGeom>
        </p:spPr>
      </p:pic>
      <p:sp>
        <p:nvSpPr>
          <p:cNvPr id="31" name="Блок-схема: несколько документов 30"/>
          <p:cNvSpPr/>
          <p:nvPr/>
        </p:nvSpPr>
        <p:spPr>
          <a:xfrm>
            <a:off x="3144982" y="180108"/>
            <a:ext cx="3471395" cy="1163783"/>
          </a:xfrm>
          <a:prstGeom prst="flowChartMultidocumen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Облако слов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4172410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несколько документов 1"/>
          <p:cNvSpPr/>
          <p:nvPr/>
        </p:nvSpPr>
        <p:spPr>
          <a:xfrm>
            <a:off x="5375564" y="235526"/>
            <a:ext cx="3471395" cy="1163783"/>
          </a:xfrm>
          <a:prstGeom prst="flowChartMultidocumen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3200" dirty="0"/>
          </a:p>
        </p:txBody>
      </p:sp>
      <p:sp>
        <p:nvSpPr>
          <p:cNvPr id="3" name="Блок-схема: несколько документов 2"/>
          <p:cNvSpPr/>
          <p:nvPr/>
        </p:nvSpPr>
        <p:spPr>
          <a:xfrm>
            <a:off x="886691" y="290946"/>
            <a:ext cx="4281056" cy="2535382"/>
          </a:xfrm>
          <a:prstGeom prst="flowChartMultidocumen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Discord 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платформа для дистанционного обучения</a:t>
            </a:r>
          </a:p>
          <a:p>
            <a:pPr algn="ctr"/>
            <a:endParaRPr lang="en-US" sz="3200" b="1" dirty="0" smtClean="0">
              <a:solidFill>
                <a:srgbClr val="002060"/>
              </a:solidFill>
            </a:endParaRPr>
          </a:p>
          <a:p>
            <a:pPr algn="ctr"/>
            <a:endParaRPr lang="ru-RU" sz="3200" dirty="0"/>
          </a:p>
        </p:txBody>
      </p:sp>
      <p:sp>
        <p:nvSpPr>
          <p:cNvPr id="4" name="Блок-схема: несколько документов 3"/>
          <p:cNvSpPr/>
          <p:nvPr/>
        </p:nvSpPr>
        <p:spPr>
          <a:xfrm>
            <a:off x="845128" y="3532911"/>
            <a:ext cx="3699164" cy="2923308"/>
          </a:xfrm>
          <a:prstGeom prst="flowChartMultidocumen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Видеоролики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https://</a:t>
            </a:r>
            <a:r>
              <a:rPr lang="ru-RU" sz="2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vk.com/video347447754_456239042</a:t>
            </a:r>
            <a:endParaRPr lang="ru-RU" sz="2000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https://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youtu.be/Uo4z92BtqM0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/>
              <a:t>--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/>
          </a:p>
        </p:txBody>
      </p:sp>
      <p:pic>
        <p:nvPicPr>
          <p:cNvPr id="6" name="Рисунок 5" descr="img12.jpg"/>
          <p:cNvPicPr>
            <a:picLocks noChangeAspect="1"/>
          </p:cNvPicPr>
          <p:nvPr/>
        </p:nvPicPr>
        <p:blipFill>
          <a:blip r:embed="rId4" cstate="print"/>
          <a:srcRect l="43939" t="20505" r="9394" b="2188"/>
          <a:stretch>
            <a:fillRect/>
          </a:stretch>
        </p:blipFill>
        <p:spPr>
          <a:xfrm>
            <a:off x="4710545" y="2881745"/>
            <a:ext cx="4267200" cy="3976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241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69817" y="1413164"/>
            <a:ext cx="3685310" cy="304799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buNone/>
              <a:defRPr/>
            </a:pPr>
            <a:r>
              <a:rPr lang="ru-RU" sz="2000" i="1" dirty="0" smtClean="0"/>
              <a:t>    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Фотосинтез – 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образование на свету в листьях из углекислого газа и воды органических соединений.</a:t>
            </a:r>
          </a:p>
          <a:p>
            <a:pPr>
              <a:lnSpc>
                <a:spcPct val="120000"/>
              </a:lnSpc>
              <a:buNone/>
              <a:defRPr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(определение, данное в 70-е годы XIX столетия К.А. Тимирязевым).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3" name="Рисунок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4174" y="1773382"/>
            <a:ext cx="4529825" cy="4269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30852" y="4519480"/>
            <a:ext cx="2944166" cy="2161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Блок-схема: несколько документов 5"/>
          <p:cNvSpPr/>
          <p:nvPr/>
        </p:nvSpPr>
        <p:spPr>
          <a:xfrm>
            <a:off x="3144982" y="180108"/>
            <a:ext cx="3471395" cy="1163783"/>
          </a:xfrm>
          <a:prstGeom prst="flowChartMultidocumen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Фотосинтез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несколько документов 3"/>
          <p:cNvSpPr/>
          <p:nvPr/>
        </p:nvSpPr>
        <p:spPr>
          <a:xfrm>
            <a:off x="3158836" y="0"/>
            <a:ext cx="3713018" cy="1163783"/>
          </a:xfrm>
          <a:prstGeom prst="flowChartMultidocumen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Фазы фотосинтеза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94510" y="1259586"/>
          <a:ext cx="8049490" cy="5783580"/>
        </p:xfrm>
        <a:graphic>
          <a:graphicData uri="http://schemas.openxmlformats.org/drawingml/2006/table">
            <a:tbl>
              <a:tblPr/>
              <a:tblGrid>
                <a:gridCol w="2682922"/>
                <a:gridCol w="2682922"/>
                <a:gridCol w="2683646"/>
              </a:tblGrid>
              <a:tr h="1813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baseline="0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Световая фаза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baseline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Темновая фаза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3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Место протекания  процессов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Мембраны </a:t>
                      </a:r>
                      <a:r>
                        <a:rPr lang="ru-RU" sz="2200" b="1" baseline="0" dirty="0" err="1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тилакоидов</a:t>
                      </a:r>
                      <a:endParaRPr lang="ru-RU" sz="2200" b="1" baseline="0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baseline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Строма хлоропласта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3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baseline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Условия 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Свет 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baseline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Наличие света не обязательно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7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baseline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Необходимые вещества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Вода, углекислый газ, АДФ, НАДФ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Углекислый газ, АТФ, НАДФ-Н,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55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Процессы,  происходящие на  данном этапе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baseline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Фотолиз воды,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baseline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Нециклическое фосфорилирование (образование АТФ)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Цикл Кальвина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7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baseline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Что образуется?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baseline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Кислород (удаляется в атмосферу), АТФ, НАДФ-Н.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Глюкоза,  АДФ, НАДФ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72410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585</TotalTime>
  <Words>314</Words>
  <Application>Microsoft Office PowerPoint</Application>
  <PresentationFormat>Экран (4:3)</PresentationFormat>
  <Paragraphs>63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Office Theme</vt:lpstr>
      <vt:lpstr>Объект упаковщика для оболочки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PJSC "New Engineering Technologies"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Admin</cp:lastModifiedBy>
  <cp:revision>133</cp:revision>
  <dcterms:created xsi:type="dcterms:W3CDTF">2016-11-18T14:12:19Z</dcterms:created>
  <dcterms:modified xsi:type="dcterms:W3CDTF">2021-03-18T17:32:22Z</dcterms:modified>
</cp:coreProperties>
</file>