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29600" cy="266429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Мастер-класс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b="1" dirty="0"/>
              <a:t>«</a:t>
            </a:r>
            <a:r>
              <a:rPr lang="ru-RU" sz="5400" b="1" dirty="0" smtClean="0"/>
              <a:t>Проект – </a:t>
            </a:r>
            <a:br>
              <a:rPr lang="ru-RU" sz="5400" b="1" dirty="0" smtClean="0"/>
            </a:br>
            <a:r>
              <a:rPr lang="ru-RU" sz="5400" b="1" dirty="0" smtClean="0"/>
              <a:t>миф </a:t>
            </a:r>
            <a:r>
              <a:rPr lang="ru-RU" sz="5400" b="1" dirty="0"/>
              <a:t>или реальность?»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4765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in\Desktop\фото к презентации\21-01-2020_16-56-05\DSC_356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5" t="6330" r="17407"/>
          <a:stretch/>
        </p:blipFill>
        <p:spPr bwMode="auto">
          <a:xfrm rot="5400000">
            <a:off x="5070070" y="2971270"/>
            <a:ext cx="3400616" cy="382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Третий шаг.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Пишем </a:t>
            </a:r>
            <a:r>
              <a:rPr lang="ru-RU" b="1" dirty="0">
                <a:effectLst/>
              </a:rPr>
              <a:t>техническое задание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276847"/>
              </p:ext>
            </p:extLst>
          </p:nvPr>
        </p:nvGraphicFramePr>
        <p:xfrm>
          <a:off x="323528" y="1556792"/>
          <a:ext cx="5976664" cy="216024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960420"/>
                <a:gridCol w="1956316"/>
                <a:gridCol w="2059928"/>
              </a:tblGrid>
              <a:tr h="1168906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spc="-40" dirty="0">
                          <a:effectLst/>
                        </a:rPr>
                        <a:t>Приоритет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spc="-40" dirty="0">
                          <a:effectLst/>
                        </a:rPr>
                        <a:t>Описание задачи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spc="-40" dirty="0">
                          <a:effectLst/>
                        </a:rPr>
                        <a:t>Время выполнения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1334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650" spc="-4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kumimoji="0" lang="ru-RU" sz="1650" kern="1200" spc="-40" dirty="0">
                          <a:effectLst/>
                        </a:rPr>
                        <a:t> </a:t>
                      </a:r>
                      <a:endParaRPr kumimoji="0" lang="ru-RU" sz="1650" b="1" kern="1200" spc="-4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kumimoji="0" lang="ru-RU" sz="1650" kern="1200" spc="-40" dirty="0">
                          <a:effectLst/>
                        </a:rPr>
                        <a:t> </a:t>
                      </a:r>
                      <a:endParaRPr kumimoji="0" lang="ru-RU" sz="1650" b="1" kern="1200" spc="-4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2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Четвертый шаг.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Делаем </a:t>
            </a:r>
            <a:r>
              <a:rPr lang="ru-RU" b="1" dirty="0">
                <a:effectLst/>
              </a:rPr>
              <a:t>прототип</a:t>
            </a:r>
            <a:endParaRPr lang="ru-RU" dirty="0"/>
          </a:p>
        </p:txBody>
      </p:sp>
      <p:pic>
        <p:nvPicPr>
          <p:cNvPr id="6146" name="Picture 2" descr="C:\Users\Pin\Desktop\фото к презентации\IMG-20200121-WA00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65" y="2852934"/>
            <a:ext cx="4226189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in\Desktop\фото к презентации\IMG_42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r="7812"/>
          <a:stretch/>
        </p:blipFill>
        <p:spPr bwMode="auto">
          <a:xfrm rot="5400000">
            <a:off x="5190350" y="2450738"/>
            <a:ext cx="3312368" cy="411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4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Пятый шаг.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Планируем </a:t>
            </a:r>
            <a:r>
              <a:rPr lang="ru-RU" b="1" dirty="0">
                <a:effectLst/>
              </a:rPr>
              <a:t>спринт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7170" name="Picture 2" descr="C:\Users\Pin\Desktop\фото к презентации\IMG_43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72" y="3538890"/>
            <a:ext cx="406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330890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dirty="0"/>
              <a:t>Спринт состоит из: </a:t>
            </a:r>
          </a:p>
          <a:p>
            <a:pPr marL="457200" indent="-457200" fontAlgn="base">
              <a:buFont typeface="Wingdings" pitchFamily="2" charset="2"/>
              <a:buChar char="ü"/>
            </a:pPr>
            <a:r>
              <a:rPr lang="ru-RU" sz="2800" dirty="0" smtClean="0"/>
              <a:t>Сессии планирования;</a:t>
            </a:r>
          </a:p>
          <a:p>
            <a:pPr marL="457200" indent="-457200" fontAlgn="base">
              <a:buFont typeface="Wingdings" pitchFamily="2" charset="2"/>
              <a:buChar char="ü"/>
            </a:pPr>
            <a:r>
              <a:rPr lang="ru-RU" sz="2800" dirty="0" smtClean="0"/>
              <a:t>Мотивация учащихся;</a:t>
            </a:r>
            <a:endParaRPr lang="ru-RU" sz="2800" dirty="0"/>
          </a:p>
          <a:p>
            <a:pPr marL="285750" lvl="0" indent="-285750" fontAlgn="base">
              <a:buFont typeface="Wingdings" pitchFamily="2" charset="2"/>
              <a:buChar char="ü"/>
            </a:pPr>
            <a:r>
              <a:rPr lang="ru-RU" sz="2800" dirty="0" smtClean="0"/>
              <a:t>  Сбор </a:t>
            </a:r>
            <a:r>
              <a:rPr lang="ru-RU" sz="2800" dirty="0"/>
              <a:t>команды – распределение </a:t>
            </a:r>
            <a:r>
              <a:rPr lang="ru-RU" sz="2800" dirty="0" smtClean="0"/>
              <a:t>ролей;</a:t>
            </a:r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 smtClean="0"/>
              <a:t>Выполнения </a:t>
            </a:r>
            <a:r>
              <a:rPr lang="ru-RU" sz="2800" dirty="0"/>
              <a:t>задач и поручений отдельными участниками </a:t>
            </a:r>
            <a:r>
              <a:rPr lang="ru-RU" sz="2800" dirty="0" smtClean="0"/>
              <a:t>команды;</a:t>
            </a:r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 smtClean="0"/>
              <a:t>Обзора спринта; </a:t>
            </a:r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 smtClean="0"/>
              <a:t>Ретроспективного собрания </a:t>
            </a:r>
            <a:r>
              <a:rPr lang="ru-RU" sz="2800" dirty="0"/>
              <a:t>и личной рефлексии (самоанализа</a:t>
            </a:r>
            <a:r>
              <a:rPr lang="ru-RU" sz="2800" dirty="0" smtClean="0"/>
              <a:t>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423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ctr"/>
            <a:r>
              <a:rPr lang="ru-RU" b="1" dirty="0">
                <a:effectLst/>
              </a:rPr>
              <a:t>СКАЗКА «РЕПКА»</a:t>
            </a:r>
            <a:endParaRPr lang="ru-RU" dirty="0"/>
          </a:p>
        </p:txBody>
      </p:sp>
      <p:pic>
        <p:nvPicPr>
          <p:cNvPr id="11266" name="Picture 2" descr="https://www.vse-skazki.com/_dr/4/4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848872" cy="520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08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Роли в команде по теории </a:t>
            </a:r>
            <a:r>
              <a:rPr lang="ru-RU" b="1" dirty="0" err="1">
                <a:effectLst/>
              </a:rPr>
              <a:t>Белбина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058507"/>
              </p:ext>
            </p:extLst>
          </p:nvPr>
        </p:nvGraphicFramePr>
        <p:xfrm>
          <a:off x="539552" y="1646079"/>
          <a:ext cx="8208912" cy="4951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0285"/>
                <a:gridCol w="3906536"/>
                <a:gridCol w="2572091"/>
              </a:tblGrid>
              <a:tr h="183392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Роль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Сильные стороны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Слабые стороны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733516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Трудоголик (рабочая пчелка)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Обладает системным мышлением. Любую зада­чу превращает в конкрет­ные шаги. Необходим для решения каждой задачи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Не любит делегировать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50137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Герой (мотиватор)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Харизматичен, целе­устремлен. Работает над ре­шением сложных проблем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 dirty="0">
                          <a:effectLst/>
                        </a:rPr>
                        <a:t>Мало уделяет внима­ния мелочам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50137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Прагматик (координатор)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Внимателен к ресурсам. Сводит вместе других людей. Поддерживает общение в команде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Спихивает с себя рабо­ту, склонен к манипу­лированию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66784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Генератор идей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Изобретателен, креативен. Находит нестандартные способы решения задач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Склонен к выходу за рамки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733516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Поисковик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Экстраверт, энтуазиаст, общителен. Исследует воз­можности. Устанавливает контакты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Чрезмерно оптимисти­чен. Может потерять интерес после того, как пройдет начальный энтузиазм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50137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Аналитик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Серьезен, мыслит страте­гически. Рассматривает все варианты. Точен в суждениях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Не хватает вдохнове­ния и умения вдохнов­лять других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50137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Контролер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Усерден, добросовестен, старателен. Выискивает ошибки и допущения. Выполняет работу в срок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Легко вывести из себя. Сложно работать, на­рушая правила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733516"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Вдохнови­тель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>
                          <a:effectLst/>
                        </a:rPr>
                        <a:t>Сотрудничает с группой, обладает мягким, вос­приимчивым и дипломатичным характером. Прислушивается к другим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125"/>
                        </a:spcAft>
                      </a:pPr>
                      <a:r>
                        <a:rPr lang="ru-RU" sz="1100" dirty="0">
                          <a:effectLst/>
                        </a:rPr>
                        <a:t>Нерешителен в кризис­ных ситуациях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7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in\Desktop\фото к презентации\IMG-20200121-WA00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2" b="9239"/>
          <a:stretch/>
        </p:blipFill>
        <p:spPr bwMode="auto">
          <a:xfrm>
            <a:off x="5373352" y="2875087"/>
            <a:ext cx="336906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effectLst/>
              </a:rPr>
              <a:t>Scrum</a:t>
            </a:r>
            <a:r>
              <a:rPr lang="ru-RU" b="1" dirty="0">
                <a:effectLst/>
              </a:rPr>
              <a:t>-доска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153048"/>
              </p:ext>
            </p:extLst>
          </p:nvPr>
        </p:nvGraphicFramePr>
        <p:xfrm>
          <a:off x="389485" y="1664449"/>
          <a:ext cx="8352927" cy="12106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4018"/>
                <a:gridCol w="2784018"/>
                <a:gridCol w="2784891"/>
              </a:tblGrid>
              <a:tr h="1210638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«Запланировано»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«В процессе»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«Сделано»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1492" y="3212976"/>
            <a:ext cx="45425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Доска – это план с достаточным уровнем детализации, чтобы изменения в прогрессе были понятны всем.</a:t>
            </a:r>
          </a:p>
        </p:txBody>
      </p:sp>
    </p:spTree>
    <p:extLst>
      <p:ext uri="{BB962C8B-B14F-4D97-AF65-F5344CB8AC3E}">
        <p14:creationId xmlns:p14="http://schemas.microsoft.com/office/powerpoint/2010/main" val="12570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774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229600" cy="2209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Что же нужно уметь тем, кто хочет преуспеть в мире будущего?</a:t>
            </a:r>
            <a:endParaRPr lang="ru-RU" dirty="0"/>
          </a:p>
        </p:txBody>
      </p:sp>
      <p:pic>
        <p:nvPicPr>
          <p:cNvPr id="10243" name="Picture 3" descr="C:\Users\Pin\Desktop\фото к презентации\21-01-2020_20-40-46\IMG_20191127_1209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1"/>
          <a:stretch/>
        </p:blipFill>
        <p:spPr bwMode="auto">
          <a:xfrm>
            <a:off x="2713112" y="2847263"/>
            <a:ext cx="3600400" cy="390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2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Какими ключевыми навыками должны обладать наши дети?</a:t>
            </a:r>
            <a:endParaRPr lang="ru-RU" dirty="0"/>
          </a:p>
        </p:txBody>
      </p:sp>
      <p:pic>
        <p:nvPicPr>
          <p:cNvPr id="1026" name="Picture 2" descr="C:\Users\Pin\Desktop\фото к презентации\21-01-2020_20-52-21\IMG_00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10416"/>
          <a:stretch/>
        </p:blipFill>
        <p:spPr bwMode="auto">
          <a:xfrm>
            <a:off x="1547664" y="1628800"/>
            <a:ext cx="6192688" cy="461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06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Ключевыми навыками 21 века будут 4К:</a:t>
            </a:r>
            <a:endParaRPr lang="ru-RU" dirty="0"/>
          </a:p>
        </p:txBody>
      </p:sp>
      <p:pic>
        <p:nvPicPr>
          <p:cNvPr id="2050" name="Picture 2" descr="C:\Users\Pin\Desktop\фото к презентации\22-01-2020_18-00-39\IMG_20200122_175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616" y="2717706"/>
            <a:ext cx="5268872" cy="395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480716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ü"/>
            </a:pPr>
            <a:r>
              <a:rPr lang="ru-RU" sz="3600" b="1" dirty="0"/>
              <a:t>Коммуникация</a:t>
            </a:r>
            <a:endParaRPr lang="ru-RU" sz="3600" dirty="0"/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3600" b="1" dirty="0"/>
              <a:t>Командная работа</a:t>
            </a:r>
            <a:endParaRPr lang="ru-RU" sz="3600" dirty="0"/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3600" b="1" dirty="0"/>
              <a:t>Критическое мышление</a:t>
            </a:r>
            <a:endParaRPr lang="ru-RU" sz="3600" dirty="0"/>
          </a:p>
          <a:p>
            <a:pPr marL="457200" indent="-457200">
              <a:buFont typeface="Wingdings" pitchFamily="2" charset="2"/>
              <a:buChar char="ü"/>
            </a:pPr>
            <a:r>
              <a:rPr lang="ru-RU" sz="3600" b="1" dirty="0"/>
              <a:t>Креативность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8956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Подход</a:t>
            </a:r>
            <a:r>
              <a:rPr lang="ru-RU" dirty="0">
                <a:effectLst/>
              </a:rPr>
              <a:t> </a:t>
            </a:r>
            <a:r>
              <a:rPr lang="ru-RU" b="1" dirty="0" err="1">
                <a:effectLst/>
              </a:rPr>
              <a:t>Agile</a:t>
            </a:r>
            <a:r>
              <a:rPr lang="ru-RU" b="1" dirty="0">
                <a:effectLst/>
              </a:rPr>
              <a:t> и </a:t>
            </a:r>
            <a:r>
              <a:rPr lang="ru-RU" dirty="0">
                <a:effectLst/>
              </a:rPr>
              <a:t>гибкая методика </a:t>
            </a:r>
            <a:r>
              <a:rPr lang="ru-RU" b="1" dirty="0" err="1">
                <a:effectLst/>
              </a:rPr>
              <a:t>eduScrum</a:t>
            </a:r>
            <a:endParaRPr lang="ru-RU" dirty="0"/>
          </a:p>
        </p:txBody>
      </p:sp>
      <p:pic>
        <p:nvPicPr>
          <p:cNvPr id="4098" name="Picture 2" descr="https://news.sarbc.ru/images/orig/2019/11/img_sWIwh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1" b="20604"/>
          <a:stretch/>
        </p:blipFill>
        <p:spPr bwMode="auto">
          <a:xfrm>
            <a:off x="4606976" y="4221088"/>
            <a:ext cx="417470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.publishyourarticles.net/wp-content/uploads/2015/06/Agile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294427" cy="256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Pin\Desktop\фото к презентации\IMG_20200110_124025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3" r="12823"/>
          <a:stretch/>
        </p:blipFill>
        <p:spPr bwMode="auto">
          <a:xfrm>
            <a:off x="4716016" y="1507529"/>
            <a:ext cx="3966591" cy="256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in\Desktop\фото к презентации\IMG-20200121-WA0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58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66.userapi.com/c854320/v854320124/ffff3/4xBWSa3s8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656" y="207120"/>
            <a:ext cx="6480720" cy="648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7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>
                <a:effectLst/>
              </a:rPr>
              <a:t>Как создать план проекта в </a:t>
            </a:r>
            <a:r>
              <a:rPr lang="ru-RU" b="1" u="sng" dirty="0" err="1">
                <a:effectLst/>
              </a:rPr>
              <a:t>Scrum</a:t>
            </a:r>
            <a:r>
              <a:rPr lang="ru-RU" b="1" u="sng" dirty="0">
                <a:effectLst/>
              </a:rPr>
              <a:t> за 5 шагов</a:t>
            </a:r>
            <a:r>
              <a:rPr lang="ru-RU" b="1" u="sng" dirty="0" smtClean="0">
                <a:effectLst/>
              </a:rPr>
              <a:t>?</a:t>
            </a:r>
            <a:endParaRPr lang="ru-RU" dirty="0"/>
          </a:p>
        </p:txBody>
      </p:sp>
      <p:pic>
        <p:nvPicPr>
          <p:cNvPr id="4098" name="Picture 2" descr="C:\Users\Pin\Desktop\фото к презентации\IMG-20200121-WA00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9"/>
          <a:stretch/>
        </p:blipFill>
        <p:spPr bwMode="auto">
          <a:xfrm>
            <a:off x="251520" y="4509120"/>
            <a:ext cx="3532503" cy="215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in\Desktop\фото к презентации\IMG-20200121-WA00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1" r="6366"/>
          <a:stretch/>
        </p:blipFill>
        <p:spPr bwMode="auto">
          <a:xfrm>
            <a:off x="5580112" y="4452664"/>
            <a:ext cx="3073515" cy="210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Pin\Desktop\фото к презентации\IMG-20200121-WA009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" t="22569" r="2932" b="4282"/>
          <a:stretch/>
        </p:blipFill>
        <p:spPr bwMode="auto">
          <a:xfrm>
            <a:off x="6301354" y="1831854"/>
            <a:ext cx="2337117" cy="245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Pin\Desktop\фото к презентации\21-01-2020_20-40-46\IMG_20191120_1113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28"/>
          <a:stretch/>
        </p:blipFill>
        <p:spPr bwMode="auto">
          <a:xfrm>
            <a:off x="761967" y="1569761"/>
            <a:ext cx="2511608" cy="271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in\Desktop\фото к презентации\IMG-20200121-WA008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8" b="9876"/>
          <a:stretch/>
        </p:blipFill>
        <p:spPr bwMode="auto">
          <a:xfrm>
            <a:off x="2263530" y="2708920"/>
            <a:ext cx="4853339" cy="243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16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base"/>
            <a:r>
              <a:rPr lang="ru-RU" b="1" dirty="0">
                <a:effectLst/>
              </a:rPr>
              <a:t>Первый шаг.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Выясняем требования</a:t>
            </a:r>
            <a:endParaRPr lang="ru-RU" dirty="0"/>
          </a:p>
        </p:txBody>
      </p:sp>
      <p:pic>
        <p:nvPicPr>
          <p:cNvPr id="5122" name="Picture 2" descr="C:\Users\Pin\Desktop\фото к презентации\фото изготовления плаката\IMG_20191202_1253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3"/>
          <a:stretch/>
        </p:blipFill>
        <p:spPr bwMode="auto">
          <a:xfrm>
            <a:off x="4644008" y="3931053"/>
            <a:ext cx="4176464" cy="271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484784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 smtClean="0"/>
              <a:t>Задаем </a:t>
            </a:r>
            <a:r>
              <a:rPr lang="ru-RU" sz="2800" dirty="0"/>
              <a:t>вопросы, чтобы выяснить цели: какие задачи хотим решить с помощью продукта</a:t>
            </a:r>
            <a:r>
              <a:rPr lang="ru-RU" sz="2800" dirty="0" smtClean="0"/>
              <a:t>. </a:t>
            </a:r>
            <a:endParaRPr lang="ru-RU" sz="2800" dirty="0"/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/>
              <a:t>Оцениваем общую ситуацию. </a:t>
            </a:r>
            <a:endParaRPr lang="ru-RU" sz="2800" dirty="0" smtClean="0"/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 smtClean="0"/>
              <a:t>Выясняем </a:t>
            </a:r>
            <a:r>
              <a:rPr lang="ru-RU" sz="2800" dirty="0"/>
              <a:t>целевую аудиторию. </a:t>
            </a:r>
          </a:p>
          <a:p>
            <a:pPr marL="457200" lvl="0" indent="-457200" fontAlgn="base">
              <a:buFont typeface="Wingdings" pitchFamily="2" charset="2"/>
              <a:buChar char="ü"/>
            </a:pPr>
            <a:r>
              <a:rPr lang="ru-RU" sz="2800" dirty="0"/>
              <a:t>Какие проблемы может решить проект?</a:t>
            </a:r>
          </a:p>
        </p:txBody>
      </p:sp>
      <p:pic>
        <p:nvPicPr>
          <p:cNvPr id="5123" name="Picture 3" descr="C:\Users\Pin\Desktop\фото к презентации\IMG-20200121-WA00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7" b="10526"/>
          <a:stretch/>
        </p:blipFill>
        <p:spPr bwMode="auto">
          <a:xfrm>
            <a:off x="493498" y="4148079"/>
            <a:ext cx="4078502" cy="228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3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Второй шаг. Составляем структуру проекта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568" y="1672450"/>
            <a:ext cx="7920880" cy="4780885"/>
            <a:chOff x="683568" y="1672450"/>
            <a:chExt cx="7920880" cy="4780885"/>
          </a:xfrm>
        </p:grpSpPr>
        <p:pic>
          <p:nvPicPr>
            <p:cNvPr id="4" name="Рисунок 3" descr="https://248006.selcdn.ru/main/upload/setka_images/63a3e1680a995bc45352b776e5eb2689fec95299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672450"/>
              <a:ext cx="7920880" cy="4780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3059832" y="3686174"/>
              <a:ext cx="2752725" cy="485775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>
                  <a:effectLst/>
                  <a:ea typeface="Calibri"/>
                  <a:cs typeface="Times New Roman"/>
                </a:rPr>
                <a:t>рабочая тема проекта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117</TotalTime>
  <Words>338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Литейная</vt:lpstr>
      <vt:lpstr>Мастер-класс  «Проект –  миф или реальность?»</vt:lpstr>
      <vt:lpstr>Что же нужно уметь тем, кто хочет преуспеть в мире будущего?</vt:lpstr>
      <vt:lpstr>Какими ключевыми навыками должны обладать наши дети?</vt:lpstr>
      <vt:lpstr>Ключевыми навыками 21 века будут 4К:</vt:lpstr>
      <vt:lpstr>Подход Agile и гибкая методика eduScrum</vt:lpstr>
      <vt:lpstr>Презентация PowerPoint</vt:lpstr>
      <vt:lpstr>Как создать план проекта в Scrum за 5 шагов?</vt:lpstr>
      <vt:lpstr>Первый шаг.  Выясняем требования</vt:lpstr>
      <vt:lpstr>Второй шаг. Составляем структуру проекта</vt:lpstr>
      <vt:lpstr>Третий шаг.  Пишем техническое задание</vt:lpstr>
      <vt:lpstr>Четвертый шаг.  Делаем прототип</vt:lpstr>
      <vt:lpstr>Пятый шаг.  Планируем спринт </vt:lpstr>
      <vt:lpstr>СКАЗКА «РЕПКА»</vt:lpstr>
      <vt:lpstr>Роли в команде по теории Белбина</vt:lpstr>
      <vt:lpstr>Scrum-доска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«Проект – миф или реальность?»</dc:title>
  <dc:creator>Pin</dc:creator>
  <cp:lastModifiedBy>Пользователь Windows</cp:lastModifiedBy>
  <cp:revision>28</cp:revision>
  <dcterms:created xsi:type="dcterms:W3CDTF">2020-01-29T18:02:16Z</dcterms:created>
  <dcterms:modified xsi:type="dcterms:W3CDTF">2020-01-29T20:12:51Z</dcterms:modified>
</cp:coreProperties>
</file>