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1"/>
  </p:notesMasterIdLst>
  <p:sldIdLst>
    <p:sldId id="256" r:id="rId2"/>
    <p:sldId id="292" r:id="rId3"/>
    <p:sldId id="294" r:id="rId4"/>
    <p:sldId id="293" r:id="rId5"/>
    <p:sldId id="258" r:id="rId6"/>
    <p:sldId id="257" r:id="rId7"/>
    <p:sldId id="281" r:id="rId8"/>
    <p:sldId id="261" r:id="rId9"/>
    <p:sldId id="262" r:id="rId10"/>
    <p:sldId id="259" r:id="rId11"/>
    <p:sldId id="260" r:id="rId12"/>
    <p:sldId id="273" r:id="rId13"/>
    <p:sldId id="263" r:id="rId14"/>
    <p:sldId id="264" r:id="rId15"/>
    <p:sldId id="274" r:id="rId16"/>
    <p:sldId id="265" r:id="rId17"/>
    <p:sldId id="282" r:id="rId18"/>
    <p:sldId id="295" r:id="rId19"/>
    <p:sldId id="266" r:id="rId20"/>
    <p:sldId id="283" r:id="rId21"/>
    <p:sldId id="284" r:id="rId22"/>
    <p:sldId id="267" r:id="rId23"/>
    <p:sldId id="275" r:id="rId24"/>
    <p:sldId id="269" r:id="rId25"/>
    <p:sldId id="270" r:id="rId26"/>
    <p:sldId id="285" r:id="rId27"/>
    <p:sldId id="287" r:id="rId28"/>
    <p:sldId id="288" r:id="rId29"/>
    <p:sldId id="289" r:id="rId30"/>
    <p:sldId id="271" r:id="rId31"/>
    <p:sldId id="276" r:id="rId32"/>
    <p:sldId id="286" r:id="rId33"/>
    <p:sldId id="277" r:id="rId34"/>
    <p:sldId id="278" r:id="rId35"/>
    <p:sldId id="279" r:id="rId36"/>
    <p:sldId id="291" r:id="rId37"/>
    <p:sldId id="296" r:id="rId38"/>
    <p:sldId id="280" r:id="rId39"/>
    <p:sldId id="290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07" autoAdjust="0"/>
  </p:normalViewPr>
  <p:slideViewPr>
    <p:cSldViewPr>
      <p:cViewPr varScale="1">
        <p:scale>
          <a:sx n="104" d="100"/>
          <a:sy n="104" d="100"/>
        </p:scale>
        <p:origin x="2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5B3BD-9CEC-4F04-9C86-3997BC124820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C0EF77-628C-4BB8-A791-40BB47BE69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0EF77-628C-4BB8-A791-40BB47BE698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2957533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</a:rPr>
              <a:t> </a:t>
            </a:r>
            <a:br>
              <a:rPr lang="ru-RU" sz="8000" b="1" i="1" dirty="0">
                <a:solidFill>
                  <a:srgbClr val="FF0000"/>
                </a:solidFill>
              </a:rPr>
            </a:br>
            <a:r>
              <a:rPr lang="ru-RU" sz="3200" i="1" dirty="0">
                <a:solidFill>
                  <a:srgbClr val="7030A0"/>
                </a:solidFill>
              </a:rPr>
              <a:t>Интеллектуальная игра</a:t>
            </a:r>
            <a:br>
              <a:rPr lang="ru-RU" sz="3200" i="1" dirty="0">
                <a:solidFill>
                  <a:srgbClr val="FF0000"/>
                </a:solidFill>
              </a:rPr>
            </a:br>
            <a:r>
              <a:rPr lang="ru-RU" sz="4400" b="1" i="1" dirty="0">
                <a:solidFill>
                  <a:srgbClr val="00B050"/>
                </a:solidFill>
              </a:rPr>
              <a:t>«В гостях у родной природы»</a:t>
            </a:r>
            <a:endParaRPr lang="ru-RU" sz="8000" b="1" i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1566" y="3861048"/>
            <a:ext cx="7772400" cy="2425472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rgbClr val="00B0F0"/>
                </a:solidFill>
              </a:rPr>
              <a:t>Для 1-2 классов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Составила : 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учитель начальных классов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 </a:t>
            </a:r>
            <a:r>
              <a:rPr lang="ru-RU" b="1" dirty="0" err="1">
                <a:solidFill>
                  <a:srgbClr val="00B0F0"/>
                </a:solidFill>
              </a:rPr>
              <a:t>Колышкина</a:t>
            </a:r>
            <a:r>
              <a:rPr lang="ru-RU" b="1" dirty="0">
                <a:solidFill>
                  <a:srgbClr val="00B0F0"/>
                </a:solidFill>
              </a:rPr>
              <a:t> Татьяна Николаевна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МАОУ «Комсомольская СОШ»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Пермский край</a:t>
            </a:r>
          </a:p>
          <a:p>
            <a:pPr algn="r"/>
            <a:r>
              <a:rPr lang="ru-RU" b="1" dirty="0">
                <a:solidFill>
                  <a:srgbClr val="00B0F0"/>
                </a:solidFill>
              </a:rPr>
              <a:t>Кунгурский </a:t>
            </a:r>
            <a:r>
              <a:rPr lang="ru-RU" b="1">
                <a:solidFill>
                  <a:srgbClr val="00B0F0"/>
                </a:solidFill>
              </a:rPr>
              <a:t>муниципальный округ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2-е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2000" b="1" i="1" dirty="0">
                <a:solidFill>
                  <a:srgbClr val="00B050"/>
                </a:solidFill>
                <a:latin typeface="Mistral" pitchFamily="66" charset="0"/>
              </a:rPr>
              <a:t>Шифровальщик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215370" cy="5054617"/>
          </a:xfrm>
          <a:scene3d>
            <a:camera prst="perspectiveFront"/>
            <a:lightRig rig="threePt" dir="t"/>
          </a:scene3d>
        </p:spPr>
        <p:txBody>
          <a:bodyPr>
            <a:noAutofit/>
          </a:bodyPr>
          <a:lstStyle/>
          <a:p>
            <a:pPr>
              <a:buNone/>
            </a:pPr>
            <a:r>
              <a:rPr lang="ru-RU" sz="3000" b="1" dirty="0">
                <a:solidFill>
                  <a:srgbClr val="FF0000"/>
                </a:solidFill>
              </a:rPr>
              <a:t>Переставь буквы так, чтобы получились слова-животные</a:t>
            </a:r>
          </a:p>
          <a:p>
            <a:pPr>
              <a:buNone/>
            </a:pPr>
            <a:endParaRPr lang="ru-RU" sz="2500" b="1" i="1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500" b="1" i="1" dirty="0">
                <a:solidFill>
                  <a:srgbClr val="0070C0"/>
                </a:solidFill>
              </a:rPr>
              <a:t>1команда</a:t>
            </a:r>
          </a:p>
          <a:p>
            <a:pPr>
              <a:buNone/>
            </a:pPr>
            <a:endParaRPr lang="ru-RU" sz="2500" b="1" i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sz="25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500" b="1" i="1" dirty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endParaRPr lang="ru-RU" sz="2500" b="1" i="1" dirty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2500" b="1" i="1" dirty="0">
                <a:solidFill>
                  <a:srgbClr val="0070C0"/>
                </a:solidFill>
              </a:rPr>
              <a:t>2команда</a:t>
            </a:r>
          </a:p>
          <a:p>
            <a:pPr>
              <a:buNone/>
            </a:pPr>
            <a:r>
              <a:rPr lang="ru-RU" sz="5000" b="1" dirty="0"/>
              <a:t> </a:t>
            </a:r>
            <a:r>
              <a:rPr lang="ru-RU" sz="5000" b="1" dirty="0" err="1"/>
              <a:t>льдоша,цаяещир</a:t>
            </a:r>
            <a:endParaRPr lang="ru-RU" sz="5000" b="1" dirty="0"/>
          </a:p>
          <a:p>
            <a:pPr>
              <a:buNone/>
            </a:pPr>
            <a:endParaRPr lang="ru-RU" sz="2500" b="1" i="1" dirty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sz="2500" b="1" i="1" dirty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ru-RU" sz="2500" b="1" i="1" dirty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ru-RU" sz="2500" b="1" i="1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357298"/>
            <a:ext cx="41434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000" b="1" dirty="0"/>
          </a:p>
          <a:p>
            <a:endParaRPr lang="ru-RU" sz="5000" b="1" dirty="0"/>
          </a:p>
          <a:p>
            <a:r>
              <a:rPr lang="ru-RU" sz="5000" b="1" dirty="0" err="1"/>
              <a:t>аабж</a:t>
            </a:r>
            <a:r>
              <a:rPr lang="ru-RU" sz="5000" b="1" dirty="0"/>
              <a:t>, </a:t>
            </a:r>
            <a:r>
              <a:rPr lang="ru-RU" sz="5000" b="1" dirty="0" err="1"/>
              <a:t>теляд</a:t>
            </a:r>
            <a:r>
              <a:rPr lang="ru-RU" sz="50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4868874"/>
          </a:xfrm>
        </p:spPr>
        <p:txBody>
          <a:bodyPr>
            <a:noAutofit/>
          </a:bodyPr>
          <a:lstStyle/>
          <a:p>
            <a:pPr algn="l"/>
            <a:r>
              <a:rPr lang="ru-RU" sz="3000" b="1" i="1" dirty="0">
                <a:solidFill>
                  <a:srgbClr val="FF0000"/>
                </a:solidFill>
              </a:rPr>
              <a:t>  </a:t>
            </a:r>
            <a:br>
              <a:rPr lang="ru-RU" sz="3000" b="1" i="1" dirty="0">
                <a:solidFill>
                  <a:srgbClr val="FF0000"/>
                </a:solidFill>
              </a:rPr>
            </a:br>
            <a:br>
              <a:rPr lang="ru-RU" sz="3000" b="1" i="1" dirty="0">
                <a:solidFill>
                  <a:srgbClr val="FF0000"/>
                </a:solidFill>
              </a:rPr>
            </a:br>
            <a:r>
              <a:rPr lang="ru-RU" sz="3000" b="1" i="1" dirty="0">
                <a:solidFill>
                  <a:srgbClr val="FF0000"/>
                </a:solidFill>
              </a:rPr>
              <a:t> </a:t>
            </a:r>
            <a:br>
              <a:rPr lang="ru-RU" sz="30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 </a:t>
            </a:r>
            <a:br>
              <a:rPr lang="ru-RU" sz="2500" b="1" i="1" dirty="0">
                <a:solidFill>
                  <a:srgbClr val="FF0000"/>
                </a:solidFill>
              </a:rPr>
            </a:br>
            <a:br>
              <a:rPr lang="ru-RU" sz="2500" b="1" i="1" dirty="0">
                <a:solidFill>
                  <a:srgbClr val="FF0000"/>
                </a:solidFill>
              </a:rPr>
            </a:br>
            <a:r>
              <a:rPr lang="ru-RU" sz="2500" b="1" i="1" dirty="0">
                <a:solidFill>
                  <a:srgbClr val="FF0000"/>
                </a:solidFill>
              </a:rPr>
              <a:t>      </a:t>
            </a:r>
            <a:r>
              <a:rPr lang="ru-RU" sz="2500" b="1" i="1" dirty="0">
                <a:solidFill>
                  <a:srgbClr val="0070C0"/>
                </a:solidFill>
              </a:rPr>
              <a:t>2команда</a:t>
            </a:r>
            <a:br>
              <a:rPr lang="ru-RU" sz="3200" b="1" i="1" dirty="0">
                <a:solidFill>
                  <a:srgbClr val="0070C0"/>
                </a:solidFill>
              </a:rPr>
            </a:br>
            <a:r>
              <a:rPr lang="ru-RU" sz="5000" b="1" dirty="0"/>
              <a:t>лошадь, ящерица</a:t>
            </a:r>
            <a:br>
              <a:rPr lang="ru-RU" sz="5000" b="1" dirty="0"/>
            </a:br>
            <a:endParaRPr lang="ru-RU" sz="5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5"/>
            <a:ext cx="8229600" cy="107157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Переставь буквы так, чтобы получились слова-животные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142984"/>
            <a:ext cx="557216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25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ru-RU" sz="25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1команда</a:t>
            </a:r>
          </a:p>
          <a:p>
            <a:r>
              <a:rPr lang="ru-RU" sz="5000" b="1" dirty="0"/>
              <a:t>жаба, дятел</a:t>
            </a:r>
            <a:endParaRPr lang="ru-RU" sz="5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 i="1" dirty="0">
                <a:solidFill>
                  <a:srgbClr val="FF0000"/>
                </a:solidFill>
                <a:latin typeface="Mistral" pitchFamily="66" charset="0"/>
              </a:rPr>
              <a:t>3-е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0"/>
            <a:ext cx="9358346" cy="6000769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 algn="ctr">
              <a:buNone/>
            </a:pPr>
            <a:endParaRPr lang="ru-RU" sz="10000" b="1" i="1" dirty="0">
              <a:solidFill>
                <a:schemeClr val="accent6">
                  <a:lumMod val="50000"/>
                </a:schemeClr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14100" b="1" i="1" dirty="0">
                <a:solidFill>
                  <a:schemeClr val="accent6">
                    <a:lumMod val="50000"/>
                  </a:schemeClr>
                </a:solidFill>
                <a:latin typeface="Mistral" pitchFamily="66" charset="0"/>
              </a:rPr>
              <a:t>Ребусы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340769"/>
            <a:ext cx="7712012" cy="5760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80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ru-RU" sz="7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endParaRPr lang="ru-RU" sz="7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476672"/>
            <a:ext cx="36724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5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команда</a:t>
            </a:r>
            <a:endParaRPr lang="ru-RU" sz="2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E9940E3-3BF7-4B48-A26E-D6A3AD9598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1" t="72196"/>
          <a:stretch/>
        </p:blipFill>
        <p:spPr bwMode="auto">
          <a:xfrm>
            <a:off x="1115616" y="3539017"/>
            <a:ext cx="2969630" cy="226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D99059C-5514-43C1-A609-78E2484BF6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39" t="23547" r="25026" b="52864"/>
          <a:stretch/>
        </p:blipFill>
        <p:spPr bwMode="auto">
          <a:xfrm>
            <a:off x="3419872" y="980887"/>
            <a:ext cx="3449966" cy="233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F687A9F-8E1E-432E-9AEA-839D38D7D1B1}"/>
              </a:ext>
            </a:extLst>
          </p:cNvPr>
          <p:cNvSpPr/>
          <p:nvPr/>
        </p:nvSpPr>
        <p:spPr>
          <a:xfrm>
            <a:off x="1043608" y="2996952"/>
            <a:ext cx="2969630" cy="5423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команда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09120"/>
            <a:ext cx="8075240" cy="152592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 </a:t>
            </a:r>
            <a:r>
              <a:rPr lang="ru-RU" sz="3000" b="1" dirty="0">
                <a:solidFill>
                  <a:srgbClr val="00B050"/>
                </a:solidFill>
              </a:rPr>
              <a:t>1 команда</a:t>
            </a:r>
          </a:p>
          <a:p>
            <a:pPr>
              <a:buNone/>
            </a:pPr>
            <a:r>
              <a:rPr lang="ru-RU" sz="5000" b="1" dirty="0">
                <a:solidFill>
                  <a:schemeClr val="accent6">
                    <a:lumMod val="50000"/>
                  </a:schemeClr>
                </a:solidFill>
              </a:rPr>
              <a:t>стрекоза</a:t>
            </a:r>
          </a:p>
          <a:p>
            <a:pPr>
              <a:buNone/>
            </a:pPr>
            <a:r>
              <a:rPr lang="ru-RU" sz="3000" b="1" dirty="0">
                <a:solidFill>
                  <a:srgbClr val="00B050"/>
                </a:solidFill>
              </a:rPr>
              <a:t>2 команда</a:t>
            </a:r>
          </a:p>
          <a:p>
            <a:pPr>
              <a:buNone/>
            </a:pPr>
            <a:r>
              <a:rPr lang="ru-RU" sz="5000" b="1" dirty="0">
                <a:solidFill>
                  <a:schemeClr val="accent6">
                    <a:lumMod val="50000"/>
                  </a:schemeClr>
                </a:solidFill>
              </a:rPr>
              <a:t> кабан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500306"/>
            <a:ext cx="8183880" cy="2071702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Mistral" pitchFamily="66" charset="0"/>
              </a:rPr>
              <a:t>4-е задание</a:t>
            </a:r>
            <a:endParaRPr lang="ru-RU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530352"/>
            <a:ext cx="5500726" cy="16842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0000" b="1" dirty="0">
                <a:solidFill>
                  <a:srgbClr val="7030A0"/>
                </a:solidFill>
                <a:latin typeface="Mistral" pitchFamily="66" charset="0"/>
              </a:rPr>
              <a:t>Загадочный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822960"/>
            <a:ext cx="1080120" cy="66182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600" b="1" dirty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                   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                                           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                                                                                </a:t>
            </a:r>
          </a:p>
          <a:p>
            <a:pPr>
              <a:buNone/>
            </a:pP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B083C02-2BC2-4DC1-8751-FBAFBAFBFDF8}"/>
              </a:ext>
            </a:extLst>
          </p:cNvPr>
          <p:cNvSpPr/>
          <p:nvPr/>
        </p:nvSpPr>
        <p:spPr>
          <a:xfrm>
            <a:off x="611560" y="1223070"/>
            <a:ext cx="273630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Днем спит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Вниз головой висит</a:t>
            </a:r>
          </a:p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Ночью летает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Пищу в лесу добывает. 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9F7B20-A060-4802-A65B-C9700EE501A1}"/>
              </a:ext>
            </a:extLst>
          </p:cNvPr>
          <p:cNvSpPr/>
          <p:nvPr/>
        </p:nvSpPr>
        <p:spPr>
          <a:xfrm>
            <a:off x="683568" y="3340069"/>
            <a:ext cx="28803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 погаснет, то зажжётся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Ночью в роще огонёк.</a:t>
            </a:r>
          </a:p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Угадай, как он зовётся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Ну, конечно…..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2C26E2-D52C-4E22-8104-FC60AABD4B39}"/>
              </a:ext>
            </a:extLst>
          </p:cNvPr>
          <p:cNvSpPr/>
          <p:nvPr/>
        </p:nvSpPr>
        <p:spPr>
          <a:xfrm>
            <a:off x="5292080" y="3244939"/>
            <a:ext cx="324036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за чудо-красота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Расписные ворота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Показались на пути</a:t>
            </a:r>
          </a:p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них ни въехать, ни войти.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18030D1-8BD1-4E69-98BF-003E62808A57}"/>
              </a:ext>
            </a:extLst>
          </p:cNvPr>
          <p:cNvSpPr/>
          <p:nvPr/>
        </p:nvSpPr>
        <p:spPr>
          <a:xfrm>
            <a:off x="5436096" y="1611879"/>
            <a:ext cx="28083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 родителей и деток</a:t>
            </a:r>
          </a:p>
          <a:p>
            <a:pPr algn="ctr"/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Вся одежда из монеток.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CBF8840-91EB-49C1-BE5F-EEAA17FC608C}"/>
              </a:ext>
            </a:extLst>
          </p:cNvPr>
          <p:cNvSpPr/>
          <p:nvPr/>
        </p:nvSpPr>
        <p:spPr>
          <a:xfrm>
            <a:off x="1043608" y="822960"/>
            <a:ext cx="22322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команда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FA2AC8B-B3E6-47D4-A567-CD8B376229B0}"/>
              </a:ext>
            </a:extLst>
          </p:cNvPr>
          <p:cNvSpPr/>
          <p:nvPr/>
        </p:nvSpPr>
        <p:spPr>
          <a:xfrm>
            <a:off x="899592" y="2844829"/>
            <a:ext cx="244827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команда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0C0315E-0FF5-464E-B50A-A6F065970D08}"/>
              </a:ext>
            </a:extLst>
          </p:cNvPr>
          <p:cNvSpPr/>
          <p:nvPr/>
        </p:nvSpPr>
        <p:spPr>
          <a:xfrm>
            <a:off x="5796138" y="980728"/>
            <a:ext cx="2016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1 команда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E7A5F3C-F434-475D-9B6B-CE41037AC9E3}"/>
              </a:ext>
            </a:extLst>
          </p:cNvPr>
          <p:cNvSpPr/>
          <p:nvPr/>
        </p:nvSpPr>
        <p:spPr>
          <a:xfrm>
            <a:off x="5508104" y="2695667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команда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B1999-DF12-4F25-BB9A-CAFCCB739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F9376D-BD94-433C-AE3E-7E9A9819F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команда</a:t>
            </a:r>
          </a:p>
          <a:p>
            <a:r>
              <a:rPr lang="ru-RU" dirty="0"/>
              <a:t>1. Летучая мышь</a:t>
            </a:r>
          </a:p>
          <a:p>
            <a:r>
              <a:rPr lang="ru-RU" dirty="0"/>
              <a:t>2.Светлячок</a:t>
            </a:r>
          </a:p>
          <a:p>
            <a:endParaRPr lang="ru-RU" dirty="0"/>
          </a:p>
          <a:p>
            <a:r>
              <a:rPr lang="ru-RU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 команда</a:t>
            </a:r>
          </a:p>
          <a:p>
            <a:r>
              <a:rPr lang="ru-RU" dirty="0"/>
              <a:t>1.Рыбы</a:t>
            </a:r>
          </a:p>
          <a:p>
            <a:r>
              <a:rPr lang="ru-RU" dirty="0"/>
              <a:t>2. Радуга</a:t>
            </a:r>
          </a:p>
        </p:txBody>
      </p:sp>
    </p:spTree>
    <p:extLst>
      <p:ext uri="{BB962C8B-B14F-4D97-AF65-F5344CB8AC3E}">
        <p14:creationId xmlns:p14="http://schemas.microsoft.com/office/powerpoint/2010/main" val="22264451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5000" b="1" i="1" dirty="0">
                <a:solidFill>
                  <a:srgbClr val="002060"/>
                </a:solidFill>
              </a:rPr>
              <a:t>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500174"/>
            <a:ext cx="69294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9600" b="1" i="1" dirty="0">
                <a:solidFill>
                  <a:srgbClr val="FF0000"/>
                </a:solidFill>
                <a:latin typeface="Mistral" pitchFamily="66" charset="0"/>
              </a:rPr>
              <a:t>Задание для капитанов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1E1D7-C18D-4D63-A1B2-82B1AB118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FCAF7D-28EE-4101-AFAF-6C13F5807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764704"/>
            <a:ext cx="7931224" cy="4536504"/>
          </a:xfrm>
        </p:spPr>
        <p:txBody>
          <a:bodyPr>
            <a:normAutofit fontScale="25000" lnSpcReduction="20000"/>
          </a:bodyPr>
          <a:lstStyle/>
          <a:p>
            <a:pPr lvl="0">
              <a:buClr>
                <a:srgbClr val="F07F09"/>
              </a:buClr>
              <a:buNone/>
            </a:pPr>
            <a:r>
              <a:rPr lang="ru-RU" sz="8600" b="1" dirty="0">
                <a:solidFill>
                  <a:srgbClr val="FF0000"/>
                </a:solidFill>
              </a:rPr>
              <a:t>Цель: </a:t>
            </a:r>
            <a:r>
              <a:rPr lang="ru-RU" sz="8600" dirty="0">
                <a:solidFill>
                  <a:srgbClr val="002060"/>
                </a:solidFill>
              </a:rPr>
              <a:t>расширение кругозора детей, их знаний по окружающему миру, раскрыть важность  охраны окружающей природы;</a:t>
            </a:r>
            <a:endParaRPr lang="ru-RU" sz="8600" i="1" dirty="0">
              <a:solidFill>
                <a:srgbClr val="002060"/>
              </a:solidFill>
            </a:endParaRPr>
          </a:p>
          <a:p>
            <a:pPr lvl="0">
              <a:buClr>
                <a:srgbClr val="F07F09"/>
              </a:buClr>
              <a:buNone/>
            </a:pPr>
            <a:r>
              <a:rPr lang="ru-RU" sz="8600" b="1" dirty="0">
                <a:solidFill>
                  <a:srgbClr val="FF0000"/>
                </a:solidFill>
              </a:rPr>
              <a:t>Задачи:</a:t>
            </a:r>
            <a:endParaRPr lang="ru-RU" sz="8600" i="1" dirty="0">
              <a:solidFill>
                <a:srgbClr val="FF0000"/>
              </a:solidFill>
            </a:endParaRPr>
          </a:p>
          <a:p>
            <a:pPr lvl="0">
              <a:buClr>
                <a:srgbClr val="F07F09"/>
              </a:buClr>
              <a:buNone/>
            </a:pPr>
            <a:r>
              <a:rPr lang="ru-RU" sz="8600" dirty="0">
                <a:solidFill>
                  <a:srgbClr val="002060"/>
                </a:solidFill>
              </a:rPr>
              <a:t>- формировать коммуникативные способности  у учащихся через игровую форму деятельности, а также  положительную эмоциональную рефлексию;</a:t>
            </a:r>
            <a:endParaRPr lang="ru-RU" sz="8600" i="1" dirty="0">
              <a:solidFill>
                <a:srgbClr val="002060"/>
              </a:solidFill>
            </a:endParaRPr>
          </a:p>
          <a:p>
            <a:pPr lvl="0">
              <a:buClr>
                <a:srgbClr val="F07F09"/>
              </a:buClr>
              <a:buNone/>
            </a:pPr>
            <a:r>
              <a:rPr lang="ru-RU" sz="8600" dirty="0">
                <a:solidFill>
                  <a:srgbClr val="002060"/>
                </a:solidFill>
              </a:rPr>
              <a:t>- способствовать  развитию внимания, памяти, мышления, самостоятельности;</a:t>
            </a:r>
            <a:endParaRPr lang="ru-RU" sz="8600" i="1" dirty="0">
              <a:solidFill>
                <a:srgbClr val="002060"/>
              </a:solidFill>
            </a:endParaRPr>
          </a:p>
          <a:p>
            <a:pPr lvl="0">
              <a:buClr>
                <a:srgbClr val="F07F09"/>
              </a:buClr>
              <a:buNone/>
            </a:pPr>
            <a:r>
              <a:rPr lang="ru-RU" sz="8600" dirty="0">
                <a:solidFill>
                  <a:srgbClr val="002060"/>
                </a:solidFill>
              </a:rPr>
              <a:t>- воспитывать интерес к изучению природы и бережному  отношению к ней.</a:t>
            </a:r>
            <a:endParaRPr lang="ru-RU" sz="8600" i="1" dirty="0">
              <a:solidFill>
                <a:srgbClr val="002060"/>
              </a:solidFill>
            </a:endParaRPr>
          </a:p>
          <a:p>
            <a:pPr lvl="0">
              <a:buClr>
                <a:srgbClr val="F07F09"/>
              </a:buClr>
              <a:buNone/>
            </a:pPr>
            <a:r>
              <a:rPr lang="ru-RU" sz="8600" dirty="0">
                <a:solidFill>
                  <a:srgbClr val="002060"/>
                </a:solidFill>
              </a:rPr>
              <a:t> </a:t>
            </a:r>
            <a:endParaRPr lang="ru-RU" sz="8600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993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600200"/>
            <a:ext cx="407196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643106" y="2357430"/>
            <a:ext cx="12264267" cy="317009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0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Собери стихотворение </a:t>
            </a:r>
          </a:p>
          <a:p>
            <a:pPr algn="ctr"/>
            <a:endParaRPr lang="ru-RU" sz="5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50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противопожарной безопасности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C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61436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b="1" dirty="0">
                <a:solidFill>
                  <a:srgbClr val="00B050"/>
                </a:solidFill>
              </a:rPr>
              <a:t>1 капитану (1 класс)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Можно играть с  ягнёнком,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Можно играть с поросёнком,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С ветром - в пятнашки,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В прятки – с дождём,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Но никогда не играйте с ОГНЁМ!</a:t>
            </a:r>
          </a:p>
          <a:p>
            <a:pPr>
              <a:buNone/>
            </a:pPr>
            <a:r>
              <a:rPr lang="ru-RU" sz="2400" b="1" dirty="0">
                <a:solidFill>
                  <a:srgbClr val="00B050"/>
                </a:solidFill>
              </a:rPr>
              <a:t>2 капитану (2 класс)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Для забавы, для игры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Спичек в руки не бери.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Не шути, дружок с огнём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Чтобы не жалеть потом.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Сам костра не разжигай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И другим не позволяй.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Даже крошка- огонёк</a:t>
            </a:r>
          </a:p>
          <a:p>
            <a:pPr>
              <a:buNone/>
            </a:pPr>
            <a:r>
              <a:rPr lang="ru-RU" sz="2400" b="1" dirty="0">
                <a:solidFill>
                  <a:schemeClr val="accent2"/>
                </a:solidFill>
              </a:rPr>
              <a:t>От  пожара не далёк.</a:t>
            </a:r>
          </a:p>
          <a:p>
            <a:pPr>
              <a:buNone/>
            </a:pPr>
            <a:endParaRPr lang="ru-RU" sz="2500" b="1" dirty="0">
              <a:solidFill>
                <a:srgbClr val="00B050"/>
              </a:solidFill>
            </a:endParaRPr>
          </a:p>
          <a:p>
            <a:pPr>
              <a:buNone/>
            </a:pPr>
            <a:endParaRPr lang="ru-RU" sz="2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075240" cy="1872208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Mistral" pitchFamily="66" charset="0"/>
              </a:rPr>
              <a:t>5-е задание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30352"/>
            <a:ext cx="8075240" cy="2178568"/>
          </a:xfrm>
        </p:spPr>
        <p:txBody>
          <a:bodyPr/>
          <a:lstStyle/>
          <a:p>
            <a:pPr algn="ctr">
              <a:buNone/>
            </a:pPr>
            <a:r>
              <a:rPr lang="ru-RU" sz="9600" b="1" dirty="0">
                <a:solidFill>
                  <a:srgbClr val="00B050"/>
                </a:solidFill>
                <a:latin typeface="Mistral" pitchFamily="66" charset="0"/>
              </a:rPr>
              <a:t>Кроссворды</a:t>
            </a:r>
          </a:p>
          <a:p>
            <a:pPr algn="ctr">
              <a:buNone/>
            </a:pPr>
            <a:endParaRPr lang="ru-RU" sz="9600" b="1" dirty="0">
              <a:solidFill>
                <a:srgbClr val="7030A0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9600" b="1" dirty="0">
                <a:solidFill>
                  <a:srgbClr val="7030A0"/>
                </a:solidFill>
              </a:rPr>
              <a:t>1.берёза</a:t>
            </a:r>
          </a:p>
          <a:p>
            <a:pPr>
              <a:buNone/>
            </a:pPr>
            <a:r>
              <a:rPr lang="ru-RU" sz="9600" b="1" dirty="0">
                <a:solidFill>
                  <a:srgbClr val="7030A0"/>
                </a:solidFill>
              </a:rPr>
              <a:t>2.дуб</a:t>
            </a:r>
          </a:p>
          <a:p>
            <a:pPr>
              <a:buNone/>
            </a:pPr>
            <a:r>
              <a:rPr lang="ru-RU" sz="9600" b="1" dirty="0">
                <a:solidFill>
                  <a:srgbClr val="7030A0"/>
                </a:solidFill>
              </a:rPr>
              <a:t>3.заяц</a:t>
            </a:r>
          </a:p>
          <a:p>
            <a:pPr>
              <a:buNone/>
            </a:pPr>
            <a:r>
              <a:rPr lang="ru-RU" sz="9600" b="1" dirty="0">
                <a:solidFill>
                  <a:srgbClr val="7030A0"/>
                </a:solidFill>
              </a:rPr>
              <a:t>4.шмель</a:t>
            </a:r>
          </a:p>
          <a:p>
            <a:pPr>
              <a:buNone/>
            </a:pPr>
            <a:r>
              <a:rPr lang="ru-RU" sz="9600" b="1" dirty="0">
                <a:solidFill>
                  <a:srgbClr val="7030A0"/>
                </a:solidFill>
              </a:rPr>
              <a:t>5.лягушк</a:t>
            </a:r>
            <a:r>
              <a:rPr lang="ru-RU" sz="11200" b="1" dirty="0">
                <a:solidFill>
                  <a:srgbClr val="7030A0"/>
                </a:solidFill>
              </a:rPr>
              <a:t>а</a:t>
            </a:r>
          </a:p>
          <a:p>
            <a:pPr>
              <a:buNone/>
            </a:pPr>
            <a:r>
              <a:rPr lang="ru-RU" sz="8600" b="1" dirty="0">
                <a:solidFill>
                  <a:srgbClr val="7030A0"/>
                </a:solidFill>
              </a:rPr>
              <a:t>  </a:t>
            </a:r>
          </a:p>
          <a:p>
            <a:pPr>
              <a:buNone/>
            </a:pPr>
            <a:r>
              <a:rPr lang="ru-RU" b="1" dirty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endParaRPr lang="ru-RU" sz="60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2359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Helvetica"/>
              </a:rPr>
              <a:t> 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i="1" dirty="0">
                <a:solidFill>
                  <a:srgbClr val="FF0000"/>
                </a:solidFill>
                <a:latin typeface="Mistral" pitchFamily="66" charset="0"/>
              </a:rPr>
              <a:t>6-е задание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500307"/>
            <a:ext cx="8183880" cy="2080822"/>
          </a:xfrm>
        </p:spPr>
        <p:txBody>
          <a:bodyPr/>
          <a:lstStyle/>
          <a:p>
            <a:pPr algn="ctr">
              <a:buNone/>
            </a:pPr>
            <a:r>
              <a:rPr lang="ru-RU" sz="10000" b="1" dirty="0">
                <a:solidFill>
                  <a:srgbClr val="FFFF00"/>
                </a:solidFill>
                <a:latin typeface="Mistral" pitchFamily="66" charset="0"/>
              </a:rPr>
              <a:t> Назови птиц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7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4" name="Рисунок 3" descr="http://festival.1september.ru/articles/619855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3058" y="1124744"/>
            <a:ext cx="62978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548680"/>
            <a:ext cx="8003232" cy="4824536"/>
          </a:xfrm>
        </p:spPr>
        <p:txBody>
          <a:bodyPr>
            <a:noAutofit/>
          </a:bodyPr>
          <a:lstStyle/>
          <a:p>
            <a:r>
              <a:rPr lang="ru-RU" sz="5000" b="1" dirty="0">
                <a:solidFill>
                  <a:srgbClr val="7030A0"/>
                </a:solidFill>
              </a:rPr>
              <a:t>Дятел</a:t>
            </a:r>
          </a:p>
          <a:p>
            <a:r>
              <a:rPr lang="ru-RU" sz="5000" b="1" dirty="0">
                <a:solidFill>
                  <a:srgbClr val="7030A0"/>
                </a:solidFill>
              </a:rPr>
              <a:t>Воробей</a:t>
            </a:r>
          </a:p>
          <a:p>
            <a:r>
              <a:rPr lang="ru-RU" sz="5000" b="1" dirty="0">
                <a:solidFill>
                  <a:srgbClr val="7030A0"/>
                </a:solidFill>
              </a:rPr>
              <a:t>Синица</a:t>
            </a:r>
          </a:p>
          <a:p>
            <a:r>
              <a:rPr lang="ru-RU" sz="5000" b="1" dirty="0">
                <a:solidFill>
                  <a:srgbClr val="7030A0"/>
                </a:solidFill>
              </a:rPr>
              <a:t>Сова</a:t>
            </a:r>
          </a:p>
          <a:p>
            <a:r>
              <a:rPr lang="ru-RU" sz="5000" b="1" dirty="0">
                <a:solidFill>
                  <a:srgbClr val="7030A0"/>
                </a:solidFill>
              </a:rPr>
              <a:t>Утка</a:t>
            </a:r>
          </a:p>
          <a:p>
            <a:r>
              <a:rPr lang="ru-RU" sz="5000" b="1" dirty="0">
                <a:solidFill>
                  <a:srgbClr val="7030A0"/>
                </a:solidFill>
              </a:rPr>
              <a:t>ласточка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71942"/>
            <a:ext cx="8183880" cy="1000132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Mistral" pitchFamily="66" charset="0"/>
              </a:rPr>
              <a:t>7- </a:t>
            </a:r>
            <a:r>
              <a:rPr lang="ru-RU" sz="8000" i="1" dirty="0">
                <a:solidFill>
                  <a:srgbClr val="FF0000"/>
                </a:solidFill>
                <a:latin typeface="Mistral" pitchFamily="66" charset="0"/>
              </a:rPr>
              <a:t>е задание</a:t>
            </a:r>
            <a:endParaRPr lang="ru-RU" sz="8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b="1" dirty="0">
                <a:solidFill>
                  <a:schemeClr val="accent2">
                    <a:lumMod val="50000"/>
                  </a:schemeClr>
                </a:solidFill>
              </a:rPr>
              <a:t>Кто как голос подаёт?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406106" cy="525658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i="1" dirty="0"/>
          </a:p>
          <a:p>
            <a:pPr>
              <a:buNone/>
            </a:pPr>
            <a:r>
              <a:rPr lang="ru-RU" sz="5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1. Сорока</a:t>
            </a:r>
            <a:endParaRPr lang="ru-RU" sz="5800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>
              <a:buNone/>
            </a:pPr>
            <a:r>
              <a:rPr lang="ru-RU" sz="6400" b="1" dirty="0"/>
              <a:t>                                                   </a:t>
            </a:r>
            <a:r>
              <a:rPr lang="ru-RU" sz="6400" b="1" dirty="0">
                <a:solidFill>
                  <a:srgbClr val="00B0F0"/>
                </a:solidFill>
                <a:latin typeface="Arial Narrow" pitchFamily="34" charset="0"/>
              </a:rPr>
              <a:t>                                                                                                                                                                                             </a:t>
            </a:r>
            <a:endParaRPr lang="ru-RU" sz="6400" b="1" i="1" dirty="0">
              <a:solidFill>
                <a:srgbClr val="00B0F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5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2. Филин</a:t>
            </a:r>
            <a:endParaRPr lang="ru-RU" sz="6400" b="1" i="1" dirty="0">
              <a:solidFill>
                <a:srgbClr val="00B0F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6400" b="1" dirty="0">
                <a:latin typeface="Arial Narrow" pitchFamily="34" charset="0"/>
              </a:rPr>
              <a:t>                  </a:t>
            </a:r>
            <a:r>
              <a:rPr lang="ru-RU" sz="6600" b="1" dirty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ru-RU" sz="6400" b="1" dirty="0">
                <a:latin typeface="Arial Narrow" pitchFamily="34" charset="0"/>
              </a:rPr>
              <a:t>                               </a:t>
            </a:r>
            <a:r>
              <a:rPr lang="ru-RU" sz="6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  </a:t>
            </a:r>
            <a:endParaRPr lang="ru-RU" sz="6400" b="1" i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6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3</a:t>
            </a:r>
            <a:r>
              <a:rPr lang="ru-RU" sz="5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. Воробей</a:t>
            </a:r>
            <a:endParaRPr lang="ru-RU" sz="6400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>
              <a:buNone/>
            </a:pPr>
            <a:r>
              <a:rPr lang="ru-RU" sz="6400" b="1" dirty="0">
                <a:solidFill>
                  <a:srgbClr val="002060"/>
                </a:solidFill>
                <a:latin typeface="Arial Narrow" pitchFamily="34" charset="0"/>
              </a:rPr>
              <a:t>                                                  </a:t>
            </a:r>
            <a:endParaRPr lang="ru-RU" sz="6400" b="1" i="1" dirty="0">
              <a:solidFill>
                <a:srgbClr val="00206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5800" b="1" dirty="0">
                <a:latin typeface="+mj-lt"/>
              </a:rPr>
              <a:t>4. Соловей</a:t>
            </a:r>
            <a:endParaRPr lang="ru-RU" sz="5800" b="1" i="1" dirty="0">
              <a:latin typeface="+mj-lt"/>
            </a:endParaRPr>
          </a:p>
          <a:p>
            <a:pPr>
              <a:buNone/>
            </a:pPr>
            <a:r>
              <a:rPr lang="ru-RU" sz="6400" dirty="0">
                <a:latin typeface="Arial Narrow" pitchFamily="34" charset="0"/>
              </a:rPr>
              <a:t>                                               </a:t>
            </a:r>
            <a:r>
              <a:rPr lang="ru-RU" sz="6400" b="1" dirty="0">
                <a:solidFill>
                  <a:srgbClr val="FF0000"/>
                </a:solidFill>
                <a:latin typeface="Arial Narrow" pitchFamily="34" charset="0"/>
              </a:rPr>
              <a:t>  </a:t>
            </a:r>
            <a:endParaRPr lang="ru-RU" sz="6400" b="1" i="1" dirty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buNone/>
            </a:pPr>
            <a:r>
              <a:rPr lang="ru-RU" sz="6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itchFamily="34" charset="0"/>
              </a:rPr>
              <a:t>5</a:t>
            </a:r>
            <a:r>
              <a:rPr lang="ru-RU" sz="5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. Синица</a:t>
            </a:r>
            <a:endParaRPr lang="ru-RU" sz="6400" b="1" i="1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>
              <a:buNone/>
            </a:pPr>
            <a:r>
              <a:rPr lang="ru-RU" sz="6400" dirty="0">
                <a:latin typeface="Arial Narrow" pitchFamily="34" charset="0"/>
              </a:rPr>
              <a:t>                                                 </a:t>
            </a:r>
            <a:r>
              <a:rPr lang="ru-RU" sz="6400" b="1" dirty="0">
                <a:solidFill>
                  <a:srgbClr val="00B050"/>
                </a:solidFill>
                <a:latin typeface="Arial Narrow" pitchFamily="34" charset="0"/>
              </a:rPr>
              <a:t> </a:t>
            </a:r>
            <a:endParaRPr lang="ru-RU" sz="6400" b="1" i="1" dirty="0">
              <a:solidFill>
                <a:srgbClr val="00B050"/>
              </a:solidFill>
              <a:latin typeface="Arial Narrow" pitchFamily="34" charset="0"/>
            </a:endParaRPr>
          </a:p>
          <a:p>
            <a:endParaRPr lang="ru-RU" sz="6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F4D39A4-D102-43E8-8609-DB2550A3B480}"/>
              </a:ext>
            </a:extLst>
          </p:cNvPr>
          <p:cNvSpPr/>
          <p:nvPr/>
        </p:nvSpPr>
        <p:spPr>
          <a:xfrm>
            <a:off x="4860032" y="620689"/>
            <a:ext cx="28803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92D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заливается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6165DA-7687-48F0-BCB1-E238F570069E}"/>
              </a:ext>
            </a:extLst>
          </p:cNvPr>
          <p:cNvSpPr/>
          <p:nvPr/>
        </p:nvSpPr>
        <p:spPr>
          <a:xfrm>
            <a:off x="4860032" y="1421489"/>
            <a:ext cx="237626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ухает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1D3C775-EDE5-4231-A470-6694B99EA438}"/>
              </a:ext>
            </a:extLst>
          </p:cNvPr>
          <p:cNvSpPr/>
          <p:nvPr/>
        </p:nvSpPr>
        <p:spPr>
          <a:xfrm>
            <a:off x="4139952" y="2348880"/>
            <a:ext cx="39604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тенькает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B289C8D-521A-4574-907D-00C47AA15BEE}"/>
              </a:ext>
            </a:extLst>
          </p:cNvPr>
          <p:cNvSpPr/>
          <p:nvPr/>
        </p:nvSpPr>
        <p:spPr>
          <a:xfrm>
            <a:off x="4499992" y="3276271"/>
            <a:ext cx="33123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чирикает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81DC682-E8A0-4D4A-A045-A6ECD36BCA36}"/>
              </a:ext>
            </a:extLst>
          </p:cNvPr>
          <p:cNvSpPr/>
          <p:nvPr/>
        </p:nvSpPr>
        <p:spPr>
          <a:xfrm>
            <a:off x="4932040" y="4203662"/>
            <a:ext cx="28083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стрекочет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8"/>
            <a:ext cx="8183880" cy="857256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1.Сорока стрекочет</a:t>
            </a:r>
          </a:p>
          <a:p>
            <a:pPr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2.Филин ухает</a:t>
            </a:r>
          </a:p>
          <a:p>
            <a:pPr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3.Воробей чирикает</a:t>
            </a:r>
          </a:p>
          <a:p>
            <a:pPr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4.Соловей заливается</a:t>
            </a:r>
          </a:p>
          <a:p>
            <a:pPr>
              <a:buNone/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5.Синица тенькает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37CB88-5CDF-4665-94BB-47B68B5C3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4983480"/>
            <a:ext cx="8291264" cy="821784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Оборудование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70221D-8CB9-4301-BD3A-5420FD969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>
              <a:solidFill>
                <a:srgbClr val="FFFF00"/>
              </a:solidFill>
            </a:endParaRPr>
          </a:p>
          <a:p>
            <a:endParaRPr lang="ru-RU" b="1" dirty="0">
              <a:solidFill>
                <a:srgbClr val="FFFF00"/>
              </a:solidFill>
            </a:endParaRPr>
          </a:p>
          <a:p>
            <a:endParaRPr lang="ru-RU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rgbClr val="002060"/>
                </a:solidFill>
              </a:rPr>
              <a:t>Бумага, ручки, стихотворения для капитанов( собрать по строчкам), кроссворд к 5 заданию, рисунки и предметы для 9 задания, ИКТ.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419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  <a:latin typeface="Mistral" pitchFamily="66" charset="0"/>
              </a:rPr>
              <a:t>8-е задание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000108"/>
            <a:ext cx="9429784" cy="2686056"/>
          </a:xfrm>
        </p:spPr>
        <p:txBody>
          <a:bodyPr/>
          <a:lstStyle/>
          <a:p>
            <a:pPr algn="ctr">
              <a:buNone/>
            </a:pPr>
            <a:r>
              <a:rPr lang="ru-RU" sz="9600" b="1" dirty="0">
                <a:solidFill>
                  <a:srgbClr val="7030A0"/>
                </a:solidFill>
                <a:latin typeface="Mistral" pitchFamily="66" charset="0"/>
              </a:rPr>
              <a:t> </a:t>
            </a:r>
            <a:r>
              <a:rPr lang="ru-RU" sz="9600" b="1" dirty="0">
                <a:solidFill>
                  <a:schemeClr val="bg2">
                    <a:lumMod val="25000"/>
                  </a:schemeClr>
                </a:solidFill>
                <a:latin typeface="Mistral" pitchFamily="66" charset="0"/>
              </a:rPr>
              <a:t>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77867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b="1" dirty="0">
                <a:solidFill>
                  <a:srgbClr val="00B050"/>
                </a:solidFill>
                <a:latin typeface="Mistral" pitchFamily="66" charset="0"/>
              </a:rPr>
              <a:t>Назови деревья</a:t>
            </a:r>
            <a:endParaRPr lang="ru-RU" sz="1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festival.1september.ru/articles/619855/img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5736" y="620688"/>
            <a:ext cx="518457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1D0AB39-BAF1-415A-8957-3A5246E090A2}"/>
              </a:ext>
            </a:extLst>
          </p:cNvPr>
          <p:cNvSpPr/>
          <p:nvPr/>
        </p:nvSpPr>
        <p:spPr>
          <a:xfrm>
            <a:off x="1979712" y="2636912"/>
            <a:ext cx="15121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1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6D9BBC0-A36D-47E8-A369-58F19C7C50C9}"/>
              </a:ext>
            </a:extLst>
          </p:cNvPr>
          <p:cNvSpPr/>
          <p:nvPr/>
        </p:nvSpPr>
        <p:spPr>
          <a:xfrm>
            <a:off x="2771800" y="4797152"/>
            <a:ext cx="792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FFBB339-D5A9-426C-ADBD-C5BD2606E002}"/>
              </a:ext>
            </a:extLst>
          </p:cNvPr>
          <p:cNvSpPr/>
          <p:nvPr/>
        </p:nvSpPr>
        <p:spPr>
          <a:xfrm>
            <a:off x="4211960" y="3717031"/>
            <a:ext cx="6727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A10CF2-1BEF-4EE7-AC2C-D912E9646926}"/>
              </a:ext>
            </a:extLst>
          </p:cNvPr>
          <p:cNvSpPr/>
          <p:nvPr/>
        </p:nvSpPr>
        <p:spPr>
          <a:xfrm>
            <a:off x="5652122" y="2564904"/>
            <a:ext cx="64807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3E70718-1D10-41E4-A640-CC65E9E24E00}"/>
              </a:ext>
            </a:extLst>
          </p:cNvPr>
          <p:cNvSpPr/>
          <p:nvPr/>
        </p:nvSpPr>
        <p:spPr>
          <a:xfrm>
            <a:off x="5436096" y="4797152"/>
            <a:ext cx="576064" cy="6016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72008"/>
            <a:ext cx="8183880" cy="1285884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357166"/>
            <a:ext cx="7901014" cy="471490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1.ель</a:t>
            </a:r>
          </a:p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2.берёза</a:t>
            </a:r>
          </a:p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3 сосна</a:t>
            </a:r>
          </a:p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4.дуб</a:t>
            </a:r>
          </a:p>
          <a:p>
            <a:pPr>
              <a:buNone/>
            </a:pPr>
            <a:r>
              <a:rPr lang="ru-RU" sz="6000" b="1" dirty="0">
                <a:solidFill>
                  <a:srgbClr val="00B050"/>
                </a:solidFill>
              </a:rPr>
              <a:t>5 рябина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i="1" dirty="0">
                <a:solidFill>
                  <a:srgbClr val="FF0000"/>
                </a:solidFill>
                <a:latin typeface="Mistral" pitchFamily="66" charset="0"/>
              </a:rPr>
              <a:t>9</a:t>
            </a:r>
            <a:r>
              <a:rPr lang="ru-RU" sz="8000" b="1" i="1" dirty="0">
                <a:solidFill>
                  <a:srgbClr val="FF0000"/>
                </a:solidFill>
                <a:latin typeface="Mistral" pitchFamily="66" charset="0"/>
              </a:rPr>
              <a:t>-е задание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b="1" dirty="0">
                <a:solidFill>
                  <a:schemeClr val="bg2">
                    <a:lumMod val="25000"/>
                  </a:schemeClr>
                </a:solidFill>
                <a:latin typeface="Mistral" pitchFamily="66" charset="0"/>
              </a:rPr>
              <a:t> </a:t>
            </a:r>
            <a:r>
              <a:rPr lang="ru-RU" sz="10000" b="1" dirty="0">
                <a:solidFill>
                  <a:schemeClr val="accent4">
                    <a:lumMod val="50000"/>
                  </a:schemeClr>
                </a:solidFill>
                <a:latin typeface="Mistral" pitchFamily="66" charset="0"/>
              </a:rPr>
              <a:t>Мы идём в поход</a:t>
            </a:r>
            <a:endParaRPr lang="ru-RU" sz="100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rgbClr val="FF0000"/>
                </a:solidFill>
              </a:rPr>
              <a:t>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8000" b="1" dirty="0">
                <a:solidFill>
                  <a:schemeClr val="accent4">
                    <a:lumMod val="75000"/>
                  </a:schemeClr>
                </a:solidFill>
                <a:latin typeface="Mistral" pitchFamily="66" charset="0"/>
              </a:rPr>
              <a:t>Отбери и возьми только те предметы, которые пригодятся на природе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6000" b="1" dirty="0">
                <a:solidFill>
                  <a:srgbClr val="7030A0"/>
                </a:solidFill>
              </a:rPr>
              <a:t> </a:t>
            </a:r>
            <a:r>
              <a:rPr lang="ru-RU" sz="3500" b="1" dirty="0">
                <a:solidFill>
                  <a:srgbClr val="7030A0"/>
                </a:solidFill>
              </a:rPr>
              <a:t>Кружка, ножик, компьютер, деньги, спички, картошка, ложка, палатка, чашка, ведро, компас, карандаш, блокнот, соль, консервы, хлеб, свисток, микроволновая печь, котелок, мяч, вода, удочка, велосипед, самокат.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24C25C-0442-48CA-9C9A-B2096E27B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749776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B20DEB-87DA-4609-9D3A-DFEA4FD24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7030A0"/>
                </a:solidFill>
              </a:rPr>
              <a:t>Кружка, нож, спички, картошка, ложка, палатка, чашка, ведро, компас, карандаш, блокнот, соль, консервы, хлеб, котелок, мяч, вода, удочка.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65087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2A7F7D-0B3A-4841-A70A-24390100C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983E501-5D58-49BD-ADD5-495C232360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68470"/>
            <a:ext cx="6720746" cy="548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06841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1643074"/>
          </a:xfrm>
        </p:spPr>
        <p:txBody>
          <a:bodyPr>
            <a:noAutofit/>
          </a:bodyPr>
          <a:lstStyle/>
          <a:p>
            <a:r>
              <a:rPr lang="ru-RU" sz="8000" b="1" i="1" dirty="0">
                <a:solidFill>
                  <a:srgbClr val="FF0000"/>
                </a:solidFill>
              </a:rPr>
              <a:t>Итоги игры,</a:t>
            </a:r>
            <a:br>
              <a:rPr lang="ru-RU" sz="8000" b="1" i="1" dirty="0">
                <a:solidFill>
                  <a:srgbClr val="FF0000"/>
                </a:solidFill>
              </a:rPr>
            </a:br>
            <a:r>
              <a:rPr lang="ru-RU" sz="8000" b="1" i="1" dirty="0">
                <a:solidFill>
                  <a:srgbClr val="FF0000"/>
                </a:solidFill>
              </a:rPr>
              <a:t>награждение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6"/>
            <a:ext cx="8229600" cy="183990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857364"/>
            <a:ext cx="7186634" cy="4268799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b="1" dirty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A776D4-B002-4767-892F-932DE495E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869160"/>
            <a:ext cx="8147248" cy="1165880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Правила игры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213F168-D28C-4718-A774-818906822E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1" t="23063" r="6153"/>
          <a:stretch/>
        </p:blipFill>
        <p:spPr bwMode="auto">
          <a:xfrm>
            <a:off x="1115616" y="627564"/>
            <a:ext cx="657714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841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25144"/>
            <a:ext cx="8147248" cy="108012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Задание командам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22960"/>
            <a:ext cx="8229600" cy="53032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000" b="1" dirty="0">
                <a:solidFill>
                  <a:srgbClr val="002060"/>
                </a:solidFill>
              </a:rPr>
              <a:t>1. Придумайте название команды</a:t>
            </a:r>
          </a:p>
          <a:p>
            <a:pPr>
              <a:buNone/>
            </a:pPr>
            <a:r>
              <a:rPr lang="ru-RU" sz="5000" b="1" dirty="0">
                <a:solidFill>
                  <a:srgbClr val="002060"/>
                </a:solidFill>
              </a:rPr>
              <a:t>2.Придумайте девиз </a:t>
            </a:r>
          </a:p>
          <a:p>
            <a:pPr>
              <a:buNone/>
            </a:pPr>
            <a:r>
              <a:rPr lang="ru-RU" sz="5000" b="1" dirty="0">
                <a:solidFill>
                  <a:srgbClr val="002060"/>
                </a:solidFill>
              </a:rPr>
              <a:t>3. Выберите командира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 Разминка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22960"/>
            <a:ext cx="8147248" cy="5303203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/>
              <a:t>  </a:t>
            </a:r>
          </a:p>
          <a:p>
            <a:pPr lvl="0">
              <a:buNone/>
            </a:pPr>
            <a:endParaRPr lang="ru-RU" sz="35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1.Какая перелётная птица не строит гнезда и не выводит птенцов?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2.Какую птицу называют лесным доктором? 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3.Какой признак характерен для всех рыб? 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4.От чего утка плавает? 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5.Кто был летом рыжий, а зимой становится серый? 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6.Как называются птицы, которые осенью улетают на юг, а весной возвращаются на родину ?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7.Животные, тело которых покрыто перьями.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8.Назовите одним словом – сочетание температуры воздуха, облачности, осадков и ветра.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9.Какая бывает природа?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lvl="0"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10.Какой город парит в небе? </a:t>
            </a:r>
            <a:endParaRPr lang="ru-RU" sz="50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514350" indent="-514350">
              <a:buNone/>
            </a:pPr>
            <a:endParaRPr lang="ru-RU" sz="50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>
              <a:buNone/>
            </a:pPr>
            <a:endParaRPr lang="ru-RU" sz="5000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  <a:p>
            <a:pPr marL="514350" indent="-514350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Разминка (ответы)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908720"/>
            <a:ext cx="8183880" cy="3809584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1.Какая перелётная птица не строит гнезда и не выводит птенцов? </a:t>
            </a:r>
            <a:r>
              <a:rPr lang="ru-RU" b="1" dirty="0">
                <a:solidFill>
                  <a:srgbClr val="00B050"/>
                </a:solidFill>
              </a:rPr>
              <a:t>(Кукушка)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2.Какую птицу называют лесным доктором? </a:t>
            </a:r>
            <a:r>
              <a:rPr lang="ru-RU" b="1" dirty="0">
                <a:solidFill>
                  <a:srgbClr val="00B050"/>
                </a:solidFill>
              </a:rPr>
              <a:t>(Дятла).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3.Какой признак характерен для всех рыб? </a:t>
            </a:r>
            <a:r>
              <a:rPr lang="ru-RU" b="1" dirty="0">
                <a:solidFill>
                  <a:srgbClr val="00B050"/>
                </a:solidFill>
              </a:rPr>
              <a:t>(Чешуя.)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4.От чего утка плавает? </a:t>
            </a:r>
            <a:r>
              <a:rPr lang="ru-RU" b="1" dirty="0">
                <a:solidFill>
                  <a:srgbClr val="00B050"/>
                </a:solidFill>
              </a:rPr>
              <a:t>(От берега)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5.Кто был летом рыжий, а зимой становится серый? </a:t>
            </a:r>
            <a:r>
              <a:rPr lang="ru-RU" b="1" dirty="0">
                <a:solidFill>
                  <a:srgbClr val="00B050"/>
                </a:solidFill>
              </a:rPr>
              <a:t>(Белка.)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6.Как называются птицы, которые осенью улетают на юг, а весной возвращаются на родину?</a:t>
            </a:r>
            <a:r>
              <a:rPr lang="ru-RU" b="1" dirty="0">
                <a:solidFill>
                  <a:srgbClr val="00B050"/>
                </a:solidFill>
              </a:rPr>
              <a:t>(перелётные)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7.Животные, тело которых покрыто перьями</a:t>
            </a:r>
            <a:r>
              <a:rPr lang="ru-RU" b="1" dirty="0">
                <a:solidFill>
                  <a:srgbClr val="00B050"/>
                </a:solidFill>
              </a:rPr>
              <a:t>... (птицы).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8.Назовите одним словом – сочетание температуры воздуха, облачности, осадков и ветра</a:t>
            </a:r>
            <a:r>
              <a:rPr lang="ru-RU" b="1" dirty="0">
                <a:solidFill>
                  <a:srgbClr val="00B050"/>
                </a:solidFill>
              </a:rPr>
              <a:t>. (Погода.)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9.Какая бывает природа? </a:t>
            </a:r>
            <a:r>
              <a:rPr lang="ru-RU" b="1" dirty="0">
                <a:solidFill>
                  <a:srgbClr val="00B050"/>
                </a:solidFill>
              </a:rPr>
              <a:t>(Живая и неживая.)</a:t>
            </a:r>
            <a:endParaRPr lang="ru-RU" b="1" i="1" dirty="0">
              <a:solidFill>
                <a:srgbClr val="00B050"/>
              </a:solidFill>
            </a:endParaRPr>
          </a:p>
          <a:p>
            <a:pPr lvl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10.Какой город парит в небе? </a:t>
            </a:r>
            <a:r>
              <a:rPr lang="ru-RU" b="1" dirty="0">
                <a:solidFill>
                  <a:srgbClr val="00B050"/>
                </a:solidFill>
              </a:rPr>
              <a:t>(Орёл.)</a:t>
            </a:r>
            <a:endParaRPr lang="ru-RU" b="1" i="1" dirty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1-е задание</a:t>
            </a:r>
            <a:endParaRPr lang="ru-RU" sz="10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57167"/>
            <a:ext cx="814393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5000" b="1" i="1" dirty="0">
                <a:solidFill>
                  <a:srgbClr val="002060"/>
                </a:solidFill>
                <a:latin typeface="Mistral" pitchFamily="66" charset="0"/>
              </a:rPr>
              <a:t>Почтовый </a:t>
            </a:r>
          </a:p>
          <a:p>
            <a:pPr algn="ctr">
              <a:buNone/>
            </a:pPr>
            <a:r>
              <a:rPr lang="ru-RU" sz="15000" b="1" i="1" dirty="0">
                <a:solidFill>
                  <a:srgbClr val="002060"/>
                </a:solidFill>
                <a:latin typeface="Mistral" pitchFamily="66" charset="0"/>
              </a:rPr>
              <a:t>ящик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>
                <a:solidFill>
                  <a:srgbClr val="92D050"/>
                </a:solidFill>
                <a:cs typeface="Times New Roman" panose="02020603050405020304" pitchFamily="18" charset="0"/>
              </a:rPr>
              <a:t>1 команда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388" y="3789040"/>
            <a:ext cx="8358246" cy="230853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>
              <a:buNone/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71388" y="728857"/>
            <a:ext cx="8401224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зверь небольшой, домашний, и каждый меня знает, но при этом я типичный хищник, охотящийся из засады. Молчаливый, скрытный, бесшумно передвигающийся зверь. Могу часами караулить добычу, которую выслеживаю главным образом с помощью слуха.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засады, бросаюсь, молча, делаю несколько стремительных прыжков, но если добыча ускользает, то я её не преследую. Чтобы схватить и удержать добычу использую острые когти. С их помощью лазаю по деревьям. Но больше всего люблю молоко.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92D050"/>
                </a:solidFill>
                <a:latin typeface="+mj-lt"/>
                <a:cs typeface="Times New Roman" pitchFamily="18" charset="0"/>
              </a:rPr>
              <a:t>2 команда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92D050"/>
              </a:solidFill>
              <a:effectLst/>
              <a:latin typeface="+mj-lt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«Я – сильный умный хищник, моей добычей становятся не только зайцы, но и крупные звери – кабан, лось. Обычно мы охотимся небольшими стаями. Моя морда выразительная, богата мимикой. Размером я с крупную овчарку. Кто же я?»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92D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1 команда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Ох, и не любят же меня люди. Голос, видите ли, мой им не нравится, и глаза, говорят,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меня некрасивые. Считают, что я беду приношу. А так ли это? Если бы не я, пришлось бы некоторым сидеть без хлеба. Я за лето съедаю  около 1000 мышей, которые могут уничтожить тонну (1000 кг- около 500 булок) хлеба.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baseline="0" dirty="0">
                <a:solidFill>
                  <a:srgbClr val="92D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rgbClr val="92D050"/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 команда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002060"/>
                </a:solidFill>
                <a:latin typeface="Times New Roman"/>
                <a:ea typeface="Times New Roman" pitchFamily="18" charset="0"/>
                <a:cs typeface="Arial" pitchFamily="34" charset="0"/>
              </a:rPr>
              <a:t>Сама знаю, что не красавица. А окажись я  рядом многие шарахаются в сторону, а то ещё и камнем бросят или ногой пнут. А за что? Ведь польза от меня очень большая. Я одна могу  охранять от гусениц и червей целый огород.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Times New Roman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5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697</TotalTime>
  <Words>1142</Words>
  <Application>Microsoft Office PowerPoint</Application>
  <PresentationFormat>Экран (4:3)</PresentationFormat>
  <Paragraphs>243</Paragraphs>
  <Slides>39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7" baseType="lpstr">
      <vt:lpstr>Arial</vt:lpstr>
      <vt:lpstr>Arial Narrow</vt:lpstr>
      <vt:lpstr>Calibri</vt:lpstr>
      <vt:lpstr>Mistral</vt:lpstr>
      <vt:lpstr>Times New Roman</vt:lpstr>
      <vt:lpstr>Verdana</vt:lpstr>
      <vt:lpstr>Wingdings 2</vt:lpstr>
      <vt:lpstr>Аспект</vt:lpstr>
      <vt:lpstr>  Интеллектуальная игра «В гостях у родной природы»</vt:lpstr>
      <vt:lpstr>Презентация PowerPoint</vt:lpstr>
      <vt:lpstr>Оборудование</vt:lpstr>
      <vt:lpstr>Правила игры</vt:lpstr>
      <vt:lpstr>Задание командам</vt:lpstr>
      <vt:lpstr> Разминка</vt:lpstr>
      <vt:lpstr>Разминка (ответы)</vt:lpstr>
      <vt:lpstr>1-е задание</vt:lpstr>
      <vt:lpstr>1 команда </vt:lpstr>
      <vt:lpstr>2-е задание</vt:lpstr>
      <vt:lpstr>Презентация PowerPoint</vt:lpstr>
      <vt:lpstr>               2команда лошадь, ящерица </vt:lpstr>
      <vt:lpstr>3-е задание</vt:lpstr>
      <vt:lpstr> </vt:lpstr>
      <vt:lpstr>Ответы</vt:lpstr>
      <vt:lpstr>4-е задание</vt:lpstr>
      <vt:lpstr>Презентация PowerPoint</vt:lpstr>
      <vt:lpstr>Ответы</vt:lpstr>
      <vt:lpstr> </vt:lpstr>
      <vt:lpstr>Презентация PowerPoint</vt:lpstr>
      <vt:lpstr>Ответы</vt:lpstr>
      <vt:lpstr>5-е задание</vt:lpstr>
      <vt:lpstr>Ответы</vt:lpstr>
      <vt:lpstr>6-е задание</vt:lpstr>
      <vt:lpstr>Презентация PowerPoint</vt:lpstr>
      <vt:lpstr>Ответы</vt:lpstr>
      <vt:lpstr>7- е задание</vt:lpstr>
      <vt:lpstr>Презентация PowerPoint</vt:lpstr>
      <vt:lpstr>Ответы</vt:lpstr>
      <vt:lpstr>8-е задание</vt:lpstr>
      <vt:lpstr>Презентация PowerPoint</vt:lpstr>
      <vt:lpstr>Ответы</vt:lpstr>
      <vt:lpstr>9-е задание</vt:lpstr>
      <vt:lpstr>Задание</vt:lpstr>
      <vt:lpstr> </vt:lpstr>
      <vt:lpstr>Ответы</vt:lpstr>
      <vt:lpstr>Презентация PowerPoint</vt:lpstr>
      <vt:lpstr>Итоги игры, награждение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«Родная природа»</dc:title>
  <dc:creator>User</dc:creator>
  <cp:lastModifiedBy>Татьяна</cp:lastModifiedBy>
  <cp:revision>76</cp:revision>
  <dcterms:created xsi:type="dcterms:W3CDTF">2014-03-31T16:36:39Z</dcterms:created>
  <dcterms:modified xsi:type="dcterms:W3CDTF">2021-07-07T19:06:37Z</dcterms:modified>
</cp:coreProperties>
</file>