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5" r:id="rId4"/>
    <p:sldId id="264" r:id="rId5"/>
    <p:sldId id="263" r:id="rId6"/>
    <p:sldId id="262" r:id="rId7"/>
    <p:sldId id="261" r:id="rId8"/>
    <p:sldId id="271" r:id="rId9"/>
    <p:sldId id="269" r:id="rId10"/>
    <p:sldId id="268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25DB"/>
    <a:srgbClr val="48A5B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48" autoAdjust="0"/>
  </p:normalViewPr>
  <p:slideViewPr>
    <p:cSldViewPr>
      <p:cViewPr varScale="1">
        <p:scale>
          <a:sx n="63" d="100"/>
          <a:sy n="63" d="100"/>
        </p:scale>
        <p:origin x="-6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28DD5-866B-42B0-B653-71690AF3BD3F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91C21E-9649-41FB-9D3E-B134EA66E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Расставь цифры по порядку, начав с самого высокого цветка и закончив самым низким.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Расставь цифры по порядку, начав с самой короткой стрелочки и закончив самой длинной.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1C21E-9649-41FB-9D3E-B134EA66E3C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Сколько шариков 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Винни-Пуха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1400" baseline="0" dirty="0" smtClean="0">
                <a:latin typeface="Times New Roman" pitchFamily="18" charset="0"/>
                <a:cs typeface="Times New Roman" pitchFamily="18" charset="0"/>
              </a:rPr>
              <a:t> Сколько шариков улетело у Пятачка и сколько осталось?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1C21E-9649-41FB-9D3E-B134EA66E3C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Помоги Тигру закатить мяч к самому высокому и широкому дереву! А затем к самому низкому и узкому!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1C21E-9649-41FB-9D3E-B134EA66E3C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Помоги Тигру сосчитать пчелок</a:t>
            </a:r>
            <a:r>
              <a:rPr lang="ru-RU" sz="1400" baseline="0" dirty="0" smtClean="0">
                <a:latin typeface="Times New Roman" pitchFamily="18" charset="0"/>
                <a:cs typeface="Times New Roman" pitchFamily="18" charset="0"/>
              </a:rPr>
              <a:t> на цветах! И назови на каком цветке больше пчелок?(считаем справа налево)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1C21E-9649-41FB-9D3E-B134EA66E3C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Сколько одинаковых бабочек летает? Сколько бабочек сидит на носу 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Винни-Пуха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1C21E-9649-41FB-9D3E-B134EA66E3C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Ослик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заблудился в лесу. Помоги ему добраться до своих друзей.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1C21E-9649-41FB-9D3E-B134EA66E3C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b="0" dirty="0" err="1" smtClean="0">
                <a:latin typeface="Times New Roman" pitchFamily="18" charset="0"/>
                <a:cs typeface="Times New Roman" pitchFamily="18" charset="0"/>
              </a:rPr>
              <a:t>Винни-Пух</a:t>
            </a:r>
            <a:r>
              <a:rPr lang="ru-RU" sz="1400" b="0" baseline="0" dirty="0" smtClean="0">
                <a:latin typeface="Times New Roman" pitchFamily="18" charset="0"/>
                <a:cs typeface="Times New Roman" pitchFamily="18" charset="0"/>
              </a:rPr>
              <a:t> хочет навести порядок в буфете. Помоги ему! Расставь на нижней полке баночки с медом в ряд, начиная с самой маленькой слева – направо.</a:t>
            </a:r>
            <a:endParaRPr lang="ru-RU" sz="14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1C21E-9649-41FB-9D3E-B134EA66E3C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Помоги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Винни-Пуху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сосчитать пчел!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1C21E-9649-41FB-9D3E-B134EA66E3C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%D0%B5%D0%B3%D0%BE%20%D0%B4%D1%80%D1%83%D0%B7%D1%8C%D1%8F&amp;lr=51" TargetMode="External"/><Relationship Id="rId3" Type="http://schemas.openxmlformats.org/officeDocument/2006/relationships/hyperlink" Target="https://www.yandex.ru/search/?text" TargetMode="External"/><Relationship Id="rId7" Type="http://schemas.openxmlformats.org/officeDocument/2006/relationships/hyperlink" Target="https://yandex.ru/images/search?text=%D0%BA%D0%B0%D1%80%D1%82%D0%B8%D0%BD%D0%BA%D0%B8%20%D0%BE%D1%81%D0%BB%D0%B8%D0%BA%D0%B0%20%D0%B8%D0%B0%20%D0%B5%D0%B3%D0%BE%20%D0%B4%D1%80%D1%83%D0%B7%D1%8C%D1%8F&amp;lr=5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yandex.ru/images/search?text" TargetMode="External"/><Relationship Id="rId5" Type="http://schemas.openxmlformats.org/officeDocument/2006/relationships/hyperlink" Target="https://yandex.ru/images/search?text=%D0%BA%D0%B0%D1%80%D1%82%D0%B8%D0%BD%D0%BA%D0%B8%D1%86%D0%B2%D0%B5%D1%82%D0%BE%D0%B2%20%D0%B4%D0%BB%D1%8F%20%D0%B4%D0%B5%D1%82%D0%B5%D0%B9" TargetMode="External"/><Relationship Id="rId4" Type="http://schemas.openxmlformats.org/officeDocument/2006/relationships/hyperlink" Target="https://yandex.ru/images/search?text=%D0%BA%D0%B0%D1%80%D1%82%D0%B8%D0%BD%D0%BA%D0%B8%20%D0%BE%D1%81%D0%BB%D0%B8%D0%BA%D0%B0%20%D0%B8%D0%B0%20" TargetMode="External"/><Relationship Id="rId9" Type="http://schemas.openxmlformats.org/officeDocument/2006/relationships/hyperlink" Target="https://yandex.ru/images/search?text=%D0%BA%D0%B0%D1%80%D1%82%D0%B8%D0%BD%D0%BA%D0%B8%20%D1%86%D0%B2%D0%B5%D1%82%D0%BE%D0%B2%20%D0%B4%D0%BB%D1%8F%20%D0%B4%D0%B5%D1%82%D0%B5%D0%B9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5.png"/><Relationship Id="rId3" Type="http://schemas.openxmlformats.org/officeDocument/2006/relationships/slide" Target="slide3.xml"/><Relationship Id="rId7" Type="http://schemas.openxmlformats.org/officeDocument/2006/relationships/slide" Target="slide8.xml"/><Relationship Id="rId12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11" Type="http://schemas.openxmlformats.org/officeDocument/2006/relationships/image" Target="../media/image3.gif"/><Relationship Id="rId5" Type="http://schemas.openxmlformats.org/officeDocument/2006/relationships/slide" Target="slide6.xml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gif"/><Relationship Id="rId10" Type="http://schemas.openxmlformats.org/officeDocument/2006/relationships/image" Target="../media/image10.png"/><Relationship Id="rId4" Type="http://schemas.openxmlformats.org/officeDocument/2006/relationships/image" Target="../media/image2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gif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2.jpe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audio" Target="../media/audio2.wav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.jpeg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winnie_the_pooh-friendly-sleep-park-gras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14488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Межмуниципальный конкурс с использованием ИКТ «Интерактивный формы работы с дошкольниками по математическому развитию»</a:t>
            </a:r>
            <a: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Номинация </a:t>
            </a:r>
            <a:b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«Лучший образовательный </a:t>
            </a:r>
            <a:r>
              <a:rPr lang="ru-RU" sz="27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мультимедийный</a:t>
            </a:r>
            <a: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продукт»</a:t>
            </a:r>
            <a:b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«Математика с 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Винни-Пухом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и его друзьями»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142844" y="5857892"/>
            <a:ext cx="4286280" cy="85725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2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sz="2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Воронина</a:t>
            </a:r>
            <a:r>
              <a:rPr lang="ru-RU" sz="2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Валентина Викторовна</a:t>
            </a:r>
          </a:p>
          <a:p>
            <a:pPr>
              <a:buNone/>
            </a:pPr>
            <a:r>
              <a:rPr lang="ru-RU" sz="2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Воспитатель МБДОУ </a:t>
            </a:r>
            <a:r>
              <a:rPr lang="ru-RU" sz="29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№17 «Рождественский»</a:t>
            </a:r>
          </a:p>
          <a:p>
            <a:pPr>
              <a:buNone/>
            </a:pPr>
            <a:r>
              <a:rPr lang="ru-RU" sz="2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г.Петровск, Саратовская область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innie-the-pooh-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2e76a4d2726bf96c_1200x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5786446" y="5572140"/>
            <a:ext cx="914400" cy="9144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16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innie-the-pooh-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125DB"/>
                </a:solidFill>
                <a:latin typeface="Times New Roman" pitchFamily="18" charset="0"/>
                <a:cs typeface="Times New Roman" pitchFamily="18" charset="0"/>
              </a:rPr>
              <a:t>Интернет-источники</a:t>
            </a:r>
            <a:endParaRPr lang="ru-RU" b="1" dirty="0">
              <a:solidFill>
                <a:srgbClr val="C125D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472" y="1600200"/>
            <a:ext cx="811532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400" dirty="0" smtClean="0">
                <a:solidFill>
                  <a:srgbClr val="C125DB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https://www.yandex.ru/search/?text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%D0%B8%20%D0%BE%D1%81%D0%BB%D0%B8%D0%BA%D0%B0%20%D0%B8%D0%B0%20</a:t>
            </a:r>
            <a:endParaRPr lang="ru-RU" sz="1400" dirty="0" smtClean="0">
              <a:solidFill>
                <a:srgbClr val="C125DB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solidFill>
                  <a:srgbClr val="C125DB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 </a:t>
            </a:r>
            <a:r>
              <a:rPr lang="en-US" sz="1400" dirty="0" smtClean="0">
                <a:solidFill>
                  <a:srgbClr val="C125DB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https://yandex.ru/images/search?text</a:t>
            </a:r>
            <a:endParaRPr lang="ru-RU" sz="1400" dirty="0" smtClean="0">
              <a:solidFill>
                <a:srgbClr val="C125DB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400" dirty="0" smtClean="0">
                <a:solidFill>
                  <a:srgbClr val="C125DB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https://yandex.ru/images/search?text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%D0%B5%D0%B3%D0%BE%20%D0%B4%D1%80%D1%83%D0%B7%D1%8C%D1%8F&amp;lr=51</a:t>
            </a:r>
            <a:endParaRPr lang="ru-RU" sz="1400" dirty="0" smtClean="0">
              <a:solidFill>
                <a:srgbClr val="C125DB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400" dirty="0" smtClean="0">
                <a:solidFill>
                  <a:srgbClr val="C125DB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https://yandex.ru/images/search?text</a:t>
            </a:r>
            <a:endParaRPr lang="ru-RU" sz="1400" dirty="0" smtClean="0">
              <a:solidFill>
                <a:srgbClr val="C125DB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solidFill>
                  <a:srgbClr val="C125DB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en-US" sz="1400" dirty="0" smtClean="0">
                <a:solidFill>
                  <a:srgbClr val="C125DB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https://yandex.ru/images/search?text</a:t>
            </a:r>
            <a:endParaRPr lang="ru-RU" sz="1400" dirty="0" smtClean="0">
              <a:solidFill>
                <a:srgbClr val="C125DB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https://yandex.ru/images/search?text%D0%B5%D0%B3%D0%BE%20%D0%B4%D1%80%D1%83%D0%B7%D1%8C%D1%8F&amp;lr=51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sz="1400" dirty="0" smtClean="0">
                <a:solidFill>
                  <a:srgbClr val="C125DB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https://yandex.ru/images/search?text</a:t>
            </a:r>
            <a:endParaRPr lang="ru-RU" sz="1400" dirty="0" smtClean="0">
              <a:solidFill>
                <a:srgbClr val="C125DB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solidFill>
                  <a:srgbClr val="C125DB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 </a:t>
            </a:r>
            <a:r>
              <a:rPr lang="en-US" sz="1400" dirty="0" smtClean="0">
                <a:solidFill>
                  <a:srgbClr val="C125DB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https://yandex.ru/images/search?text</a:t>
            </a:r>
            <a:endParaRPr lang="ru-RU" sz="1400" dirty="0" smtClean="0">
              <a:solidFill>
                <a:srgbClr val="C125DB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400" dirty="0" smtClean="0">
                <a:solidFill>
                  <a:srgbClr val="C125DB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https://yandex.ru/images/search?text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%D0%B5%D0%B3%D0%BE%20%D0%B4%D1%80%D1%83%D0%B7%D1%8C%D1%8F&amp;lr=51</a:t>
            </a:r>
            <a:endParaRPr lang="ru-RU" sz="1400" dirty="0" smtClean="0">
              <a:solidFill>
                <a:srgbClr val="C125DB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https://yandex.ru/images/search?text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https://yandex.ru/images/search?text=%D0%BA%D0%B0%D1%80%D1%82%D0%B8%D0%BD%D0%BA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innie-the-pooh-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2" name="Двойная волна 11"/>
          <p:cNvSpPr/>
          <p:nvPr/>
        </p:nvSpPr>
        <p:spPr>
          <a:xfrm>
            <a:off x="2214546" y="642918"/>
            <a:ext cx="4572032" cy="914400"/>
          </a:xfrm>
          <a:prstGeom prst="doubleWav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Задание от Пяточка</a:t>
            </a:r>
          </a:p>
        </p:txBody>
      </p:sp>
      <p:sp>
        <p:nvSpPr>
          <p:cNvPr id="13" name="Двойная волна 12"/>
          <p:cNvSpPr/>
          <p:nvPr/>
        </p:nvSpPr>
        <p:spPr>
          <a:xfrm>
            <a:off x="2214546" y="2143116"/>
            <a:ext cx="4572032" cy="914400"/>
          </a:xfrm>
          <a:prstGeom prst="doubleWav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Задание от Тигра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Двойная волна 13"/>
          <p:cNvSpPr/>
          <p:nvPr/>
        </p:nvSpPr>
        <p:spPr>
          <a:xfrm>
            <a:off x="2285984" y="3857628"/>
            <a:ext cx="4500594" cy="914400"/>
          </a:xfrm>
          <a:prstGeom prst="doubleWav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Задание от Ослика 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Иа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Двойная волна 14"/>
          <p:cNvSpPr/>
          <p:nvPr/>
        </p:nvSpPr>
        <p:spPr>
          <a:xfrm>
            <a:off x="2285984" y="5500702"/>
            <a:ext cx="4500594" cy="914400"/>
          </a:xfrm>
          <a:prstGeom prst="doubleWav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Задание от </a:t>
            </a:r>
            <a:r>
              <a:rPr lang="ru-RU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Винни-Пуха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право 25">
            <a:hlinkClick r:id="rId3" action="ppaction://hlinksldjump"/>
          </p:cNvPr>
          <p:cNvSpPr/>
          <p:nvPr/>
        </p:nvSpPr>
        <p:spPr>
          <a:xfrm>
            <a:off x="6858016" y="857232"/>
            <a:ext cx="978408" cy="4846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>
            <a:hlinkClick r:id="rId4" action="ppaction://hlinksldjump"/>
          </p:cNvPr>
          <p:cNvSpPr/>
          <p:nvPr/>
        </p:nvSpPr>
        <p:spPr>
          <a:xfrm>
            <a:off x="8001024" y="857232"/>
            <a:ext cx="978408" cy="4846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>
            <a:hlinkClick r:id="rId5" action="ppaction://hlinksldjump"/>
          </p:cNvPr>
          <p:cNvSpPr/>
          <p:nvPr/>
        </p:nvSpPr>
        <p:spPr>
          <a:xfrm>
            <a:off x="8001024" y="2357430"/>
            <a:ext cx="978408" cy="4846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>
            <a:hlinkClick r:id="rId6" action="ppaction://hlinksldjump"/>
          </p:cNvPr>
          <p:cNvSpPr/>
          <p:nvPr/>
        </p:nvSpPr>
        <p:spPr>
          <a:xfrm>
            <a:off x="6858016" y="2357430"/>
            <a:ext cx="978408" cy="4846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>
            <a:hlinkClick r:id="rId7" action="ppaction://hlinksldjump"/>
          </p:cNvPr>
          <p:cNvSpPr/>
          <p:nvPr/>
        </p:nvSpPr>
        <p:spPr>
          <a:xfrm>
            <a:off x="8001024" y="4143380"/>
            <a:ext cx="978408" cy="4846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>
            <a:hlinkClick r:id="rId8" action="ppaction://hlinksldjump"/>
          </p:cNvPr>
          <p:cNvSpPr/>
          <p:nvPr/>
        </p:nvSpPr>
        <p:spPr>
          <a:xfrm>
            <a:off x="6858016" y="4143380"/>
            <a:ext cx="978408" cy="4846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>
            <a:hlinkClick r:id="rId9" action="ppaction://hlinksldjump"/>
          </p:cNvPr>
          <p:cNvSpPr/>
          <p:nvPr/>
        </p:nvSpPr>
        <p:spPr>
          <a:xfrm>
            <a:off x="8001024" y="5786454"/>
            <a:ext cx="978408" cy="4846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>
            <a:hlinkClick r:id="rId10" action="ppaction://hlinksldjump"/>
          </p:cNvPr>
          <p:cNvSpPr/>
          <p:nvPr/>
        </p:nvSpPr>
        <p:spPr>
          <a:xfrm>
            <a:off x="6858016" y="5786454"/>
            <a:ext cx="978408" cy="4846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 descr="Piglet Cute 4 iron on stickers (heat transfer)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142976" y="571480"/>
            <a:ext cx="857256" cy="1071546"/>
          </a:xfrm>
          <a:prstGeom prst="rect">
            <a:avLst/>
          </a:prstGeom>
        </p:spPr>
      </p:pic>
      <p:pic>
        <p:nvPicPr>
          <p:cNvPr id="16" name="Рисунок 15" descr="rinr6nbjT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142976" y="1928802"/>
            <a:ext cx="928694" cy="1114042"/>
          </a:xfrm>
          <a:prstGeom prst="rect">
            <a:avLst/>
          </a:prstGeom>
        </p:spPr>
      </p:pic>
      <p:pic>
        <p:nvPicPr>
          <p:cNvPr id="17" name="Содержимое 7" descr="0_b7326_c13f1cba_orig.png"/>
          <p:cNvPicPr>
            <a:picLocks noGrp="1" noChangeAspect="1"/>
          </p:cNvPicPr>
          <p:nvPr>
            <p:ph sz="half" idx="2"/>
          </p:nvPr>
        </p:nvPicPr>
        <p:blipFill>
          <a:blip r:embed="rId13" cstate="print"/>
          <a:stretch>
            <a:fillRect/>
          </a:stretch>
        </p:blipFill>
        <p:spPr>
          <a:xfrm>
            <a:off x="1071538" y="3214686"/>
            <a:ext cx="1241776" cy="1482717"/>
          </a:xfr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innie-the-pooh-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0" name="Рисунок 29" descr="Piglet Cute 4 iron on stickers (heat transfer)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42852"/>
            <a:ext cx="1214445" cy="1714488"/>
          </a:xfrm>
          <a:prstGeom prst="rect">
            <a:avLst/>
          </a:prstGeom>
        </p:spPr>
      </p:pic>
      <p:pic>
        <p:nvPicPr>
          <p:cNvPr id="33" name="Рисунок 32" descr="1768200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7818" y="0"/>
            <a:ext cx="1143008" cy="2357430"/>
          </a:xfrm>
          <a:prstGeom prst="rect">
            <a:avLst/>
          </a:prstGeom>
        </p:spPr>
      </p:pic>
      <p:pic>
        <p:nvPicPr>
          <p:cNvPr id="34" name="Рисунок 33" descr="1768200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14810" y="428604"/>
            <a:ext cx="785818" cy="1928826"/>
          </a:xfrm>
          <a:prstGeom prst="rect">
            <a:avLst/>
          </a:prstGeom>
        </p:spPr>
      </p:pic>
      <p:pic>
        <p:nvPicPr>
          <p:cNvPr id="35" name="Рисунок 34" descr="17682004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8016" y="1071546"/>
            <a:ext cx="642942" cy="1285884"/>
          </a:xfrm>
          <a:prstGeom prst="rect">
            <a:avLst/>
          </a:prstGeom>
        </p:spPr>
      </p:pic>
      <p:pic>
        <p:nvPicPr>
          <p:cNvPr id="36" name="Рисунок 35" descr="17682004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86710" y="857232"/>
            <a:ext cx="714380" cy="1500198"/>
          </a:xfrm>
          <a:prstGeom prst="rect">
            <a:avLst/>
          </a:prstGeom>
        </p:spPr>
      </p:pic>
      <p:pic>
        <p:nvPicPr>
          <p:cNvPr id="37" name="Рисунок 36" descr="17682004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14678" y="1500174"/>
            <a:ext cx="642942" cy="857256"/>
          </a:xfrm>
          <a:prstGeom prst="rect">
            <a:avLst/>
          </a:prstGeom>
        </p:spPr>
      </p:pic>
      <p:sp>
        <p:nvSpPr>
          <p:cNvPr id="38" name="Овал 37"/>
          <p:cNvSpPr/>
          <p:nvPr/>
        </p:nvSpPr>
        <p:spPr>
          <a:xfrm>
            <a:off x="3500430" y="2428868"/>
            <a:ext cx="500066" cy="55721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5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2857488" y="3714752"/>
            <a:ext cx="1500198" cy="484632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2857488" y="4286256"/>
            <a:ext cx="2714644" cy="484632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с вырезом 19"/>
          <p:cNvSpPr/>
          <p:nvPr/>
        </p:nvSpPr>
        <p:spPr>
          <a:xfrm>
            <a:off x="2928926" y="4929198"/>
            <a:ext cx="1857388" cy="484632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с вырезом 20"/>
          <p:cNvSpPr/>
          <p:nvPr/>
        </p:nvSpPr>
        <p:spPr>
          <a:xfrm>
            <a:off x="2928926" y="5572140"/>
            <a:ext cx="928694" cy="484632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с вырезом 21"/>
          <p:cNvSpPr/>
          <p:nvPr/>
        </p:nvSpPr>
        <p:spPr>
          <a:xfrm>
            <a:off x="2928926" y="6215082"/>
            <a:ext cx="2071702" cy="484632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572000" y="2428868"/>
            <a:ext cx="500066" cy="55721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6000760" y="2428868"/>
            <a:ext cx="500066" cy="55721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7215206" y="2428868"/>
            <a:ext cx="500066" cy="55721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8143900" y="2428868"/>
            <a:ext cx="500066" cy="55721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572000" y="3643314"/>
            <a:ext cx="500066" cy="55721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5786446" y="4214818"/>
            <a:ext cx="500066" cy="55721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5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5000628" y="4929198"/>
            <a:ext cx="500066" cy="55721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071934" y="5500702"/>
            <a:ext cx="500066" cy="55721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357818" y="6143644"/>
            <a:ext cx="500066" cy="55721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innie-the-pooh-1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Piglet-018-Balloon_molly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72198" y="2428868"/>
            <a:ext cx="2618449" cy="4186251"/>
          </a:xfrm>
          <a:prstGeom prst="rect">
            <a:avLst/>
          </a:prstGeom>
        </p:spPr>
      </p:pic>
      <p:pic>
        <p:nvPicPr>
          <p:cNvPr id="6" name="Рисунок 5" descr="3350-768x105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762374">
            <a:off x="2668377" y="-81333"/>
            <a:ext cx="2636694" cy="3625455"/>
          </a:xfrm>
          <a:prstGeom prst="rect">
            <a:avLst/>
          </a:prstGeom>
        </p:spPr>
      </p:pic>
      <p:pic>
        <p:nvPicPr>
          <p:cNvPr id="8" name="Рисунок 7" descr="3350-768x105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282" y="2428868"/>
            <a:ext cx="2636694" cy="3625455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2571736" y="5643578"/>
            <a:ext cx="914400" cy="914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0" name="Овал 9"/>
          <p:cNvSpPr/>
          <p:nvPr/>
        </p:nvSpPr>
        <p:spPr>
          <a:xfrm>
            <a:off x="4000496" y="3357562"/>
            <a:ext cx="914400" cy="914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1" name="Овал 10"/>
          <p:cNvSpPr/>
          <p:nvPr/>
        </p:nvSpPr>
        <p:spPr>
          <a:xfrm>
            <a:off x="5786446" y="5643578"/>
            <a:ext cx="914400" cy="914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1  E" pathEditMode="relative" ptsTypes="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innie-the-pooh-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2" name="Рисунок 11" descr="tigger-transparent-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2" y="4286256"/>
            <a:ext cx="2054216" cy="2428868"/>
          </a:xfrm>
          <a:prstGeom prst="rect">
            <a:avLst/>
          </a:prstGeom>
        </p:spPr>
      </p:pic>
      <p:pic>
        <p:nvPicPr>
          <p:cNvPr id="22" name="Рисунок 21" descr="Kartinki_dlya_detey__Skazochnoe_derevo_5_2903361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43240" y="214290"/>
            <a:ext cx="3214710" cy="3166132"/>
          </a:xfrm>
          <a:prstGeom prst="rect">
            <a:avLst/>
          </a:prstGeom>
        </p:spPr>
      </p:pic>
      <p:pic>
        <p:nvPicPr>
          <p:cNvPr id="24" name="Рисунок 23" descr="Kartinki_dlya_detey__Skazochnoe_derevo_5_2903361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15174" y="928670"/>
            <a:ext cx="1928826" cy="2671424"/>
          </a:xfrm>
          <a:prstGeom prst="rect">
            <a:avLst/>
          </a:prstGeom>
        </p:spPr>
      </p:pic>
      <p:pic>
        <p:nvPicPr>
          <p:cNvPr id="30" name="Рисунок 29" descr="futbolnyy-mjach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429520" y="6143620"/>
            <a:ext cx="714380" cy="714380"/>
          </a:xfrm>
          <a:prstGeom prst="rect">
            <a:avLst/>
          </a:prstGeom>
        </p:spPr>
      </p:pic>
      <p:pic>
        <p:nvPicPr>
          <p:cNvPr id="34" name="Рисунок 33" descr="Kartinki_dlya_detey__Skazochnoe_derevo_5_2903361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57224" y="928670"/>
            <a:ext cx="1285884" cy="2066701"/>
          </a:xfrm>
          <a:prstGeom prst="rect">
            <a:avLst/>
          </a:prstGeom>
        </p:spPr>
      </p:pic>
      <p:pic>
        <p:nvPicPr>
          <p:cNvPr id="39" name="Рисунок 38" descr="Kartinki_dlya_detey__Skazochnoe_derevo_5_29033611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714480" y="3286124"/>
            <a:ext cx="2071702" cy="2066701"/>
          </a:xfrm>
          <a:prstGeom prst="rect">
            <a:avLst/>
          </a:prstGeom>
        </p:spPr>
      </p:pic>
      <p:pic>
        <p:nvPicPr>
          <p:cNvPr id="40" name="Рисунок 39" descr="Kartinki_dlya_detey__Skazochnoe_derevo_5_2903361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071934" y="4214819"/>
            <a:ext cx="2071702" cy="2643182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84 0.00463 C -0.09948 -0.19107 -0.15712 -0.38677 -0.25642 -0.47375 C -0.35573 -0.56072 -0.57378 -0.50983 -0.63715 -0.517 " pathEditMode="relative" ptsTypes="a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innie-the-pooh-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4" name="Рисунок 13" descr="143127873_RSRRR__1_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57290" y="0"/>
            <a:ext cx="785818" cy="891699"/>
          </a:xfrm>
          <a:prstGeom prst="rect">
            <a:avLst/>
          </a:prstGeom>
        </p:spPr>
      </p:pic>
      <p:pic>
        <p:nvPicPr>
          <p:cNvPr id="16" name="Рисунок 15" descr="Flowers-Drawn_11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214554"/>
            <a:ext cx="1571636" cy="1108740"/>
          </a:xfrm>
          <a:prstGeom prst="rect">
            <a:avLst/>
          </a:prstGeom>
        </p:spPr>
      </p:pic>
      <p:pic>
        <p:nvPicPr>
          <p:cNvPr id="19" name="Рисунок 18" descr="logo-3494821-krasnoyarsk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768" y="4572008"/>
            <a:ext cx="1727450" cy="2285992"/>
          </a:xfrm>
          <a:prstGeom prst="rect">
            <a:avLst/>
          </a:prstGeom>
        </p:spPr>
      </p:pic>
      <p:pic>
        <p:nvPicPr>
          <p:cNvPr id="24" name="Рисунок 23" descr="143127873_RSRRR__1_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500174"/>
            <a:ext cx="785818" cy="891699"/>
          </a:xfrm>
          <a:prstGeom prst="rect">
            <a:avLst/>
          </a:prstGeom>
        </p:spPr>
      </p:pic>
      <p:pic>
        <p:nvPicPr>
          <p:cNvPr id="31" name="Рисунок 30" descr="Flowers-Drawn_11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1285860"/>
            <a:ext cx="1571636" cy="1108740"/>
          </a:xfrm>
          <a:prstGeom prst="rect">
            <a:avLst/>
          </a:prstGeom>
        </p:spPr>
      </p:pic>
      <p:pic>
        <p:nvPicPr>
          <p:cNvPr id="32" name="Рисунок 31" descr="Flowers-Drawn_11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85918" y="500042"/>
            <a:ext cx="1571636" cy="1108740"/>
          </a:xfrm>
          <a:prstGeom prst="rect">
            <a:avLst/>
          </a:prstGeom>
        </p:spPr>
      </p:pic>
      <p:pic>
        <p:nvPicPr>
          <p:cNvPr id="33" name="Рисунок 32" descr="Flowers-Drawn_11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2066" y="357166"/>
            <a:ext cx="1571636" cy="1108740"/>
          </a:xfrm>
          <a:prstGeom prst="rect">
            <a:avLst/>
          </a:prstGeom>
        </p:spPr>
      </p:pic>
      <p:pic>
        <p:nvPicPr>
          <p:cNvPr id="34" name="Рисунок 33" descr="Flowers-Drawn_11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1214422"/>
            <a:ext cx="1571636" cy="1108740"/>
          </a:xfrm>
          <a:prstGeom prst="rect">
            <a:avLst/>
          </a:prstGeom>
        </p:spPr>
      </p:pic>
      <p:pic>
        <p:nvPicPr>
          <p:cNvPr id="35" name="Рисунок 34" descr="Flowers-Drawn_11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58082" y="2357430"/>
            <a:ext cx="1571636" cy="1108740"/>
          </a:xfrm>
          <a:prstGeom prst="rect">
            <a:avLst/>
          </a:prstGeom>
        </p:spPr>
      </p:pic>
      <p:pic>
        <p:nvPicPr>
          <p:cNvPr id="36" name="Рисунок 35" descr="Flowers-Drawn_11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7554" y="142852"/>
            <a:ext cx="1571636" cy="1108740"/>
          </a:xfrm>
          <a:prstGeom prst="rect">
            <a:avLst/>
          </a:prstGeom>
        </p:spPr>
      </p:pic>
      <p:pic>
        <p:nvPicPr>
          <p:cNvPr id="37" name="Рисунок 36" descr="143127873_RSRRR__1_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0"/>
            <a:ext cx="785818" cy="891699"/>
          </a:xfrm>
          <a:prstGeom prst="rect">
            <a:avLst/>
          </a:prstGeom>
        </p:spPr>
      </p:pic>
      <p:pic>
        <p:nvPicPr>
          <p:cNvPr id="38" name="Рисунок 37" descr="143127873_RSRRR__1_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29454" y="714356"/>
            <a:ext cx="785818" cy="891699"/>
          </a:xfrm>
          <a:prstGeom prst="rect">
            <a:avLst/>
          </a:prstGeom>
        </p:spPr>
      </p:pic>
      <p:pic>
        <p:nvPicPr>
          <p:cNvPr id="39" name="Рисунок 38" descr="143127873_RSRRR__1_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01024" y="1857364"/>
            <a:ext cx="785818" cy="891699"/>
          </a:xfrm>
          <a:prstGeom prst="rect">
            <a:avLst/>
          </a:prstGeom>
        </p:spPr>
      </p:pic>
      <p:pic>
        <p:nvPicPr>
          <p:cNvPr id="40" name="Рисунок 39" descr="143127873_RSRRR__1_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29520" y="857232"/>
            <a:ext cx="785818" cy="891699"/>
          </a:xfrm>
          <a:prstGeom prst="rect">
            <a:avLst/>
          </a:prstGeom>
        </p:spPr>
      </p:pic>
      <p:sp>
        <p:nvSpPr>
          <p:cNvPr id="41" name="Стрелка вверх 40"/>
          <p:cNvSpPr/>
          <p:nvPr/>
        </p:nvSpPr>
        <p:spPr>
          <a:xfrm rot="1607155">
            <a:off x="6215074" y="2500306"/>
            <a:ext cx="484632" cy="978408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3714744" y="5143512"/>
            <a:ext cx="914400" cy="914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6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innie-the-pooh-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" name="Рисунок 9" descr="e31780bd-7e25-41f4-a5e2-a1e54482109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64185478_1284833120_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214290"/>
            <a:ext cx="699600" cy="838800"/>
          </a:xfrm>
          <a:prstGeom prst="rect">
            <a:avLst/>
          </a:prstGeom>
        </p:spPr>
      </p:pic>
      <p:pic>
        <p:nvPicPr>
          <p:cNvPr id="12" name="Рисунок 11" descr="64185512_1284833196_0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580005">
            <a:off x="7027971" y="1657284"/>
            <a:ext cx="804000" cy="817200"/>
          </a:xfrm>
          <a:prstGeom prst="rect">
            <a:avLst/>
          </a:prstGeom>
        </p:spPr>
      </p:pic>
      <p:pic>
        <p:nvPicPr>
          <p:cNvPr id="13" name="Рисунок 12" descr="64185522_1284833275_1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5165432">
            <a:off x="6320168" y="376930"/>
            <a:ext cx="804000" cy="818400"/>
          </a:xfrm>
          <a:prstGeom prst="rect">
            <a:avLst/>
          </a:prstGeom>
        </p:spPr>
      </p:pic>
      <p:pic>
        <p:nvPicPr>
          <p:cNvPr id="15" name="Рисунок 14" descr="64185478_1284833120_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500042"/>
            <a:ext cx="699600" cy="838800"/>
          </a:xfrm>
          <a:prstGeom prst="rect">
            <a:avLst/>
          </a:prstGeom>
        </p:spPr>
      </p:pic>
      <p:sp>
        <p:nvSpPr>
          <p:cNvPr id="16" name="Овал 15"/>
          <p:cNvSpPr/>
          <p:nvPr/>
        </p:nvSpPr>
        <p:spPr>
          <a:xfrm>
            <a:off x="1785918" y="285728"/>
            <a:ext cx="914400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428728" y="2357430"/>
            <a:ext cx="914400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innie-the-pooh-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" name="Рисунок 9" descr="0016-033-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142852"/>
            <a:ext cx="2006527" cy="2153147"/>
          </a:xfrm>
          <a:prstGeom prst="rect">
            <a:avLst/>
          </a:prstGeom>
        </p:spPr>
      </p:pic>
      <p:pic>
        <p:nvPicPr>
          <p:cNvPr id="15" name="Рисунок 14" descr="snowball-vector-comet-1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42908" y="0"/>
            <a:ext cx="2635124" cy="2535439"/>
          </a:xfrm>
          <a:prstGeom prst="rect">
            <a:avLst/>
          </a:prstGeom>
        </p:spPr>
      </p:pic>
      <p:pic>
        <p:nvPicPr>
          <p:cNvPr id="18" name="Рисунок 17" descr="Piglet Cute 4 iron on stickers (heat transfer)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00232" y="5000636"/>
            <a:ext cx="1485924" cy="1857364"/>
          </a:xfrm>
          <a:prstGeom prst="rect">
            <a:avLst/>
          </a:prstGeom>
        </p:spPr>
      </p:pic>
      <p:pic>
        <p:nvPicPr>
          <p:cNvPr id="19" name="Рисунок 18" descr="Kartinki_dlya_detey__Skazochnoe_derevo_5_2903361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14876" y="142852"/>
            <a:ext cx="1666800" cy="2166000"/>
          </a:xfrm>
          <a:prstGeom prst="rect">
            <a:avLst/>
          </a:prstGeom>
        </p:spPr>
      </p:pic>
      <p:pic>
        <p:nvPicPr>
          <p:cNvPr id="20" name="Рисунок 19" descr="Kartinki_dlya_detey__Skazochnoe_derevo_5_2903361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86446" y="2571744"/>
            <a:ext cx="1666800" cy="2166000"/>
          </a:xfrm>
          <a:prstGeom prst="rect">
            <a:avLst/>
          </a:prstGeom>
        </p:spPr>
      </p:pic>
      <p:pic>
        <p:nvPicPr>
          <p:cNvPr id="21" name="Рисунок 20" descr="Kartinki_dlya_detey__Skazochnoe_derevo_5_2903361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86644" y="4692000"/>
            <a:ext cx="1666800" cy="2166000"/>
          </a:xfrm>
          <a:prstGeom prst="rect">
            <a:avLst/>
          </a:prstGeom>
        </p:spPr>
      </p:pic>
      <p:pic>
        <p:nvPicPr>
          <p:cNvPr id="22" name="Рисунок 21" descr="Kartinki_dlya_detey__Skazochnoe_derevo_5_2903361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00100" y="2857496"/>
            <a:ext cx="1666800" cy="2166000"/>
          </a:xfrm>
          <a:prstGeom prst="rect">
            <a:avLst/>
          </a:prstGeom>
        </p:spPr>
      </p:pic>
      <p:pic>
        <p:nvPicPr>
          <p:cNvPr id="23" name="Рисунок 22" descr="0016-033-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142852"/>
            <a:ext cx="2006527" cy="2153147"/>
          </a:xfrm>
          <a:prstGeom prst="rect">
            <a:avLst/>
          </a:prstGeom>
        </p:spPr>
      </p:pic>
      <p:pic>
        <p:nvPicPr>
          <p:cNvPr id="24" name="Рисунок 23" descr="0016-033-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1934" y="4704853"/>
            <a:ext cx="2006527" cy="2153147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5.08906E-8 C 0.09827 0.05136 0.19653 0.10294 0.229 0.20542 C 0.26146 0.30789 0.2283 0.46126 0.19514 0.61485 " pathEditMode="relative" ptsTypes="a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innie-the-pooh-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1" name="Рисунок 10" descr="atletic_med_quadr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728" y="785794"/>
            <a:ext cx="1714512" cy="1769819"/>
          </a:xfrm>
          <a:prstGeom prst="rect">
            <a:avLst/>
          </a:prstGeom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1714480" y="2571744"/>
            <a:ext cx="657229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643042" y="3929066"/>
            <a:ext cx="657229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 descr="atletic_med_quadr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43240" y="1357298"/>
            <a:ext cx="1095388" cy="1130723"/>
          </a:xfrm>
          <a:prstGeom prst="rect">
            <a:avLst/>
          </a:prstGeom>
        </p:spPr>
      </p:pic>
      <p:pic>
        <p:nvPicPr>
          <p:cNvPr id="23" name="Рисунок 22" descr="atletic_med_quadro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43372" y="1142984"/>
            <a:ext cx="1428760" cy="1474849"/>
          </a:xfrm>
          <a:prstGeom prst="rect">
            <a:avLst/>
          </a:prstGeom>
        </p:spPr>
      </p:pic>
      <p:pic>
        <p:nvPicPr>
          <p:cNvPr id="24" name="Рисунок 23" descr="atletic_med_quadro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15206" y="1357298"/>
            <a:ext cx="1202400" cy="1241187"/>
          </a:xfrm>
          <a:prstGeom prst="rect">
            <a:avLst/>
          </a:prstGeom>
        </p:spPr>
      </p:pic>
      <p:pic>
        <p:nvPicPr>
          <p:cNvPr id="25" name="Рисунок 24" descr="atletic_med_quadr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29322" y="1785926"/>
            <a:ext cx="770477" cy="795331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78 0.05574 L -0.47396 0.20263 " pathEditMode="relative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08304 L -0.11632 0.22993 " pathEditMode="relative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7.95281E-6 L -0.39375 0.21003 " pathEditMode="relative" ptsTypes="AA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6.03747E-7 L 0.14966 0.1994 " pathEditMode="relative" ptsTypes="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32038E-6 L 0.5276 0.23085 " pathEditMode="relative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255</Words>
  <Application>Microsoft Office PowerPoint</Application>
  <PresentationFormat>Экран (4:3)</PresentationFormat>
  <Paragraphs>54</Paragraphs>
  <Slides>11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Межмуниципальный конкурс с использованием ИКТ «Интерактивный формы работы с дошкольниками по математическому развитию»  Номинация  «Лучший образовательный мультимедийный продукт»   «Математика с Винни-Пухом и его друзьями»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Интернет-источники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Межмуниципальный конкурс с использованием ИКТ «Интерактивный формы работы с дошкольниками по математическому развитию»  Номинация  «Лучший образовательный мультимедийный продукт»   «Математика с Винни-Пухом и его друзьями»</dc:title>
  <dc:creator>ДЕН</dc:creator>
  <cp:lastModifiedBy>Пользователь</cp:lastModifiedBy>
  <cp:revision>33</cp:revision>
  <dcterms:created xsi:type="dcterms:W3CDTF">2019-04-13T11:26:00Z</dcterms:created>
  <dcterms:modified xsi:type="dcterms:W3CDTF">2021-01-31T09:38:59Z</dcterms:modified>
</cp:coreProperties>
</file>