
<file path=[Content_Types].xml><?xml version="1.0" encoding="utf-8"?>
<Types xmlns="http://schemas.openxmlformats.org/package/2006/content-types"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2" r:id="rId6"/>
    <p:sldId id="265" r:id="rId7"/>
    <p:sldId id="264" r:id="rId8"/>
    <p:sldId id="267" r:id="rId9"/>
    <p:sldId id="268" r:id="rId10"/>
    <p:sldId id="269" r:id="rId11"/>
    <p:sldId id="271" r:id="rId12"/>
    <p:sldId id="272" r:id="rId13"/>
    <p:sldId id="280" r:id="rId14"/>
    <p:sldId id="274" r:id="rId15"/>
    <p:sldId id="277" r:id="rId16"/>
    <p:sldId id="278" r:id="rId17"/>
    <p:sldId id="279" r:id="rId18"/>
    <p:sldId id="28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403B"/>
    <a:srgbClr val="9F2E29"/>
    <a:srgbClr val="F4F4F4"/>
    <a:srgbClr val="EBEBEB"/>
    <a:srgbClr val="EF7050"/>
    <a:srgbClr val="3625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A208297-9064-4510-89F1-5C01E2DD9A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6B05E7-6E95-4A63-9C9A-4A1DCBA7A2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17127D1-D3D5-4D66-A168-66301577F1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F93895A-4B0D-4F60-9DED-CE8F06D49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3BED-250B-407C-B43E-5EB7601A7E06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E23E502-2ED9-4C28-B5D3-07CEE9284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99E3458-837D-4807-A617-A0F17EF0A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5FF7-451F-43F4-90A9-DE9806325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22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3155FDE-7923-44E0-B5C8-1971A3360F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FFAD9F7-6B99-4A9B-80C1-4539AA5239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0B62157-4C81-4C6A-98D1-6DD8E14F8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3BED-250B-407C-B43E-5EB7601A7E06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F79AE2-3336-4474-BE36-4621D5A6F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873609A-9EB6-436F-984C-4D8270E88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5FF7-451F-43F4-90A9-DE9806325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415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9CC9AAA-0E2D-427A-9ECF-4D28212554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39F4655-ADFC-484D-91F4-1ED3BDE9A2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4780469-0659-4EFD-8E37-3CA139780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3BED-250B-407C-B43E-5EB7601A7E06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2FC714-C459-4A64-81EA-628B8CD0D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14D98E7-F50F-4CE6-9A14-5112EAD54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5FF7-451F-43F4-90A9-DE9806325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563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610C12-7171-431D-AB27-D271028B9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92B2CD-504A-4ABB-8107-EE706D8E3F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5429222-DCA8-4627-B12F-B1607C5F15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3BED-250B-407C-B43E-5EB7601A7E06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B8A270E-C7E6-4349-AD8A-FB0C5A65A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DF3F05-593E-42EF-BDB3-564798F01A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5FF7-451F-43F4-90A9-DE9806325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586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A59827-8450-4B9C-941A-275459B04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7B9632C-AD4A-48E0-8226-A146B6ADD6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FD9266-D8B6-425F-9145-EBA7EF80AA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3BED-250B-407C-B43E-5EB7601A7E06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53E5F8C-DE8E-480B-9608-A56F21C0A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1C095EA-28CC-42F1-ABAF-A34AF781B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5FF7-451F-43F4-90A9-DE9806325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60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04ADF7-9971-4B82-813A-B86CCD2E40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84F939F-08C9-42C7-9AF2-170318209E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F6F0F22-B339-4C2B-ADDA-5D0EC55760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26ED319-E2B9-413E-A676-0BF3D05F86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3BED-250B-407C-B43E-5EB7601A7E06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58FA69-D657-4CEC-990E-6131543BB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6B2EEA5-A3A4-45B1-92E5-341FE14FA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5FF7-451F-43F4-90A9-DE9806325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8105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DE23A3-E406-43CB-A026-A57939528D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02D581F-EE38-4AD9-9E1C-21A07D3A93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7F38C98-B3F1-4F11-8C6B-3E96AF5922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846BF3F-0F7C-4BBC-BACC-9814A69FF0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4C632C5-AD79-4A6B-A9C6-37ED16C433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4BD1972-C08F-48DC-8000-77AC15999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3BED-250B-407C-B43E-5EB7601A7E06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3FA558C-E61E-4F4B-B3E4-1E152B68F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083B3FA-BE6E-49AC-BC19-AF0B2701E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5FF7-451F-43F4-90A9-DE9806325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809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BCD87F-9D94-4ADD-A85C-CDB42E1238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901E86D-4566-4BB3-A9B0-28BEA39CF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3BED-250B-407C-B43E-5EB7601A7E06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B44CD106-39AA-46FF-B4E0-BF37602C0A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8FC8B144-7F3C-4ED0-9D39-988D5D31EA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5FF7-451F-43F4-90A9-DE9806325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293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7F5E386-4989-4340-B9C1-F62B7BDAE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3BED-250B-407C-B43E-5EB7601A7E06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5FB74EF-BA70-4FEB-B098-97F8D124F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FCBC96F-6E92-476C-B66B-259171A57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5FF7-451F-43F4-90A9-DE9806325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52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AA7FDD-67AA-4840-9F90-58AED7CA7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0396B5-BB47-42AC-98AC-FC3128A8A8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D2A93B2-4D52-44FD-BD47-48E508233C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3498797-B58B-4B36-92BC-673323853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3BED-250B-407C-B43E-5EB7601A7E06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4FF2E32-FAF6-4BF7-95ED-FB5BFBEED4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5038E4F-7AF0-4371-9DA8-748C5B20C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5FF7-451F-43F4-90A9-DE9806325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810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F459D6-B36D-4354-A14A-4EA5C13830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704CC2B-D1FC-48F3-AACA-0C5D6455D4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2CC4930-FC90-4CDB-8963-7E5BEF17BA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9EAB307-35C8-4E10-BA41-8C6B09F5D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83BED-250B-407C-B43E-5EB7601A7E06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8FF3446-8CCC-4CEB-927E-C1098BF6B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E9B2961-3DE9-436B-A407-4F5745641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D5FF7-451F-43F4-90A9-DE9806325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007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D2BB89B-2243-42BD-B28E-38AA77876F7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B44307-9ECE-4F64-BCAF-634B763B2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F00B435-0BF0-4309-A44E-2882FAF794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4AC073E-8841-4204-8F20-DF3C157D00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83BED-250B-407C-B43E-5EB7601A7E06}" type="datetimeFigureOut">
              <a:rPr lang="en-US" smtClean="0"/>
              <a:t>2/17/2022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18ABB9-9636-45AA-A310-B1143C093A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23339A5-9508-44CB-B7CB-71444A9C84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D5FF7-451F-43F4-90A9-DE9806325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49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1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21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23.pn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FBD038-0C1F-4F6E-9BE5-EFF611F758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51558" y="1255733"/>
            <a:ext cx="7888878" cy="2718800"/>
          </a:xfrm>
        </p:spPr>
        <p:txBody>
          <a:bodyPr>
            <a:normAutofit/>
          </a:bodyPr>
          <a:lstStyle/>
          <a:p>
            <a:r>
              <a:rPr lang="ru-RU" sz="4000" b="1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  <a:latin typeface="Comic Sans MS" panose="030F0702030302020204" pitchFamily="66" charset="0"/>
                <a:cs typeface="Arial" panose="020B0604020202020204" pitchFamily="34" charset="0"/>
              </a:rPr>
              <a:t>ВЛИЯНИЕ ЧЕЛОВЕЧЕСКОЙ ДЕЯТЕЛЬНОСТИ </a:t>
            </a:r>
            <a:br>
              <a:rPr lang="ru-RU" sz="4000" b="1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  <a:latin typeface="Comic Sans MS" panose="030F0702030302020204" pitchFamily="66" charset="0"/>
                <a:cs typeface="Arial" panose="020B0604020202020204" pitchFamily="34" charset="0"/>
              </a:rPr>
            </a:br>
            <a:r>
              <a:rPr lang="ru-RU" sz="4000" b="1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  <a:latin typeface="Comic Sans MS" panose="030F0702030302020204" pitchFamily="66" charset="0"/>
                <a:cs typeface="Arial" panose="020B0604020202020204" pitchFamily="34" charset="0"/>
              </a:rPr>
              <a:t>НА СОСТАВ ПОЧВЫ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4D201E7-2630-44F7-B133-B0495E21D1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6750" y="5090389"/>
            <a:ext cx="10177461" cy="1099550"/>
          </a:xfrm>
          <a:noFill/>
        </p:spPr>
        <p:txBody>
          <a:bodyPr>
            <a:normAutofit fontScale="77500" lnSpcReduction="20000"/>
          </a:bodyPr>
          <a:lstStyle/>
          <a:p>
            <a:pPr algn="r"/>
            <a:r>
              <a:rPr lang="ru-RU" sz="18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Comic Sans MS" panose="030F0702030302020204" pitchFamily="66" charset="0"/>
              </a:rPr>
              <a:t>Автор проекта: ученик 10A класса </a:t>
            </a:r>
          </a:p>
          <a:p>
            <a:pPr algn="r"/>
            <a:r>
              <a:rPr lang="ru-RU" sz="18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Comic Sans MS" panose="030F0702030302020204" pitchFamily="66" charset="0"/>
              </a:rPr>
              <a:t>Лепин Владислав Дмитриевич</a:t>
            </a:r>
          </a:p>
          <a:p>
            <a:pPr algn="r"/>
            <a:r>
              <a:rPr lang="ru-RU" sz="18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Comic Sans MS" panose="030F0702030302020204" pitchFamily="66" charset="0"/>
              </a:rPr>
              <a:t>Руководитель проекта:</a:t>
            </a:r>
          </a:p>
          <a:p>
            <a:pPr algn="r"/>
            <a:r>
              <a:rPr lang="ru-RU" sz="18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Comic Sans MS" panose="030F0702030302020204" pitchFamily="66" charset="0"/>
              </a:rPr>
              <a:t>учитель химии Конькова Марина Николаевна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9925FA6-5F93-41D6-9047-5B00D0733FB8}"/>
              </a:ext>
            </a:extLst>
          </p:cNvPr>
          <p:cNvSpPr/>
          <p:nvPr/>
        </p:nvSpPr>
        <p:spPr>
          <a:xfrm>
            <a:off x="3104329" y="229618"/>
            <a:ext cx="5983336" cy="1026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14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КАЗЁННОЕ ОБЩЕОБРАЗОВАТЕЛЬНОЕ УЧРЕЖДЕНИЕ «СРЕДНЯЯ ОБЩЕОБРАЗОВАТЕЛЬНАЯ ШКОЛА № 4 </a:t>
            </a:r>
          </a:p>
          <a:p>
            <a:pPr algn="ctr">
              <a:lnSpc>
                <a:spcPct val="150000"/>
              </a:lnSpc>
              <a:spcAft>
                <a:spcPts val="800"/>
              </a:spcAft>
            </a:pPr>
            <a:r>
              <a:rPr lang="ru-RU" sz="14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МО «АХТУБИНСКИЙ РАЙОН» </a:t>
            </a:r>
            <a:endParaRPr lang="ru-RU" sz="1400" dirty="0">
              <a:gradFill flip="none" rotWithShape="1">
                <a:gsLst>
                  <a:gs pos="0">
                    <a:srgbClr val="B3403B">
                      <a:shade val="30000"/>
                      <a:satMod val="115000"/>
                    </a:srgbClr>
                  </a:gs>
                  <a:gs pos="50000">
                    <a:srgbClr val="B3403B">
                      <a:shade val="67500"/>
                      <a:satMod val="115000"/>
                    </a:srgbClr>
                  </a:gs>
                  <a:gs pos="100000">
                    <a:srgbClr val="B3403B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A060389E-AC3B-46D6-8392-288733F25BAD}"/>
              </a:ext>
            </a:extLst>
          </p:cNvPr>
          <p:cNvSpPr/>
          <p:nvPr/>
        </p:nvSpPr>
        <p:spPr>
          <a:xfrm>
            <a:off x="5021825" y="6394003"/>
            <a:ext cx="21483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  <a:latin typeface="Comic Sans MS" panose="030F0702030302020204" pitchFamily="66" charset="0"/>
              </a:rPr>
              <a:t>Ахтубинск - 2022</a:t>
            </a:r>
          </a:p>
        </p:txBody>
      </p:sp>
    </p:spTree>
    <p:extLst>
      <p:ext uri="{BB962C8B-B14F-4D97-AF65-F5344CB8AC3E}">
        <p14:creationId xmlns:p14="http://schemas.microsoft.com/office/powerpoint/2010/main" val="3113434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398DAC-5F01-4E7C-981A-BD1D04AAA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2975" y="867568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Кислотность почвы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F47584-1CD5-413D-813C-8D8CE87681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1750" y="2067720"/>
            <a:ext cx="4565650" cy="3609179"/>
          </a:xfrm>
        </p:spPr>
        <p:txBody>
          <a:bodyPr>
            <a:normAutofit fontScale="85000" lnSpcReduction="20000"/>
          </a:bodyPr>
          <a:lstStyle/>
          <a:p>
            <a:pPr marL="0" indent="355600">
              <a:lnSpc>
                <a:spcPct val="110000"/>
              </a:lnSpc>
              <a:buNone/>
            </a:pP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Для определения кислотности почвы я использовал универсальную индикаторную бумагу. В раствор водной вытяжки помещается одна полоска, которая, в зависимости от содержания ионов водорода, окрашивается в определенный цвет. </a:t>
            </a:r>
          </a:p>
        </p:txBody>
      </p:sp>
      <p:pic>
        <p:nvPicPr>
          <p:cNvPr id="11266" name="Picture 2">
            <a:extLst>
              <a:ext uri="{FF2B5EF4-FFF2-40B4-BE49-F238E27FC236}">
                <a16:creationId xmlns:a16="http://schemas.microsoft.com/office/drawing/2014/main" id="{5821B207-5E72-4134-BAA9-D9F4720D52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8300" y="1530350"/>
            <a:ext cx="4867275" cy="4305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3418894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1972FB-6E32-4873-AF08-DB4591691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0537" y="717461"/>
            <a:ext cx="6313363" cy="1164659"/>
          </a:xfrm>
        </p:spPr>
        <p:txBody>
          <a:bodyPr>
            <a:normAutofit/>
          </a:bodyPr>
          <a:lstStyle/>
          <a:p>
            <a:r>
              <a:rPr lang="ru-RU" sz="32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Определение анионов и катионов в составе почвы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B24B428-C41C-4B9F-85D1-DDB2AAF1F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7296" y="2002610"/>
            <a:ext cx="4878704" cy="4121239"/>
          </a:xfrm>
        </p:spPr>
        <p:txBody>
          <a:bodyPr>
            <a:normAutofit/>
          </a:bodyPr>
          <a:lstStyle/>
          <a:p>
            <a:pPr marL="0" indent="361950">
              <a:lnSpc>
                <a:spcPct val="100000"/>
              </a:lnSpc>
              <a:buNone/>
            </a:pPr>
            <a:r>
              <a:rPr lang="ru-RU" sz="24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Качественный анализ — совокупность химических, физико-химических и физических методов, применяемых для обнаружения элементов, радикалов и соединений, входящих в состав анализируемого вещества или смеси веществ.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C8C9DE8-4F19-436F-BEFD-FA8FCF8D51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8166" y="520034"/>
            <a:ext cx="4543297" cy="58179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32244049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C4E21D-C46B-49D3-BFE4-C6185573F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59225"/>
            <a:ext cx="10515600" cy="1325563"/>
          </a:xfrm>
        </p:spPr>
        <p:txBody>
          <a:bodyPr/>
          <a:lstStyle/>
          <a:p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Карбонат-ионы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846789F-8894-44F9-86F8-AC4DFE4B97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0092" y="2084788"/>
            <a:ext cx="4740008" cy="3739156"/>
          </a:xfrm>
        </p:spPr>
        <p:txBody>
          <a:bodyPr>
            <a:normAutofit fontScale="77500" lnSpcReduction="20000"/>
          </a:bodyPr>
          <a:lstStyle/>
          <a:p>
            <a:pPr marL="0" indent="361950">
              <a:lnSpc>
                <a:spcPct val="120000"/>
              </a:lnSpc>
              <a:buNone/>
            </a:pPr>
            <a:r>
              <a:rPr lang="ru-RU" sz="34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Если при добавлении соляной кислоты в раствор водной вытяжки наблюдается выделение газа, карбонат-ионы присутствуют.</a:t>
            </a:r>
          </a:p>
          <a:p>
            <a:pPr marL="0" indent="361950">
              <a:lnSpc>
                <a:spcPct val="120000"/>
              </a:lnSpc>
              <a:buNone/>
            </a:pPr>
            <a:r>
              <a:rPr lang="ru-RU" sz="34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2Н</a:t>
            </a:r>
            <a:r>
              <a:rPr lang="ru-RU" sz="3400" baseline="30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+ </a:t>
            </a:r>
            <a:r>
              <a:rPr lang="ru-RU" sz="34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+ СО</a:t>
            </a:r>
            <a:r>
              <a:rPr lang="ru-RU" sz="3400" baseline="-25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3</a:t>
            </a:r>
            <a:r>
              <a:rPr lang="ru-RU" sz="3400" baseline="30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2- </a:t>
            </a:r>
            <a:r>
              <a:rPr lang="ru-RU" sz="34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= СО</a:t>
            </a:r>
            <a:r>
              <a:rPr lang="ru-RU" sz="3400" baseline="-25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2</a:t>
            </a:r>
            <a:r>
              <a:rPr lang="ru-RU" sz="34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↑ </a:t>
            </a:r>
            <a:r>
              <a:rPr lang="ru-RU" sz="3400" baseline="30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­</a:t>
            </a:r>
            <a:r>
              <a:rPr lang="ru-RU" sz="34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+ Н</a:t>
            </a:r>
            <a:r>
              <a:rPr lang="ru-RU" sz="3400" baseline="-25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2</a:t>
            </a:r>
            <a:r>
              <a:rPr lang="ru-RU" sz="34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О.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4D78AA0-96CF-4725-B50C-C32E6B0208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5843" y="1559422"/>
            <a:ext cx="5114658" cy="373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827266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1B6CDE-65A8-498D-A32D-09993CDC2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Сульфат-ионы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52A768-CFF2-4ED2-ADC3-EE980C6FE6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0300" y="1690688"/>
            <a:ext cx="5549900" cy="4368799"/>
          </a:xfrm>
        </p:spPr>
        <p:txBody>
          <a:bodyPr>
            <a:normAutofit/>
          </a:bodyPr>
          <a:lstStyle/>
          <a:p>
            <a:pPr marL="0" indent="444500">
              <a:buNone/>
            </a:pPr>
            <a:r>
              <a:rPr lang="ru-RU" dirty="0">
                <a:gradFill flip="none" rotWithShape="1">
                  <a:gsLst>
                    <a:gs pos="0">
                      <a:srgbClr val="9F2E29">
                        <a:shade val="30000"/>
                        <a:satMod val="115000"/>
                      </a:srgbClr>
                    </a:gs>
                    <a:gs pos="50000">
                      <a:srgbClr val="9F2E29">
                        <a:shade val="67500"/>
                        <a:satMod val="115000"/>
                      </a:srgbClr>
                    </a:gs>
                    <a:gs pos="100000">
                      <a:srgbClr val="9F2E29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Белым цветом обладает сульфат бария. Если при добавлении хлорида бария к раствору водной вытяжки произошло помутнение раствора или выпадение белого осадка, сульфат-ионы присутствуют.</a:t>
            </a:r>
          </a:p>
          <a:p>
            <a:r>
              <a:rPr lang="ru-RU" dirty="0">
                <a:gradFill flip="none" rotWithShape="1">
                  <a:gsLst>
                    <a:gs pos="0">
                      <a:srgbClr val="9F2E29">
                        <a:shade val="30000"/>
                        <a:satMod val="115000"/>
                      </a:srgbClr>
                    </a:gs>
                    <a:gs pos="50000">
                      <a:srgbClr val="9F2E29">
                        <a:shade val="67500"/>
                        <a:satMod val="115000"/>
                      </a:srgbClr>
                    </a:gs>
                    <a:gs pos="100000">
                      <a:srgbClr val="9F2E29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SO</a:t>
            </a:r>
            <a:r>
              <a:rPr lang="ru-RU" baseline="-25000" dirty="0">
                <a:gradFill flip="none" rotWithShape="1">
                  <a:gsLst>
                    <a:gs pos="0">
                      <a:srgbClr val="9F2E29">
                        <a:shade val="30000"/>
                        <a:satMod val="115000"/>
                      </a:srgbClr>
                    </a:gs>
                    <a:gs pos="50000">
                      <a:srgbClr val="9F2E29">
                        <a:shade val="67500"/>
                        <a:satMod val="115000"/>
                      </a:srgbClr>
                    </a:gs>
                    <a:gs pos="100000">
                      <a:srgbClr val="9F2E29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4</a:t>
            </a:r>
            <a:r>
              <a:rPr lang="ru-RU" baseline="30000" dirty="0">
                <a:gradFill flip="none" rotWithShape="1">
                  <a:gsLst>
                    <a:gs pos="0">
                      <a:srgbClr val="9F2E29">
                        <a:shade val="30000"/>
                        <a:satMod val="115000"/>
                      </a:srgbClr>
                    </a:gs>
                    <a:gs pos="50000">
                      <a:srgbClr val="9F2E29">
                        <a:shade val="67500"/>
                        <a:satMod val="115000"/>
                      </a:srgbClr>
                    </a:gs>
                    <a:gs pos="100000">
                      <a:srgbClr val="9F2E29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2-</a:t>
            </a:r>
            <a:r>
              <a:rPr lang="ru-RU" dirty="0">
                <a:gradFill flip="none" rotWithShape="1">
                  <a:gsLst>
                    <a:gs pos="0">
                      <a:srgbClr val="9F2E29">
                        <a:shade val="30000"/>
                        <a:satMod val="115000"/>
                      </a:srgbClr>
                    </a:gs>
                    <a:gs pos="50000">
                      <a:srgbClr val="9F2E29">
                        <a:shade val="67500"/>
                        <a:satMod val="115000"/>
                      </a:srgbClr>
                    </a:gs>
                    <a:gs pos="100000">
                      <a:srgbClr val="9F2E29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 + Ba</a:t>
            </a:r>
            <a:r>
              <a:rPr lang="ru-RU" baseline="30000" dirty="0">
                <a:gradFill flip="none" rotWithShape="1">
                  <a:gsLst>
                    <a:gs pos="0">
                      <a:srgbClr val="9F2E29">
                        <a:shade val="30000"/>
                        <a:satMod val="115000"/>
                      </a:srgbClr>
                    </a:gs>
                    <a:gs pos="50000">
                      <a:srgbClr val="9F2E29">
                        <a:shade val="67500"/>
                        <a:satMod val="115000"/>
                      </a:srgbClr>
                    </a:gs>
                    <a:gs pos="100000">
                      <a:srgbClr val="9F2E29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2+</a:t>
            </a:r>
            <a:r>
              <a:rPr lang="ru-RU" dirty="0">
                <a:gradFill flip="none" rotWithShape="1">
                  <a:gsLst>
                    <a:gs pos="0">
                      <a:srgbClr val="9F2E29">
                        <a:shade val="30000"/>
                        <a:satMod val="115000"/>
                      </a:srgbClr>
                    </a:gs>
                    <a:gs pos="50000">
                      <a:srgbClr val="9F2E29">
                        <a:shade val="67500"/>
                        <a:satMod val="115000"/>
                      </a:srgbClr>
                    </a:gs>
                    <a:gs pos="100000">
                      <a:srgbClr val="9F2E29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 = BaSO</a:t>
            </a:r>
            <a:r>
              <a:rPr lang="ru-RU" baseline="-25000" dirty="0">
                <a:gradFill flip="none" rotWithShape="1">
                  <a:gsLst>
                    <a:gs pos="0">
                      <a:srgbClr val="9F2E29">
                        <a:shade val="30000"/>
                        <a:satMod val="115000"/>
                      </a:srgbClr>
                    </a:gs>
                    <a:gs pos="50000">
                      <a:srgbClr val="9F2E29">
                        <a:shade val="67500"/>
                        <a:satMod val="115000"/>
                      </a:srgbClr>
                    </a:gs>
                    <a:gs pos="100000">
                      <a:srgbClr val="9F2E29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4</a:t>
            </a:r>
            <a:r>
              <a:rPr lang="ru-RU" dirty="0">
                <a:gradFill flip="none" rotWithShape="1">
                  <a:gsLst>
                    <a:gs pos="0">
                      <a:srgbClr val="9F2E29">
                        <a:shade val="30000"/>
                        <a:satMod val="115000"/>
                      </a:srgbClr>
                    </a:gs>
                    <a:gs pos="50000">
                      <a:srgbClr val="9F2E29">
                        <a:shade val="67500"/>
                        <a:satMod val="115000"/>
                      </a:srgbClr>
                    </a:gs>
                    <a:gs pos="100000">
                      <a:srgbClr val="9F2E29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↓.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7924FFE-2B36-4DA5-918E-FEE06147DA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3734" y="3478548"/>
            <a:ext cx="4237966" cy="316355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A3E8367-2D29-4000-8712-F872D5E89F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7634" y="215900"/>
            <a:ext cx="4339579" cy="30592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73569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6A0509-496B-473D-9694-3E3517D10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6775" y="304800"/>
            <a:ext cx="5965825" cy="1325563"/>
          </a:xfrm>
        </p:spPr>
        <p:txBody>
          <a:bodyPr>
            <a:normAutofit/>
          </a:bodyPr>
          <a:lstStyle/>
          <a:p>
            <a:r>
              <a:rPr lang="ru-RU" sz="4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Ионы свинца, меди и железа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70E466-AD7E-424C-B7E9-34F960CE56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2849" y="1719263"/>
            <a:ext cx="5273675" cy="4508500"/>
          </a:xfrm>
        </p:spPr>
        <p:txBody>
          <a:bodyPr>
            <a:normAutofit fontScale="85000" lnSpcReduction="20000"/>
          </a:bodyPr>
          <a:lstStyle/>
          <a:p>
            <a:pPr marL="0" indent="266700">
              <a:lnSpc>
                <a:spcPct val="100000"/>
              </a:lnSpc>
              <a:buNone/>
            </a:pP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Гидроксид меди (II) обладает характерным голубым окрашиванием: </a:t>
            </a:r>
          </a:p>
          <a:p>
            <a:pPr marL="0" indent="266700">
              <a:lnSpc>
                <a:spcPct val="100000"/>
              </a:lnSpc>
            </a:pP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  <a:ea typeface="Calibri" panose="020F0502020204030204" pitchFamily="34" charset="0"/>
              </a:rPr>
              <a:t>Cu</a:t>
            </a:r>
            <a:r>
              <a:rPr lang="ru-RU" baseline="30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  <a:ea typeface="Calibri" panose="020F0502020204030204" pitchFamily="34" charset="0"/>
              </a:rPr>
              <a:t>2+ </a:t>
            </a: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  <a:ea typeface="Calibri" panose="020F0502020204030204" pitchFamily="34" charset="0"/>
              </a:rPr>
              <a:t>+ 2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  <a:ea typeface="Calibri" panose="020F0502020204030204" pitchFamily="34" charset="0"/>
              </a:rPr>
              <a:t>OH</a:t>
            </a:r>
            <a:r>
              <a:rPr lang="ru-RU" baseline="30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  <a:ea typeface="Calibri" panose="020F0502020204030204" pitchFamily="34" charset="0"/>
              </a:rPr>
              <a:t>- </a:t>
            </a: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  <a:ea typeface="Calibri" panose="020F0502020204030204" pitchFamily="34" charset="0"/>
              </a:rPr>
              <a:t>= 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  <a:ea typeface="Calibri" panose="020F0502020204030204" pitchFamily="34" charset="0"/>
              </a:rPr>
              <a:t>Cu</a:t>
            </a: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  <a:ea typeface="Calibri" panose="020F0502020204030204" pitchFamily="34" charset="0"/>
              </a:rPr>
              <a:t>(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  <a:ea typeface="Calibri" panose="020F0502020204030204" pitchFamily="34" charset="0"/>
              </a:rPr>
              <a:t>OH</a:t>
            </a: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  <a:ea typeface="Calibri" panose="020F0502020204030204" pitchFamily="34" charset="0"/>
              </a:rPr>
              <a:t>)</a:t>
            </a:r>
            <a:r>
              <a:rPr lang="ru-RU" baseline="-25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  <a:ea typeface="Calibri" panose="020F0502020204030204" pitchFamily="34" charset="0"/>
              </a:rPr>
              <a:t>2</a:t>
            </a: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  <a:ea typeface="Calibri" panose="020F0502020204030204" pitchFamily="34" charset="0"/>
              </a:rPr>
              <a:t>↓. </a:t>
            </a:r>
          </a:p>
          <a:p>
            <a:pPr marL="0" indent="266700">
              <a:lnSpc>
                <a:spcPct val="100000"/>
              </a:lnSpc>
              <a:buNone/>
            </a:pP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Белым окрашиванием обладает гидроксид свинца.</a:t>
            </a:r>
          </a:p>
          <a:p>
            <a:pPr marL="0" indent="266700">
              <a:lnSpc>
                <a:spcPct val="100000"/>
              </a:lnSpc>
            </a:pP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Pb</a:t>
            </a:r>
            <a:r>
              <a:rPr lang="ru-RU" baseline="30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2+</a:t>
            </a: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 + 2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OH</a:t>
            </a:r>
            <a:r>
              <a:rPr lang="ru-RU" baseline="30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- </a:t>
            </a: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= 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Pb</a:t>
            </a: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(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OH</a:t>
            </a: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)</a:t>
            </a:r>
            <a:r>
              <a:rPr lang="ru-RU" baseline="-25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2</a:t>
            </a: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↓. </a:t>
            </a:r>
          </a:p>
          <a:p>
            <a:pPr marL="0" indent="266700">
              <a:lnSpc>
                <a:spcPct val="100000"/>
              </a:lnSpc>
              <a:buNone/>
            </a:pP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Серо-зеленый и бурый цвета характерны соответственно для гидроксидов железа (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II</a:t>
            </a: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) и (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III</a:t>
            </a: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).</a:t>
            </a:r>
          </a:p>
          <a:p>
            <a:pPr marL="0" indent="266700"/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Fe</a:t>
            </a:r>
            <a:r>
              <a:rPr lang="ru-RU" baseline="30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2+</a:t>
            </a: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 + 2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OH</a:t>
            </a:r>
            <a:r>
              <a:rPr lang="ru-RU" baseline="30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-</a:t>
            </a: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 = 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Fe</a:t>
            </a: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(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OH</a:t>
            </a: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)</a:t>
            </a:r>
            <a:r>
              <a:rPr lang="ru-RU" baseline="-25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2</a:t>
            </a: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↓;</a:t>
            </a:r>
          </a:p>
          <a:p>
            <a:pPr marL="0" indent="266700"/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Fe</a:t>
            </a:r>
            <a:r>
              <a:rPr lang="ru-RU" baseline="30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3+</a:t>
            </a: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 + 3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OH</a:t>
            </a:r>
            <a:r>
              <a:rPr lang="ru-RU" baseline="30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-</a:t>
            </a: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 = 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Fe</a:t>
            </a: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(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OH</a:t>
            </a: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)</a:t>
            </a:r>
            <a:r>
              <a:rPr lang="ru-RU" baseline="-25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3</a:t>
            </a: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↓. </a:t>
            </a:r>
          </a:p>
          <a:p>
            <a:pPr marL="0" indent="0">
              <a:lnSpc>
                <a:spcPct val="100000"/>
              </a:lnSpc>
              <a:buNone/>
            </a:pPr>
            <a:endParaRPr lang="ru-RU" dirty="0">
              <a:gradFill flip="none" rotWithShape="1">
                <a:gsLst>
                  <a:gs pos="0">
                    <a:srgbClr val="B3403B">
                      <a:shade val="30000"/>
                      <a:satMod val="115000"/>
                    </a:srgbClr>
                  </a:gs>
                  <a:gs pos="50000">
                    <a:srgbClr val="B3403B">
                      <a:shade val="67500"/>
                      <a:satMod val="115000"/>
                    </a:srgbClr>
                  </a:gs>
                  <a:gs pos="100000">
                    <a:srgbClr val="B3403B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Comic Sans MS" panose="030F0702030302020204" pitchFamily="66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DCF6F48-6C59-4363-818C-B7F69A0EA4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2245" y="3429000"/>
            <a:ext cx="4130675" cy="30725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4BE223E-FABD-454C-929F-0E94FFA84F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8078" y="182977"/>
            <a:ext cx="4236130" cy="30725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030750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1981A6-709E-477F-B383-8ABAEAEA4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6312" y="134982"/>
            <a:ext cx="10239375" cy="671513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Результаты анализа почв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373962D5-884A-4292-9545-6A830431B0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8251374"/>
              </p:ext>
            </p:extLst>
          </p:nvPr>
        </p:nvGraphicFramePr>
        <p:xfrm>
          <a:off x="453625" y="909637"/>
          <a:ext cx="11284750" cy="5710236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1052958">
                  <a:extLst>
                    <a:ext uri="{9D8B030D-6E8A-4147-A177-3AD203B41FA5}">
                      <a16:colId xmlns:a16="http://schemas.microsoft.com/office/drawing/2014/main" val="2778284508"/>
                    </a:ext>
                  </a:extLst>
                </a:gridCol>
                <a:gridCol w="1203992">
                  <a:extLst>
                    <a:ext uri="{9D8B030D-6E8A-4147-A177-3AD203B41FA5}">
                      <a16:colId xmlns:a16="http://schemas.microsoft.com/office/drawing/2014/main" val="341209729"/>
                    </a:ext>
                  </a:extLst>
                </a:gridCol>
                <a:gridCol w="1128475">
                  <a:extLst>
                    <a:ext uri="{9D8B030D-6E8A-4147-A177-3AD203B41FA5}">
                      <a16:colId xmlns:a16="http://schemas.microsoft.com/office/drawing/2014/main" val="1551586764"/>
                    </a:ext>
                  </a:extLst>
                </a:gridCol>
                <a:gridCol w="1128475">
                  <a:extLst>
                    <a:ext uri="{9D8B030D-6E8A-4147-A177-3AD203B41FA5}">
                      <a16:colId xmlns:a16="http://schemas.microsoft.com/office/drawing/2014/main" val="636272302"/>
                    </a:ext>
                  </a:extLst>
                </a:gridCol>
                <a:gridCol w="1128475">
                  <a:extLst>
                    <a:ext uri="{9D8B030D-6E8A-4147-A177-3AD203B41FA5}">
                      <a16:colId xmlns:a16="http://schemas.microsoft.com/office/drawing/2014/main" val="1989471141"/>
                    </a:ext>
                  </a:extLst>
                </a:gridCol>
                <a:gridCol w="1128475">
                  <a:extLst>
                    <a:ext uri="{9D8B030D-6E8A-4147-A177-3AD203B41FA5}">
                      <a16:colId xmlns:a16="http://schemas.microsoft.com/office/drawing/2014/main" val="550325969"/>
                    </a:ext>
                  </a:extLst>
                </a:gridCol>
                <a:gridCol w="1128475">
                  <a:extLst>
                    <a:ext uri="{9D8B030D-6E8A-4147-A177-3AD203B41FA5}">
                      <a16:colId xmlns:a16="http://schemas.microsoft.com/office/drawing/2014/main" val="2336669961"/>
                    </a:ext>
                  </a:extLst>
                </a:gridCol>
                <a:gridCol w="1128475">
                  <a:extLst>
                    <a:ext uri="{9D8B030D-6E8A-4147-A177-3AD203B41FA5}">
                      <a16:colId xmlns:a16="http://schemas.microsoft.com/office/drawing/2014/main" val="1686843367"/>
                    </a:ext>
                  </a:extLst>
                </a:gridCol>
                <a:gridCol w="1128475">
                  <a:extLst>
                    <a:ext uri="{9D8B030D-6E8A-4147-A177-3AD203B41FA5}">
                      <a16:colId xmlns:a16="http://schemas.microsoft.com/office/drawing/2014/main" val="3739060395"/>
                    </a:ext>
                  </a:extLst>
                </a:gridCol>
                <a:gridCol w="1128475">
                  <a:extLst>
                    <a:ext uri="{9D8B030D-6E8A-4147-A177-3AD203B41FA5}">
                      <a16:colId xmlns:a16="http://schemas.microsoft.com/office/drawing/2014/main" val="3922691694"/>
                    </a:ext>
                  </a:extLst>
                </a:gridCol>
              </a:tblGrid>
              <a:tr h="8157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Номер образца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Место отбора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Механический состав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Кислотность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Сульфаты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Карбонаты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Свинец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Медь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Железо(II)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Железо</a:t>
                      </a:r>
                      <a:r>
                        <a:rPr lang="en-US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(III)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5086009"/>
                  </a:ext>
                </a:extLst>
              </a:tr>
              <a:tr h="8157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1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Приусадебный участок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Суглинистая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pH 5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Среднее помутнение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716995"/>
                  </a:ext>
                </a:extLst>
              </a:tr>
              <a:tr h="8157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2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Железная дорога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Суглинистая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pH 4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Сильное помутнение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Сильное помутнение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458801"/>
                  </a:ext>
                </a:extLst>
              </a:tr>
              <a:tr h="8157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3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Центральная котельная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Глинистая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pH 5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Среднее помутнение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Слабое помутнение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9057725"/>
                  </a:ext>
                </a:extLst>
              </a:tr>
              <a:tr h="8157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4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Лес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Песчаная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pH 7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Слабое помутнение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412038"/>
                  </a:ext>
                </a:extLst>
              </a:tr>
              <a:tr h="8157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5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Пришкольный участок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Суглинистая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pH 7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Среднее помутнение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050767"/>
                  </a:ext>
                </a:extLst>
              </a:tr>
              <a:tr h="8157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6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Мусорные контейнеры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Суглинистая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pH 5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Сильное помутнение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Слабое помутнение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3052" marR="6305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4734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4727394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5D6DEB-FE70-49C7-B755-50099E474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7857"/>
            <a:ext cx="10515600" cy="711200"/>
          </a:xfrm>
        </p:spPr>
        <p:txBody>
          <a:bodyPr>
            <a:normAutofit/>
          </a:bodyPr>
          <a:lstStyle/>
          <a:p>
            <a:pPr algn="ctr"/>
            <a:r>
              <a:rPr lang="ru-RU" sz="36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Результаты анализа почв (продолжение)</a:t>
            </a:r>
            <a:endParaRPr lang="ru-RU" sz="3600" dirty="0"/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FE2766F2-B3D1-447A-8CDE-2035E1C840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066931"/>
              </p:ext>
            </p:extLst>
          </p:nvPr>
        </p:nvGraphicFramePr>
        <p:xfrm>
          <a:off x="390525" y="1200148"/>
          <a:ext cx="11410950" cy="5295900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141095">
                  <a:extLst>
                    <a:ext uri="{9D8B030D-6E8A-4147-A177-3AD203B41FA5}">
                      <a16:colId xmlns:a16="http://schemas.microsoft.com/office/drawing/2014/main" val="2757360269"/>
                    </a:ext>
                  </a:extLst>
                </a:gridCol>
                <a:gridCol w="1141095">
                  <a:extLst>
                    <a:ext uri="{9D8B030D-6E8A-4147-A177-3AD203B41FA5}">
                      <a16:colId xmlns:a16="http://schemas.microsoft.com/office/drawing/2014/main" val="2124476590"/>
                    </a:ext>
                  </a:extLst>
                </a:gridCol>
                <a:gridCol w="1141095">
                  <a:extLst>
                    <a:ext uri="{9D8B030D-6E8A-4147-A177-3AD203B41FA5}">
                      <a16:colId xmlns:a16="http://schemas.microsoft.com/office/drawing/2014/main" val="3364795561"/>
                    </a:ext>
                  </a:extLst>
                </a:gridCol>
                <a:gridCol w="1141095">
                  <a:extLst>
                    <a:ext uri="{9D8B030D-6E8A-4147-A177-3AD203B41FA5}">
                      <a16:colId xmlns:a16="http://schemas.microsoft.com/office/drawing/2014/main" val="1537049408"/>
                    </a:ext>
                  </a:extLst>
                </a:gridCol>
                <a:gridCol w="1141095">
                  <a:extLst>
                    <a:ext uri="{9D8B030D-6E8A-4147-A177-3AD203B41FA5}">
                      <a16:colId xmlns:a16="http://schemas.microsoft.com/office/drawing/2014/main" val="2724732056"/>
                    </a:ext>
                  </a:extLst>
                </a:gridCol>
                <a:gridCol w="1141095">
                  <a:extLst>
                    <a:ext uri="{9D8B030D-6E8A-4147-A177-3AD203B41FA5}">
                      <a16:colId xmlns:a16="http://schemas.microsoft.com/office/drawing/2014/main" val="4097259429"/>
                    </a:ext>
                  </a:extLst>
                </a:gridCol>
                <a:gridCol w="1141095">
                  <a:extLst>
                    <a:ext uri="{9D8B030D-6E8A-4147-A177-3AD203B41FA5}">
                      <a16:colId xmlns:a16="http://schemas.microsoft.com/office/drawing/2014/main" val="515988546"/>
                    </a:ext>
                  </a:extLst>
                </a:gridCol>
                <a:gridCol w="1141095">
                  <a:extLst>
                    <a:ext uri="{9D8B030D-6E8A-4147-A177-3AD203B41FA5}">
                      <a16:colId xmlns:a16="http://schemas.microsoft.com/office/drawing/2014/main" val="2067065739"/>
                    </a:ext>
                  </a:extLst>
                </a:gridCol>
                <a:gridCol w="1141095">
                  <a:extLst>
                    <a:ext uri="{9D8B030D-6E8A-4147-A177-3AD203B41FA5}">
                      <a16:colId xmlns:a16="http://schemas.microsoft.com/office/drawing/2014/main" val="3952579404"/>
                    </a:ext>
                  </a:extLst>
                </a:gridCol>
                <a:gridCol w="1141095">
                  <a:extLst>
                    <a:ext uri="{9D8B030D-6E8A-4147-A177-3AD203B41FA5}">
                      <a16:colId xmlns:a16="http://schemas.microsoft.com/office/drawing/2014/main" val="3815376155"/>
                    </a:ext>
                  </a:extLst>
                </a:gridCol>
              </a:tblGrid>
              <a:tr h="8826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Номер образца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Место отбора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Механический состав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Кислотность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Сульфаты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Карбонаты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Свинец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Медь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Железо(II)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Железо</a:t>
                      </a:r>
                      <a:r>
                        <a:rPr lang="en-US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(III)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741524"/>
                  </a:ext>
                </a:extLst>
              </a:tr>
              <a:tr h="8826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7.1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Арбузное поле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Глинистая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pH 7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Слабое помутнение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6241615"/>
                  </a:ext>
                </a:extLst>
              </a:tr>
              <a:tr h="8826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7.2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Луковое поле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Глинистая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pH </a:t>
                      </a: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6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9390607"/>
                  </a:ext>
                </a:extLst>
              </a:tr>
              <a:tr h="8826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7.3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Морковное поле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Суглинистая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pH </a:t>
                      </a: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4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Слабое помутнение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4288096"/>
                  </a:ext>
                </a:extLst>
              </a:tr>
              <a:tr h="8826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7.4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Капустное поле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Суглинистая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pH </a:t>
                      </a: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6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Слабое помутнение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Слабое помутнение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5941601"/>
                  </a:ext>
                </a:extLst>
              </a:tr>
              <a:tr h="88265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7.5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Помидорное поле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Глинистая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pH </a:t>
                      </a: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6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-</a:t>
                      </a:r>
                      <a:endParaRPr lang="ru-RU" sz="11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9710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4648471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3B45EA2-2DF2-463C-8DEA-9880AF5FD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124" y="1041025"/>
            <a:ext cx="4190183" cy="709398"/>
          </a:xfrm>
        </p:spPr>
        <p:txBody>
          <a:bodyPr>
            <a:normAutofit/>
          </a:bodyPr>
          <a:lstStyle/>
          <a:p>
            <a:r>
              <a:rPr lang="ru-RU" sz="33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Заключение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92767C-87C6-4E8D-9E2D-D8E8AD1A66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2875" y="1849018"/>
            <a:ext cx="4388028" cy="3095241"/>
          </a:xfrm>
        </p:spPr>
        <p:txBody>
          <a:bodyPr>
            <a:noAutofit/>
          </a:bodyPr>
          <a:lstStyle/>
          <a:p>
            <a:pPr marL="0" indent="361950">
              <a:buNone/>
            </a:pPr>
            <a:r>
              <a:rPr lang="ru-RU" sz="23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В ходе своего исследования я детально изучил почвы Ахтубинского района. Теперь я действительно могу подтвердить, что деятельность человека в значительной мере изменяет состав почв, причем как с лучшей, так и с худшей стороны.</a:t>
            </a:r>
            <a:endParaRPr lang="ru-RU" sz="2300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6C5BEAC2-124A-4DB6-ABB8-162E4350AC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774" y="250372"/>
            <a:ext cx="4191507" cy="279865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830664FE-2E70-430D-A542-EC0CC4BD25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948" y="3429000"/>
            <a:ext cx="5451065" cy="309524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27376432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D0BD668-DD04-43CC-BD83-36636E626F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9956" y="3429000"/>
            <a:ext cx="4258995" cy="32202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07B78A-D864-48BC-9303-70985BFE2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968" y="674635"/>
            <a:ext cx="5266562" cy="1271665"/>
          </a:xfrm>
        </p:spPr>
        <p:txBody>
          <a:bodyPr>
            <a:normAutofit/>
          </a:bodyPr>
          <a:lstStyle/>
          <a:p>
            <a:pPr lvl="0"/>
            <a:r>
              <a:rPr lang="ru-RU" sz="26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Методы, позволяющие бороться с загрязнениями почв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AA6F76-CDD5-4EC0-8893-93FDE77EB8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9553" y="2087912"/>
            <a:ext cx="4008509" cy="3126691"/>
          </a:xfrm>
        </p:spPr>
        <p:txBody>
          <a:bodyPr>
            <a:normAutofit/>
          </a:bodyPr>
          <a:lstStyle/>
          <a:p>
            <a:pPr marL="539750" indent="-539750">
              <a:buFont typeface="+mj-lt"/>
              <a:buAutoNum type="arabicPeriod"/>
              <a:tabLst>
                <a:tab pos="269875" algn="l"/>
              </a:tabLst>
            </a:pPr>
            <a:r>
              <a:rPr lang="ru-RU" sz="22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Сортировка бытовых отходов</a:t>
            </a:r>
            <a:r>
              <a:rPr lang="en-US" sz="22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;</a:t>
            </a:r>
          </a:p>
          <a:p>
            <a:pPr marL="539750" indent="-539750">
              <a:buFont typeface="+mj-lt"/>
              <a:buAutoNum type="arabicPeriod"/>
              <a:tabLst>
                <a:tab pos="269875" algn="l"/>
              </a:tabLst>
            </a:pPr>
            <a:r>
              <a:rPr lang="ru-RU" sz="22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Сокращение количества используемого пластика</a:t>
            </a:r>
            <a:r>
              <a:rPr lang="en-US" sz="22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;</a:t>
            </a:r>
          </a:p>
          <a:p>
            <a:pPr marL="539750" indent="-539750">
              <a:buFont typeface="+mj-lt"/>
              <a:buAutoNum type="arabicPeriod"/>
              <a:tabLst>
                <a:tab pos="269875" algn="l"/>
              </a:tabLst>
            </a:pPr>
            <a:r>
              <a:rPr lang="ru-RU" sz="22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Периодическое обновление мусорных контейнеров.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EA0652-28CD-4DB9-8A27-0E3E4BA411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7187" y="128554"/>
            <a:ext cx="3582559" cy="30954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7C62A1D-88C6-47E9-AA49-C7596E515F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2424" y="46902"/>
            <a:ext cx="1830975" cy="30988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5041508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99588A5-A20E-4AD7-BF68-6A950EB10731}"/>
              </a:ext>
            </a:extLst>
          </p:cNvPr>
          <p:cNvSpPr/>
          <p:nvPr/>
        </p:nvSpPr>
        <p:spPr>
          <a:xfrm>
            <a:off x="557225" y="339306"/>
            <a:ext cx="57993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gradFill flip="none" rotWithShape="1">
                  <a:gsLst>
                    <a:gs pos="0">
                      <a:srgbClr val="EF7050">
                        <a:shade val="30000"/>
                        <a:satMod val="115000"/>
                      </a:srgbClr>
                    </a:gs>
                    <a:gs pos="50000">
                      <a:srgbClr val="EF7050">
                        <a:shade val="67500"/>
                        <a:satMod val="115000"/>
                      </a:srgbClr>
                    </a:gs>
                    <a:gs pos="100000">
                      <a:srgbClr val="EF7050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atin typeface="Comic Sans MS" panose="030F0702030302020204" pitchFamily="66" charset="0"/>
              </a:rPr>
              <a:t>Цель работы: </a:t>
            </a:r>
          </a:p>
          <a:p>
            <a:pPr marL="266700" indent="-266700">
              <a:buFont typeface="Arial" panose="020B0604020202020204" pitchFamily="34" charset="0"/>
              <a:buChar char="•"/>
            </a:pP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Comic Sans MS" panose="030F0702030302020204" pitchFamily="66" charset="0"/>
              </a:rPr>
              <a:t>Изучение влияния деятельности человека на качество почвы для выявления методов борьбы с ее возможными загрязнениями.</a:t>
            </a:r>
          </a:p>
        </p:txBody>
      </p:sp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id="{B6DDFDEE-8CA4-490A-88E2-3D753CFEEF94}"/>
              </a:ext>
            </a:extLst>
          </p:cNvPr>
          <p:cNvSpPr/>
          <p:nvPr/>
        </p:nvSpPr>
        <p:spPr>
          <a:xfrm>
            <a:off x="1260160" y="1607522"/>
            <a:ext cx="51834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gradFill flip="none" rotWithShape="1">
                  <a:gsLst>
                    <a:gs pos="0">
                      <a:srgbClr val="EF7050">
                        <a:shade val="30000"/>
                        <a:satMod val="115000"/>
                      </a:srgbClr>
                    </a:gs>
                    <a:gs pos="50000">
                      <a:srgbClr val="EF7050">
                        <a:shade val="67500"/>
                        <a:satMod val="115000"/>
                      </a:srgbClr>
                    </a:gs>
                    <a:gs pos="100000">
                      <a:srgbClr val="EF7050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atin typeface="Comic Sans MS" panose="030F0702030302020204" pitchFamily="66" charset="0"/>
              </a:rPr>
              <a:t>Задачи</a:t>
            </a:r>
            <a:r>
              <a:rPr lang="en-US" dirty="0">
                <a:gradFill flip="none" rotWithShape="1">
                  <a:gsLst>
                    <a:gs pos="0">
                      <a:srgbClr val="EF7050">
                        <a:shade val="30000"/>
                        <a:satMod val="115000"/>
                      </a:srgbClr>
                    </a:gs>
                    <a:gs pos="50000">
                      <a:srgbClr val="EF7050">
                        <a:shade val="67500"/>
                        <a:satMod val="115000"/>
                      </a:srgbClr>
                    </a:gs>
                    <a:gs pos="100000">
                      <a:srgbClr val="EF7050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atin typeface="Comic Sans MS" panose="030F0702030302020204" pitchFamily="66" charset="0"/>
              </a:rPr>
              <a:t>:</a:t>
            </a:r>
          </a:p>
          <a:p>
            <a:pPr marL="266700" lvl="0" indent="-266700">
              <a:buFont typeface="Arial" panose="020B0604020202020204" pitchFamily="34" charset="0"/>
              <a:buChar char="•"/>
            </a:pP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Comic Sans MS" panose="030F0702030302020204" pitchFamily="66" charset="0"/>
              </a:rPr>
              <a:t>Изучить литературу по данному вопросу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Comic Sans MS" panose="030F0702030302020204" pitchFamily="66" charset="0"/>
              </a:rPr>
              <a:t>;</a:t>
            </a:r>
            <a:endParaRPr lang="ru-RU" dirty="0">
              <a:gradFill flip="none" rotWithShape="1">
                <a:gsLst>
                  <a:gs pos="0">
                    <a:srgbClr val="B3403B">
                      <a:shade val="30000"/>
                      <a:satMod val="115000"/>
                    </a:srgbClr>
                  </a:gs>
                  <a:gs pos="50000">
                    <a:srgbClr val="B3403B">
                      <a:shade val="67500"/>
                      <a:satMod val="115000"/>
                    </a:srgbClr>
                  </a:gs>
                  <a:gs pos="100000">
                    <a:srgbClr val="B3403B">
                      <a:shade val="100000"/>
                      <a:satMod val="11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Comic Sans MS" panose="030F0702030302020204" pitchFamily="66" charset="0"/>
            </a:endParaRPr>
          </a:p>
          <a:p>
            <a:pPr marL="266700" lvl="0" indent="-266700">
              <a:buFont typeface="Arial" panose="020B0604020202020204" pitchFamily="34" charset="0"/>
              <a:buChar char="•"/>
            </a:pP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Comic Sans MS" panose="030F0702030302020204" pitchFamily="66" charset="0"/>
              </a:rPr>
              <a:t>Изучить виды почв в Ахтубинском районе;</a:t>
            </a:r>
          </a:p>
          <a:p>
            <a:pPr marL="266700" lvl="0" indent="-266700">
              <a:buFont typeface="Arial" panose="020B0604020202020204" pitchFamily="34" charset="0"/>
              <a:buChar char="•"/>
            </a:pP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Comic Sans MS" panose="030F0702030302020204" pitchFamily="66" charset="0"/>
              </a:rPr>
              <a:t>Познакомиться с видами хозяйственной деятельности человека, связанными с почвой в нашем районе;</a:t>
            </a:r>
          </a:p>
          <a:p>
            <a:pPr marL="266700" lvl="0" indent="-266700">
              <a:buFont typeface="Arial" panose="020B0604020202020204" pitchFamily="34" charset="0"/>
              <a:buChar char="•"/>
            </a:pP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Comic Sans MS" panose="030F0702030302020204" pitchFamily="66" charset="0"/>
              </a:rPr>
              <a:t>Исследовать характер загрязнений почв в районе и городе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Comic Sans MS" panose="030F0702030302020204" pitchFamily="66" charset="0"/>
              </a:rPr>
              <a:t>;</a:t>
            </a:r>
            <a:endParaRPr lang="ru-RU" dirty="0">
              <a:gradFill flip="none" rotWithShape="1">
                <a:gsLst>
                  <a:gs pos="0">
                    <a:srgbClr val="B3403B">
                      <a:shade val="30000"/>
                      <a:satMod val="115000"/>
                    </a:srgbClr>
                  </a:gs>
                  <a:gs pos="50000">
                    <a:srgbClr val="B3403B">
                      <a:shade val="67500"/>
                      <a:satMod val="115000"/>
                    </a:srgbClr>
                  </a:gs>
                  <a:gs pos="100000">
                    <a:srgbClr val="B3403B">
                      <a:shade val="100000"/>
                      <a:satMod val="115000"/>
                    </a:srgbClr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Comic Sans MS" panose="030F0702030302020204" pitchFamily="66" charset="0"/>
            </a:endParaRPr>
          </a:p>
          <a:p>
            <a:pPr marL="266700" lvl="0" indent="-266700">
              <a:buFont typeface="Arial" panose="020B0604020202020204" pitchFamily="34" charset="0"/>
              <a:buChar char="•"/>
            </a:pP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atin typeface="Comic Sans MS" panose="030F0702030302020204" pitchFamily="66" charset="0"/>
              </a:rPr>
              <a:t>Проанализировать полученные результаты и подобрать методы, позволяющие бороться с загрязнениями почв.</a:t>
            </a:r>
          </a:p>
          <a:p>
            <a:endParaRPr lang="ru-RU" dirty="0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560C1C0D-BE4C-40EC-BE62-E04F3A3E4E47}"/>
              </a:ext>
            </a:extLst>
          </p:cNvPr>
          <p:cNvSpPr/>
          <p:nvPr/>
        </p:nvSpPr>
        <p:spPr>
          <a:xfrm>
            <a:off x="1802674" y="5367555"/>
            <a:ext cx="51834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540385" algn="l"/>
                <a:tab pos="971550" algn="l"/>
              </a:tabLst>
            </a:pP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Гипотеза: </a:t>
            </a:r>
            <a:endParaRPr lang="en-US" dirty="0">
              <a:gradFill flip="none" rotWithShape="1">
                <a:gsLst>
                  <a:gs pos="0">
                    <a:srgbClr val="B3403B">
                      <a:shade val="30000"/>
                      <a:satMod val="115000"/>
                    </a:srgbClr>
                  </a:gs>
                  <a:gs pos="50000">
                    <a:srgbClr val="B3403B">
                      <a:shade val="67500"/>
                      <a:satMod val="115000"/>
                    </a:srgbClr>
                  </a:gs>
                  <a:gs pos="100000">
                    <a:srgbClr val="B3403B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66700" indent="-26670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540385" algn="l"/>
                <a:tab pos="971550" algn="l"/>
              </a:tabLst>
            </a:pP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Как деятельность человека может изменить состав почвы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  <a:endParaRPr lang="ru-RU" dirty="0">
              <a:gradFill flip="none" rotWithShape="1">
                <a:gsLst>
                  <a:gs pos="0">
                    <a:srgbClr val="B3403B">
                      <a:shade val="30000"/>
                      <a:satMod val="115000"/>
                    </a:srgbClr>
                  </a:gs>
                  <a:gs pos="50000">
                    <a:srgbClr val="B3403B">
                      <a:shade val="67500"/>
                      <a:satMod val="115000"/>
                    </a:srgbClr>
                  </a:gs>
                  <a:gs pos="100000">
                    <a:srgbClr val="B3403B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effectLst/>
              <a:latin typeface="Comic Sans MS" panose="030F0702030302020204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34E824CF-6A4B-4737-B0D5-947D2B46A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5731" y="1492645"/>
            <a:ext cx="5088312" cy="337566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38691047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BE97C27-3B37-489B-B800-9DCF13A8B7A9}"/>
              </a:ext>
            </a:extLst>
          </p:cNvPr>
          <p:cNvSpPr/>
          <p:nvPr/>
        </p:nvSpPr>
        <p:spPr>
          <a:xfrm>
            <a:off x="843024" y="110088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8100000" scaled="1"/>
                  <a:tileRect/>
                </a:gradFill>
                <a:latin typeface="Comic Sans MS" panose="030F0702030302020204" pitchFamily="66" charset="0"/>
                <a:cs typeface="Arial" panose="020B0604020202020204" pitchFamily="34" charset="0"/>
              </a:rPr>
              <a:t>Введение</a:t>
            </a:r>
            <a:endParaRPr lang="ru-RU" sz="360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3C31E0B-C1FF-474D-8650-DDE81601EDA6}"/>
              </a:ext>
            </a:extLst>
          </p:cNvPr>
          <p:cNvSpPr/>
          <p:nvPr/>
        </p:nvSpPr>
        <p:spPr>
          <a:xfrm>
            <a:off x="1181313" y="1971466"/>
            <a:ext cx="445313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3400"/>
            <a:r>
              <a:rPr lang="ru-RU" sz="2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Comic Sans MS" panose="030F0702030302020204" pitchFamily="66" charset="0"/>
              </a:rPr>
              <a:t>В современном мире человек все больше загрязняет почву, нанося вред не только себе, но и всем остальным живым организмам на нашей планете. </a:t>
            </a:r>
            <a:endParaRPr lang="en-US" sz="2000" dirty="0">
              <a:gradFill flip="none" rotWithShape="1">
                <a:gsLst>
                  <a:gs pos="0">
                    <a:srgbClr val="B3403B">
                      <a:shade val="30000"/>
                      <a:satMod val="115000"/>
                    </a:srgbClr>
                  </a:gs>
                  <a:gs pos="50000">
                    <a:srgbClr val="B3403B">
                      <a:shade val="67500"/>
                      <a:satMod val="115000"/>
                    </a:srgbClr>
                  </a:gs>
                  <a:gs pos="100000">
                    <a:srgbClr val="B3403B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atin typeface="Comic Sans MS" panose="030F0702030302020204" pitchFamily="66" charset="0"/>
            </a:endParaRPr>
          </a:p>
          <a:p>
            <a:pPr indent="533400"/>
            <a:r>
              <a:rPr lang="ru-RU" sz="2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5400000" scaled="1"/>
                  <a:tileRect/>
                </a:gradFill>
                <a:latin typeface="Comic Sans MS" panose="030F0702030302020204" pitchFamily="66" charset="0"/>
              </a:rPr>
              <a:t>С каждым днем все больше отходов выбрасывается в окружающую среду, загрязняя почву. Поэтому я хотел бы </a:t>
            </a:r>
            <a:r>
              <a:rPr lang="ru-RU" sz="2000" dirty="0">
                <a:gradFill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5400000" scaled="1"/>
                </a:gradFill>
                <a:latin typeface="Comic Sans MS" panose="030F0702030302020204" pitchFamily="66" charset="0"/>
              </a:rPr>
              <a:t>изучить эту тему более серьёзным образом.</a:t>
            </a:r>
          </a:p>
          <a:p>
            <a:endParaRPr lang="ru-RU" sz="2000" dirty="0">
              <a:gradFill flip="none" rotWithShape="1">
                <a:gsLst>
                  <a:gs pos="0">
                    <a:srgbClr val="EF7050">
                      <a:shade val="30000"/>
                      <a:satMod val="115000"/>
                    </a:srgbClr>
                  </a:gs>
                  <a:gs pos="50000">
                    <a:srgbClr val="EF7050">
                      <a:shade val="67500"/>
                      <a:satMod val="115000"/>
                    </a:srgbClr>
                  </a:gs>
                  <a:gs pos="100000">
                    <a:srgbClr val="EF7050">
                      <a:shade val="100000"/>
                      <a:satMod val="115000"/>
                    </a:srgbClr>
                  </a:gs>
                </a:gsLst>
                <a:lin ang="2700000" scaled="1"/>
                <a:tileRect/>
              </a:gradFill>
              <a:latin typeface="Comic Sans MS" panose="030F0702030302020204" pitchFamily="66" charset="0"/>
            </a:endParaRPr>
          </a:p>
        </p:txBody>
      </p:sp>
      <p:pic>
        <p:nvPicPr>
          <p:cNvPr id="1040" name="Picture 16">
            <a:extLst>
              <a:ext uri="{FF2B5EF4-FFF2-40B4-BE49-F238E27FC236}">
                <a16:creationId xmlns:a16="http://schemas.microsoft.com/office/drawing/2014/main" id="{08C6EE87-1CB5-403E-BA71-9927A0F88B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7023" y="514587"/>
            <a:ext cx="5289550" cy="35307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6FE8B0E0-690C-41E1-BCF2-FB93FEFF9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8499" y="3530600"/>
            <a:ext cx="4740778" cy="316206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361450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395655-8148-4847-B090-32908E8EA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9800" y="635000"/>
            <a:ext cx="6451600" cy="1119188"/>
          </a:xfrm>
        </p:spPr>
        <p:txBody>
          <a:bodyPr>
            <a:normAutofit/>
          </a:bodyPr>
          <a:lstStyle/>
          <a:p>
            <a:r>
              <a:rPr lang="ru-RU" sz="36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Состав почвы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C0B2E3-1DC2-477E-B3E5-D1C4620A96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1754188"/>
            <a:ext cx="5207000" cy="4351338"/>
          </a:xfrm>
        </p:spPr>
        <p:txBody>
          <a:bodyPr>
            <a:normAutofit/>
          </a:bodyPr>
          <a:lstStyle/>
          <a:p>
            <a:pPr marL="0" indent="539750">
              <a:buNone/>
            </a:pP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Почва состоит из следующих частей, которые непрерывно взаимодействуют между собой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:</a:t>
            </a:r>
          </a:p>
          <a:p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 твердая (от 45% до 60%)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;</a:t>
            </a:r>
            <a:endParaRPr lang="ru-RU" dirty="0">
              <a:gradFill flip="none" rotWithShape="1">
                <a:gsLst>
                  <a:gs pos="0">
                    <a:srgbClr val="B3403B">
                      <a:shade val="30000"/>
                      <a:satMod val="115000"/>
                    </a:srgbClr>
                  </a:gs>
                  <a:gs pos="50000">
                    <a:srgbClr val="B3403B">
                      <a:shade val="67500"/>
                      <a:satMod val="115000"/>
                    </a:srgbClr>
                  </a:gs>
                  <a:gs pos="100000">
                    <a:srgbClr val="B3403B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Comic Sans MS" panose="030F0702030302020204" pitchFamily="66" charset="0"/>
            </a:endParaRPr>
          </a:p>
          <a:p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 жидкая (25%)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;</a:t>
            </a:r>
            <a:endParaRPr lang="ru-RU" dirty="0">
              <a:gradFill flip="none" rotWithShape="1">
                <a:gsLst>
                  <a:gs pos="0">
                    <a:srgbClr val="B3403B">
                      <a:shade val="30000"/>
                      <a:satMod val="115000"/>
                    </a:srgbClr>
                  </a:gs>
                  <a:gs pos="50000">
                    <a:srgbClr val="B3403B">
                      <a:shade val="67500"/>
                      <a:satMod val="115000"/>
                    </a:srgbClr>
                  </a:gs>
                  <a:gs pos="100000">
                    <a:srgbClr val="B3403B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Comic Sans MS" panose="030F0702030302020204" pitchFamily="66" charset="0"/>
            </a:endParaRPr>
          </a:p>
          <a:p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 газообразная (20-25%)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;</a:t>
            </a:r>
            <a:endParaRPr lang="ru-RU" dirty="0">
              <a:gradFill flip="none" rotWithShape="1">
                <a:gsLst>
                  <a:gs pos="0">
                    <a:srgbClr val="B3403B">
                      <a:shade val="30000"/>
                      <a:satMod val="115000"/>
                    </a:srgbClr>
                  </a:gs>
                  <a:gs pos="50000">
                    <a:srgbClr val="B3403B">
                      <a:shade val="67500"/>
                      <a:satMod val="115000"/>
                    </a:srgbClr>
                  </a:gs>
                  <a:gs pos="100000">
                    <a:srgbClr val="B3403B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Comic Sans MS" panose="030F0702030302020204" pitchFamily="66" charset="0"/>
            </a:endParaRPr>
          </a:p>
          <a:p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 живая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.</a:t>
            </a:r>
            <a:endParaRPr lang="ru-RU" dirty="0">
              <a:gradFill flip="none" rotWithShape="1">
                <a:gsLst>
                  <a:gs pos="0">
                    <a:srgbClr val="B3403B">
                      <a:shade val="30000"/>
                      <a:satMod val="115000"/>
                    </a:srgbClr>
                  </a:gs>
                  <a:gs pos="50000">
                    <a:srgbClr val="B3403B">
                      <a:shade val="67500"/>
                      <a:satMod val="115000"/>
                    </a:srgbClr>
                  </a:gs>
                  <a:gs pos="100000">
                    <a:srgbClr val="B3403B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Comic Sans MS" panose="030F0702030302020204" pitchFamily="66" charset="0"/>
            </a:endParaRPr>
          </a:p>
        </p:txBody>
      </p:sp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587E4BC3-A34B-4E37-9B66-FF8BBB5F72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575585"/>
              </p:ext>
            </p:extLst>
          </p:nvPr>
        </p:nvGraphicFramePr>
        <p:xfrm>
          <a:off x="6350000" y="415533"/>
          <a:ext cx="5486400" cy="6026933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{22838BEF-8BB2-4498-84A7-C5851F593DF1}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165409158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258692700"/>
                    </a:ext>
                  </a:extLst>
                </a:gridCol>
              </a:tblGrid>
              <a:tr h="186242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Основные химические элементы почвы</a:t>
                      </a:r>
                      <a:endParaRPr lang="ru-RU" sz="18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39" marR="570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Процентное содержание (от общего числа всех химических элементов)</a:t>
                      </a:r>
                      <a:endParaRPr lang="ru-RU" sz="18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39" marR="570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5958245"/>
                  </a:ext>
                </a:extLst>
              </a:tr>
              <a:tr h="4461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Кислород (O)</a:t>
                      </a:r>
                      <a:endParaRPr lang="ru-RU" sz="18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39" marR="570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49%</a:t>
                      </a:r>
                      <a:endParaRPr lang="ru-RU" sz="18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39" marR="570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2469829"/>
                  </a:ext>
                </a:extLst>
              </a:tr>
              <a:tr h="4461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Кремний (Si)</a:t>
                      </a:r>
                      <a:endParaRPr lang="ru-RU" sz="18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39" marR="570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33%</a:t>
                      </a:r>
                      <a:endParaRPr lang="ru-RU" sz="18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39" marR="570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5774231"/>
                  </a:ext>
                </a:extLst>
              </a:tr>
              <a:tr h="4461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Алюминий (Al)</a:t>
                      </a:r>
                      <a:endParaRPr lang="ru-RU" sz="18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39" marR="570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7,13%</a:t>
                      </a:r>
                      <a:endParaRPr lang="ru-RU" sz="18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39" marR="570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2130299"/>
                  </a:ext>
                </a:extLst>
              </a:tr>
              <a:tr h="4461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Железо (Fe)</a:t>
                      </a:r>
                      <a:endParaRPr lang="ru-RU" sz="18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39" marR="570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3,8%</a:t>
                      </a:r>
                      <a:endParaRPr lang="ru-RU" sz="18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39" marR="570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5516922"/>
                  </a:ext>
                </a:extLst>
              </a:tr>
              <a:tr h="4461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Углерод (C)</a:t>
                      </a:r>
                      <a:endParaRPr lang="ru-RU" sz="18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39" marR="570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2%</a:t>
                      </a:r>
                      <a:endParaRPr lang="ru-RU" sz="18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39" marR="570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7799254"/>
                  </a:ext>
                </a:extLst>
              </a:tr>
              <a:tr h="4461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Кальций (Ca)</a:t>
                      </a:r>
                      <a:endParaRPr lang="ru-RU" sz="18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39" marR="570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1,37%</a:t>
                      </a:r>
                      <a:endParaRPr lang="ru-RU" sz="18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39" marR="570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8534950"/>
                  </a:ext>
                </a:extLst>
              </a:tr>
              <a:tr h="4461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Калий (K)</a:t>
                      </a:r>
                      <a:endParaRPr lang="ru-RU" sz="18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39" marR="570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1,36%</a:t>
                      </a:r>
                      <a:endParaRPr lang="ru-RU" sz="18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39" marR="570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7317868"/>
                  </a:ext>
                </a:extLst>
              </a:tr>
              <a:tr h="4461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Натрий (Na)</a:t>
                      </a:r>
                      <a:endParaRPr lang="ru-RU" sz="18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39" marR="570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0,63%</a:t>
                      </a:r>
                      <a:endParaRPr lang="ru-RU" sz="18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39" marR="570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3470910"/>
                  </a:ext>
                </a:extLst>
              </a:tr>
              <a:tr h="4461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Магний (Mg)</a:t>
                      </a:r>
                      <a:endParaRPr lang="ru-RU" sz="180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39" marR="570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B3403B"/>
                          </a:solidFill>
                          <a:effectLst/>
                          <a:latin typeface="Comic Sans MS" panose="030F0702030302020204" pitchFamily="66" charset="0"/>
                        </a:rPr>
                        <a:t>0,6%</a:t>
                      </a:r>
                      <a:endParaRPr lang="ru-RU" sz="1800" dirty="0">
                        <a:solidFill>
                          <a:srgbClr val="B3403B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7039" marR="5703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6125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758197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A5819C-7F0F-44F0-8E30-D821D9FDF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450" y="416323"/>
            <a:ext cx="6083300" cy="1325563"/>
          </a:xfrm>
        </p:spPr>
        <p:txBody>
          <a:bodyPr>
            <a:normAutofit/>
          </a:bodyPr>
          <a:lstStyle/>
          <a:p>
            <a:r>
              <a:rPr lang="ru-RU" sz="4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Почвы нашего района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C79C79F-0A61-4B69-89D9-0EC95E8D94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0" y="2179239"/>
            <a:ext cx="5156200" cy="4351338"/>
          </a:xfrm>
        </p:spPr>
        <p:txBody>
          <a:bodyPr/>
          <a:lstStyle/>
          <a:p>
            <a:pPr marL="0" indent="533400">
              <a:buNone/>
            </a:pP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В нашем районе распространены следующие виды почв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:</a:t>
            </a:r>
          </a:p>
          <a:p>
            <a:pPr marL="0" indent="0"/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 светло-каштановые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;</a:t>
            </a:r>
          </a:p>
          <a:p>
            <a:pPr marL="0" indent="0"/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 бурые полупустынные</a:t>
            </a:r>
            <a:r>
              <a:rPr lang="en-US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;</a:t>
            </a:r>
          </a:p>
          <a:p>
            <a:pPr marL="0" indent="0"/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 солончаки.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60C13AC-20B1-47D2-B038-07FA6D678A20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32600" y="172640"/>
            <a:ext cx="5156200" cy="651271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218209232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8F6DCB83-BACA-43B8-A2A9-99FE464AC3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7874" y="177964"/>
            <a:ext cx="4378707" cy="29390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9E737F-F17C-42FD-8FF5-F95DD28DA8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857" y="360994"/>
            <a:ext cx="10515600" cy="1325563"/>
          </a:xfrm>
        </p:spPr>
        <p:txBody>
          <a:bodyPr/>
          <a:lstStyle/>
          <a:p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Отбор образцов почвы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D7B508-6763-4C04-93A6-E7FC86189B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1357" y="1553634"/>
            <a:ext cx="4686300" cy="4114801"/>
          </a:xfrm>
        </p:spPr>
        <p:txBody>
          <a:bodyPr>
            <a:normAutofit fontScale="85000" lnSpcReduction="20000"/>
          </a:bodyPr>
          <a:lstStyle/>
          <a:p>
            <a:pPr marL="0" indent="266700">
              <a:lnSpc>
                <a:spcPct val="120000"/>
              </a:lnSpc>
              <a:buNone/>
            </a:pPr>
            <a:r>
              <a:rPr lang="ru-RU" sz="29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Места отбора почвы</a:t>
            </a:r>
            <a:r>
              <a:rPr lang="en-US" sz="29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:</a:t>
            </a:r>
            <a:endParaRPr lang="ru-RU" sz="2900" dirty="0">
              <a:gradFill flip="none" rotWithShape="1">
                <a:gsLst>
                  <a:gs pos="0">
                    <a:srgbClr val="B3403B">
                      <a:shade val="30000"/>
                      <a:satMod val="115000"/>
                    </a:srgbClr>
                  </a:gs>
                  <a:gs pos="50000">
                    <a:srgbClr val="B3403B">
                      <a:shade val="67500"/>
                      <a:satMod val="115000"/>
                    </a:srgbClr>
                  </a:gs>
                  <a:gs pos="100000">
                    <a:srgbClr val="B3403B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Comic Sans MS" panose="030F0702030302020204" pitchFamily="66" charset="0"/>
            </a:endParaRPr>
          </a:p>
          <a:p>
            <a:pPr marL="514350" lvl="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29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Приусадебный участок.</a:t>
            </a:r>
            <a:endParaRPr lang="en-US" sz="2900" dirty="0">
              <a:gradFill flip="none" rotWithShape="1">
                <a:gsLst>
                  <a:gs pos="0">
                    <a:srgbClr val="B3403B">
                      <a:shade val="30000"/>
                      <a:satMod val="115000"/>
                    </a:srgbClr>
                  </a:gs>
                  <a:gs pos="50000">
                    <a:srgbClr val="B3403B">
                      <a:shade val="67500"/>
                      <a:satMod val="115000"/>
                    </a:srgbClr>
                  </a:gs>
                  <a:gs pos="100000">
                    <a:srgbClr val="B3403B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Comic Sans MS" panose="030F0702030302020204" pitchFamily="66" charset="0"/>
            </a:endParaRPr>
          </a:p>
          <a:p>
            <a:pPr marL="514350" lvl="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29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Железная дорога.</a:t>
            </a:r>
          </a:p>
          <a:p>
            <a:pPr marL="514350" lvl="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29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Центральная котельная.</a:t>
            </a:r>
          </a:p>
          <a:p>
            <a:pPr marL="514350" lvl="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29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Лес около реки.</a:t>
            </a:r>
          </a:p>
          <a:p>
            <a:pPr marL="514350" lvl="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29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Пришкольный участок.</a:t>
            </a:r>
          </a:p>
          <a:p>
            <a:pPr marL="514350" lvl="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29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Мусорные контейнеры.</a:t>
            </a:r>
          </a:p>
          <a:p>
            <a:pPr marL="514350" lvl="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29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Поля</a:t>
            </a:r>
            <a:r>
              <a:rPr lang="en-US" sz="29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.</a:t>
            </a:r>
            <a:endParaRPr lang="ru-RU" sz="2900" dirty="0">
              <a:gradFill flip="none" rotWithShape="1">
                <a:gsLst>
                  <a:gs pos="0">
                    <a:srgbClr val="B3403B">
                      <a:shade val="30000"/>
                      <a:satMod val="115000"/>
                    </a:srgbClr>
                  </a:gs>
                  <a:gs pos="50000">
                    <a:srgbClr val="B3403B">
                      <a:shade val="67500"/>
                      <a:satMod val="115000"/>
                    </a:srgbClr>
                  </a:gs>
                  <a:gs pos="100000">
                    <a:srgbClr val="B3403B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Comic Sans MS" panose="030F0702030302020204" pitchFamily="66" charset="0"/>
            </a:endParaRPr>
          </a:p>
          <a:p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CA01BE0-84EF-4C13-9F1F-38E04B96D0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825" y="2819400"/>
            <a:ext cx="3825731" cy="36776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3441600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F2E87B-5A1C-47E4-8B19-03AFC07EE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87362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Ход практической работы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FD4BE6-FC18-4F13-8F15-5D68EA3368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6500" y="1800225"/>
            <a:ext cx="5359400" cy="5045075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Определение механического состава почв.</a:t>
            </a:r>
            <a:endParaRPr lang="en-US" dirty="0">
              <a:gradFill flip="none" rotWithShape="1">
                <a:gsLst>
                  <a:gs pos="0">
                    <a:srgbClr val="B3403B">
                      <a:shade val="30000"/>
                      <a:satMod val="115000"/>
                    </a:srgbClr>
                  </a:gs>
                  <a:gs pos="50000">
                    <a:srgbClr val="B3403B">
                      <a:shade val="67500"/>
                      <a:satMod val="115000"/>
                    </a:srgbClr>
                  </a:gs>
                  <a:gs pos="100000">
                    <a:srgbClr val="B3403B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Comic Sans MS" panose="030F0702030302020204" pitchFamily="66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Приготовление водной вытяжки и определение кислотности почв.</a:t>
            </a:r>
            <a:endParaRPr lang="en-US" dirty="0">
              <a:gradFill flip="none" rotWithShape="1">
                <a:gsLst>
                  <a:gs pos="0">
                    <a:srgbClr val="B3403B">
                      <a:shade val="30000"/>
                      <a:satMod val="115000"/>
                    </a:srgbClr>
                  </a:gs>
                  <a:gs pos="50000">
                    <a:srgbClr val="B3403B">
                      <a:shade val="67500"/>
                      <a:satMod val="115000"/>
                    </a:srgbClr>
                  </a:gs>
                  <a:gs pos="100000">
                    <a:srgbClr val="B3403B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atin typeface="Comic Sans MS" panose="030F0702030302020204" pitchFamily="66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Качественное определение химических элементов в почве.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3C092005-BBBE-4E07-B676-507BEE5F20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5900" y="1800225"/>
            <a:ext cx="5267609" cy="351607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18076644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B69CBAE-4F73-4ACD-AE95-7CC82E880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798" y="175055"/>
            <a:ext cx="8957120" cy="1125266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B3403B"/>
                </a:solidFill>
                <a:latin typeface="Comic Sans MS" panose="030F0702030302020204" pitchFamily="66" charset="0"/>
              </a:rPr>
              <a:t>Определение механического состава почвы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A67B4F-D177-4165-B5CD-53C3F63B7B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6739" y="1203644"/>
            <a:ext cx="5749490" cy="4986336"/>
          </a:xfrm>
        </p:spPr>
        <p:txBody>
          <a:bodyPr>
            <a:noAutofit/>
          </a:bodyPr>
          <a:lstStyle/>
          <a:p>
            <a:pPr marL="12700" indent="527050">
              <a:lnSpc>
                <a:spcPct val="120000"/>
              </a:lnSpc>
              <a:buNone/>
            </a:pPr>
            <a:r>
              <a:rPr lang="ru-RU" sz="2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Необходимо взять немного почвы, увлажнить ее и попробовать скатать шарик и скрутить его в кольцо.</a:t>
            </a:r>
          </a:p>
          <a:p>
            <a:pPr marL="12700" indent="527050">
              <a:lnSpc>
                <a:spcPct val="120000"/>
              </a:lnSpc>
              <a:buFont typeface="+mj-lt"/>
              <a:buAutoNum type="arabicPeriod"/>
            </a:pPr>
            <a:r>
              <a:rPr lang="ru-RU" sz="2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Если шарик не скатывается - почва </a:t>
            </a:r>
            <a:r>
              <a:rPr lang="ru-RU" sz="2000" b="1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песчаная</a:t>
            </a:r>
            <a:r>
              <a:rPr lang="ru-RU" sz="2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. </a:t>
            </a:r>
          </a:p>
          <a:p>
            <a:pPr marL="12700" indent="527050">
              <a:lnSpc>
                <a:spcPct val="120000"/>
              </a:lnSpc>
              <a:buFont typeface="+mj-lt"/>
              <a:buAutoNum type="arabicPeriod"/>
            </a:pPr>
            <a:r>
              <a:rPr lang="ru-RU" sz="2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Если кольцо скатывается без трещин – почва </a:t>
            </a:r>
            <a:r>
              <a:rPr lang="ru-RU" sz="2000" b="1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глинистая.</a:t>
            </a:r>
          </a:p>
          <a:p>
            <a:pPr marL="12700" indent="527050">
              <a:lnSpc>
                <a:spcPct val="120000"/>
              </a:lnSpc>
              <a:buFont typeface="+mj-lt"/>
              <a:buAutoNum type="arabicPeriod"/>
            </a:pPr>
            <a:r>
              <a:rPr lang="ru-RU" sz="2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Если кольцо скатывается с трещинами - </a:t>
            </a:r>
            <a:r>
              <a:rPr lang="ru-RU" sz="2000" b="1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суглинистая</a:t>
            </a:r>
            <a:r>
              <a:rPr lang="ru-RU" sz="2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. </a:t>
            </a:r>
          </a:p>
          <a:p>
            <a:pPr marL="12700" indent="527050">
              <a:lnSpc>
                <a:spcPct val="120000"/>
              </a:lnSpc>
              <a:buFont typeface="+mj-lt"/>
              <a:buAutoNum type="arabicPeriod"/>
            </a:pPr>
            <a:r>
              <a:rPr lang="ru-RU" sz="2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Если же кольцо вообще не скатывается, то почва </a:t>
            </a:r>
            <a:r>
              <a:rPr lang="ru-RU" sz="2000" b="1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супесчаная</a:t>
            </a:r>
            <a:r>
              <a:rPr lang="ru-RU" sz="2000" dirty="0">
                <a:gradFill flip="none" rotWithShape="1">
                  <a:gsLst>
                    <a:gs pos="0">
                      <a:srgbClr val="B3403B">
                        <a:shade val="30000"/>
                        <a:satMod val="115000"/>
                      </a:srgbClr>
                    </a:gs>
                    <a:gs pos="50000">
                      <a:srgbClr val="B3403B">
                        <a:shade val="67500"/>
                        <a:satMod val="115000"/>
                      </a:srgbClr>
                    </a:gs>
                    <a:gs pos="100000">
                      <a:srgbClr val="B3403B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Comic Sans MS" panose="030F0702030302020204" pitchFamily="66" charset="0"/>
              </a:rPr>
              <a:t>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F6BA1B1-EAA1-4DC9-B6E1-64C45D1156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6261" y="1725659"/>
            <a:ext cx="5065142" cy="31610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9780647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29B6C2-3B77-454F-8C7E-B1CA79B47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0796"/>
            <a:ext cx="10515600" cy="1218429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9F2E29"/>
                </a:solidFill>
                <a:latin typeface="Comic Sans MS" panose="030F0702030302020204" pitchFamily="66" charset="0"/>
              </a:rPr>
              <a:t>Приготовление</a:t>
            </a:r>
            <a:r>
              <a:rPr lang="ru-RU" dirty="0">
                <a:solidFill>
                  <a:srgbClr val="B3403B"/>
                </a:solidFill>
                <a:latin typeface="Comic Sans MS" panose="030F0702030302020204" pitchFamily="66" charset="0"/>
              </a:rPr>
              <a:t> водной вытяжки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FE5BC62-D62A-4BF8-8D63-D862B879F6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03" y="1419225"/>
            <a:ext cx="11801394" cy="487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811131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879</Words>
  <Application>Microsoft Office PowerPoint</Application>
  <PresentationFormat>Широкоэкранный</PresentationFormat>
  <Paragraphs>228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Comic Sans MS</vt:lpstr>
      <vt:lpstr>Тема Office</vt:lpstr>
      <vt:lpstr>ВЛИЯНИЕ ЧЕЛОВЕЧЕСКОЙ ДЕЯТЕЛЬНОСТИ  НА СОСТАВ ПОЧВЫ</vt:lpstr>
      <vt:lpstr>Презентация PowerPoint</vt:lpstr>
      <vt:lpstr>Презентация PowerPoint</vt:lpstr>
      <vt:lpstr>Состав почвы</vt:lpstr>
      <vt:lpstr>Почвы нашего района</vt:lpstr>
      <vt:lpstr>Отбор образцов почвы</vt:lpstr>
      <vt:lpstr>Ход практической работы</vt:lpstr>
      <vt:lpstr>Определение механического состава почвы</vt:lpstr>
      <vt:lpstr>Приготовление водной вытяжки</vt:lpstr>
      <vt:lpstr>Кислотность почвы</vt:lpstr>
      <vt:lpstr>Определение анионов и катионов в составе почвы</vt:lpstr>
      <vt:lpstr>Карбонат-ионы</vt:lpstr>
      <vt:lpstr>Сульфат-ионы</vt:lpstr>
      <vt:lpstr>Ионы свинца, меди и железа</vt:lpstr>
      <vt:lpstr>Результаты анализа почв</vt:lpstr>
      <vt:lpstr>Результаты анализа почв (продолжение)</vt:lpstr>
      <vt:lpstr>Заключение</vt:lpstr>
      <vt:lpstr>Методы, позволяющие бороться с загрязнениями почв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PC</cp:lastModifiedBy>
  <cp:revision>69</cp:revision>
  <dcterms:created xsi:type="dcterms:W3CDTF">2020-10-04T10:38:21Z</dcterms:created>
  <dcterms:modified xsi:type="dcterms:W3CDTF">2022-02-17T14:31:42Z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725421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S9.1.4</vt:lpwstr>
  </property>
</Properties>
</file>