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34" r:id="rId3"/>
    <p:sldId id="257" r:id="rId4"/>
    <p:sldId id="267" r:id="rId5"/>
    <p:sldId id="320" r:id="rId6"/>
    <p:sldId id="271" r:id="rId7"/>
    <p:sldId id="273" r:id="rId8"/>
    <p:sldId id="272" r:id="rId9"/>
    <p:sldId id="275" r:id="rId10"/>
    <p:sldId id="323" r:id="rId11"/>
    <p:sldId id="281" r:id="rId12"/>
    <p:sldId id="313" r:id="rId13"/>
    <p:sldId id="311" r:id="rId14"/>
    <p:sldId id="312" r:id="rId15"/>
    <p:sldId id="315" r:id="rId16"/>
    <p:sldId id="287" r:id="rId17"/>
    <p:sldId id="289" r:id="rId18"/>
    <p:sldId id="288" r:id="rId19"/>
    <p:sldId id="290" r:id="rId20"/>
    <p:sldId id="258" r:id="rId21"/>
    <p:sldId id="333" r:id="rId22"/>
  </p:sldIdLst>
  <p:sldSz cx="9144000" cy="6858000" type="screen4x3"/>
  <p:notesSz cx="6858000" cy="9144000"/>
  <p:custDataLst>
    <p:tags r:id="rId23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99"/>
    <a:srgbClr val="CC00CC"/>
    <a:srgbClr val="660066"/>
    <a:srgbClr val="FF00FF"/>
    <a:srgbClr val="009900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53" autoAdjust="0"/>
    <p:restoredTop sz="94660"/>
  </p:normalViewPr>
  <p:slideViewPr>
    <p:cSldViewPr>
      <p:cViewPr varScale="1">
        <p:scale>
          <a:sx n="70" d="100"/>
          <a:sy n="70" d="100"/>
        </p:scale>
        <p:origin x="128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tetrad-v-kosuyu-liniyu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11560" y="404664"/>
            <a:ext cx="8064896" cy="5976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73A8-8D68-4BF9-926A-FE26DD353273}" type="datetimeFigureOut">
              <a:rPr lang="ru-RU" smtClean="0"/>
              <a:pPr/>
              <a:t>01.03.2023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4CEC0-C307-4EC4-9A74-34ED33251B4F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 descr="znayka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3140968"/>
            <a:ext cx="2416244" cy="3717032"/>
          </a:xfrm>
          <a:prstGeom prst="rect">
            <a:avLst/>
          </a:prstGeom>
        </p:spPr>
      </p:pic>
      <p:pic>
        <p:nvPicPr>
          <p:cNvPr id="9" name="Рисунок 8" descr="9049.jpg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767736" y="3048000"/>
            <a:ext cx="2376264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73A8-8D68-4BF9-926A-FE26DD353273}" type="datetimeFigureOut">
              <a:rPr lang="ru-RU" smtClean="0"/>
              <a:pPr/>
              <a:t>01.03.2023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4CEC0-C307-4EC4-9A74-34ED33251B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73A8-8D68-4BF9-926A-FE26DD353273}" type="datetimeFigureOut">
              <a:rPr lang="ru-RU" smtClean="0"/>
              <a:pPr/>
              <a:t>01.03.2023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4CEC0-C307-4EC4-9A74-34ED33251B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tetrad-v-kosuyu-liniyu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23528" y="404664"/>
            <a:ext cx="8352928" cy="5976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73A8-8D68-4BF9-926A-FE26DD353273}" type="datetimeFigureOut">
              <a:rPr lang="ru-RU" smtClean="0"/>
              <a:pPr/>
              <a:t>01.03.2023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4CEC0-C307-4EC4-9A74-34ED33251B4F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 descr="9049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852936"/>
            <a:ext cx="238125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40057_ORIGINAL_1274353316.jpg - копия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83768" y="1522904"/>
            <a:ext cx="3560985" cy="533509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73A8-8D68-4BF9-926A-FE26DD353273}" type="datetimeFigureOut">
              <a:rPr lang="ru-RU" smtClean="0"/>
              <a:pPr/>
              <a:t>01.03.2023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4CEC0-C307-4EC4-9A74-34ED33251B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73A8-8D68-4BF9-926A-FE26DD353273}" type="datetimeFigureOut">
              <a:rPr lang="ru-RU" smtClean="0"/>
              <a:pPr/>
              <a:t>01.03.2023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4CEC0-C307-4EC4-9A74-34ED33251B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73A8-8D68-4BF9-926A-FE26DD353273}" type="datetimeFigureOut">
              <a:rPr lang="ru-RU" smtClean="0"/>
              <a:pPr/>
              <a:t>01.03.2023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4CEC0-C307-4EC4-9A74-34ED33251B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73A8-8D68-4BF9-926A-FE26DD353273}" type="datetimeFigureOut">
              <a:rPr lang="ru-RU" smtClean="0"/>
              <a:pPr/>
              <a:t>01.03.2023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4CEC0-C307-4EC4-9A74-34ED33251B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73A8-8D68-4BF9-926A-FE26DD353273}" type="datetimeFigureOut">
              <a:rPr lang="ru-RU" smtClean="0"/>
              <a:pPr/>
              <a:t>01.03.2023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4CEC0-C307-4EC4-9A74-34ED33251B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73A8-8D68-4BF9-926A-FE26DD353273}" type="datetimeFigureOut">
              <a:rPr lang="ru-RU" smtClean="0"/>
              <a:pPr/>
              <a:t>01.03.2023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4CEC0-C307-4EC4-9A74-34ED33251B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73A8-8D68-4BF9-926A-FE26DD353273}" type="datetimeFigureOut">
              <a:rPr lang="ru-RU" smtClean="0"/>
              <a:pPr/>
              <a:t>01.03.2023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4CEC0-C307-4EC4-9A74-34ED33251B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3F73A8-8D68-4BF9-926A-FE26DD353273}" type="datetimeFigureOut">
              <a:rPr lang="ru-RU" smtClean="0"/>
              <a:pPr/>
              <a:t>01.03.2023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D4CEC0-C307-4EC4-9A74-34ED33251B4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openxmlformats.org/officeDocument/2006/relationships/image" Target="../media/image7.png"/><Relationship Id="rId5" Type="http://schemas.openxmlformats.org/officeDocument/2006/relationships/image" Target="../media/image24.png"/><Relationship Id="rId10" Type="http://schemas.openxmlformats.org/officeDocument/2006/relationships/slide" Target="slide3.xml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6.png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slide" Target="slide1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theslide.ru/img/thumbs/def04eff90963aa5bd71bf79655f0ee0-800x.jpg" TargetMode="External"/><Relationship Id="rId13" Type="http://schemas.openxmlformats.org/officeDocument/2006/relationships/hyperlink" Target="https://cdn154.picsart.com/228693151004212.png" TargetMode="External"/><Relationship Id="rId18" Type="http://schemas.openxmlformats.org/officeDocument/2006/relationships/hyperlink" Target="https://borshcool4.edusite.ru/images/malchik.png" TargetMode="External"/><Relationship Id="rId3" Type="http://schemas.openxmlformats.org/officeDocument/2006/relationships/hyperlink" Target="https://narfu.ru/upload/medialibrary/ff9/Moseev_I_I_Kratky_slovar_pomorskogo_yazyka.pdf" TargetMode="External"/><Relationship Id="rId7" Type="http://schemas.openxmlformats.org/officeDocument/2006/relationships/hyperlink" Target="https://i.pinimg.com/originals/c2/d4/50/c2d4504250b47e2109b02860bb117571.png" TargetMode="External"/><Relationship Id="rId12" Type="http://schemas.openxmlformats.org/officeDocument/2006/relationships/hyperlink" Target="https://bogatkova.cbstolstoy.ru/wp-content/gallery/odegda/russkie_narodnie_schtany.jpg?i=1559919655" TargetMode="External"/><Relationship Id="rId17" Type="http://schemas.openxmlformats.org/officeDocument/2006/relationships/hyperlink" Target="https://st.depositphotos.com/3141391/4085/v/950/depositphotos_40851559-stock-illustration-notebook-with-pencil.jpg" TargetMode="External"/><Relationship Id="rId2" Type="http://schemas.openxmlformats.org/officeDocument/2006/relationships/image" Target="../media/image41.png"/><Relationship Id="rId16" Type="http://schemas.openxmlformats.org/officeDocument/2006/relationships/hyperlink" Target="http://playerbook.ru/uploads/taginator/Jun-2012/tetrad-v-kosuyu-liniyu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un9-44.userapi.com/impf/TvPeMx2RN-lfQmRIXY21mpvhgYJHyS23W4Sc8w/TNKXltXYEx0.jpg?size=604x431&amp;quality=96&amp;sign=e817e871e31cb46b732968905b10c209&amp;type=album" TargetMode="External"/><Relationship Id="rId11" Type="http://schemas.openxmlformats.org/officeDocument/2006/relationships/hyperlink" Target="https://pickimage.ru/wp-content/uploads/images/detskie/professions/profecia3.jpg" TargetMode="External"/><Relationship Id="rId5" Type="http://schemas.openxmlformats.org/officeDocument/2006/relationships/hyperlink" Target="https://i.mycdn.me/i?r=AzEPZsRbOZEKgBhR0XGMT1RkB6OKihnQFNUpJqe5OPAWYaaKTM5SRkZCeTgDn6uOyic" TargetMode="External"/><Relationship Id="rId15" Type="http://schemas.openxmlformats.org/officeDocument/2006/relationships/hyperlink" Target="https://cdn.pixabay.com/photo/2013/07/12/14/48/cursor-148819_1280.png" TargetMode="External"/><Relationship Id="rId10" Type="http://schemas.openxmlformats.org/officeDocument/2006/relationships/hyperlink" Target="https://i.pinimg.com/originals/2a/d7/d8/2ad7d88a6137029b7f878a3507316978.jpg" TargetMode="External"/><Relationship Id="rId4" Type="http://schemas.openxmlformats.org/officeDocument/2006/relationships/hyperlink" Target="http://www.u-znayka.narod.ru/znayka.png" TargetMode="External"/><Relationship Id="rId9" Type="http://schemas.openxmlformats.org/officeDocument/2006/relationships/hyperlink" Target="https://avatars.mds.yandex.net/get-zen_doc/2355127/pub_60afe141654e691d6501f57e_60afe357bd2ece299cad3ea3/scale_1200" TargetMode="External"/><Relationship Id="rId14" Type="http://schemas.openxmlformats.org/officeDocument/2006/relationships/hyperlink" Target="https://cdn.fishki.net/upload/post/2016/05/06/1942632/43ea3be5d20469c2649c66fa120b57c2.jpg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apenik.ru/dizain/boy_muz_001.png" TargetMode="External"/><Relationship Id="rId13" Type="http://schemas.openxmlformats.org/officeDocument/2006/relationships/hyperlink" Target="https://i.pinimg.com/736x/8c/cb/91/8ccb914a33251f33c1f86e5b1c5641b6--open-letter-smiley-faces.jpg" TargetMode="External"/><Relationship Id="rId18" Type="http://schemas.openxmlformats.org/officeDocument/2006/relationships/hyperlink" Target="https://i.mycdn.me/i?r=AzEPZsRbOZEKgBhR0XGMT1RkB6OKihnQFNUpJqe5OPAWYaaKTM5SRkZCeTgDn6uOyic" TargetMode="External"/><Relationship Id="rId26" Type="http://schemas.openxmlformats.org/officeDocument/2006/relationships/slide" Target="slide3.xml"/><Relationship Id="rId3" Type="http://schemas.openxmlformats.org/officeDocument/2006/relationships/hyperlink" Target="https://cdn1.ozone.ru/s3/multimedia-b/6015832523.jpg" TargetMode="External"/><Relationship Id="rId21" Type="http://schemas.openxmlformats.org/officeDocument/2006/relationships/hyperlink" Target="https://i.pinimg.com/originals/13/0a/fa/130afa3cf6cda0602825b56d43538da5.png" TargetMode="External"/><Relationship Id="rId7" Type="http://schemas.openxmlformats.org/officeDocument/2006/relationships/hyperlink" Target="https://market.corpca.ru/upload/iblock/d9c/d9cbda8f943f1a20af1f543653998b14.jpg" TargetMode="External"/><Relationship Id="rId12" Type="http://schemas.openxmlformats.org/officeDocument/2006/relationships/hyperlink" Target="https://cdn.pixabay.com/photo/2019/02/19/19/45/thumbs-up-4007573_1280.png" TargetMode="External"/><Relationship Id="rId17" Type="http://schemas.openxmlformats.org/officeDocument/2006/relationships/hyperlink" Target="https://i.pinimg.com/originals/14/59/03/14590314f9da333615458072d469b2da.jpg" TargetMode="External"/><Relationship Id="rId25" Type="http://schemas.openxmlformats.org/officeDocument/2006/relationships/hyperlink" Target="https://utv.ru/media/uploads/2021/01/24/9421079_d_850.jpg" TargetMode="External"/><Relationship Id="rId2" Type="http://schemas.openxmlformats.org/officeDocument/2006/relationships/image" Target="../media/image41.png"/><Relationship Id="rId16" Type="http://schemas.openxmlformats.org/officeDocument/2006/relationships/hyperlink" Target="https://chistoozernoe.xiacom.ru/upload/ammina.optimizer/png/q75/upload/backgroundgoods/mi9xiaomi9.png" TargetMode="External"/><Relationship Id="rId20" Type="http://schemas.openxmlformats.org/officeDocument/2006/relationships/hyperlink" Target="https://ds05.infourok.ru/uploads/ex/0b92/000fd689-c4684930/hello_html_m4a8c06ba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blogs.e-me.edu.gr/panbast/wp-content/uploads/sites/6935/2020/04/boy-fallen-off-the-bicycle-1-1.jpg" TargetMode="External"/><Relationship Id="rId11" Type="http://schemas.openxmlformats.org/officeDocument/2006/relationships/hyperlink" Target="https://st4.depositphotos.com/22295624/24397/i/1600/depositphotos_243978156-stock-photo-emoji-emoticon-beaten.jpg" TargetMode="External"/><Relationship Id="rId24" Type="http://schemas.openxmlformats.org/officeDocument/2006/relationships/hyperlink" Target="https://www.stayer.su/internet_magazin/upload/medialibrary/8fc/8fc9619a57e38bba3f51e7b149895f80.jpg" TargetMode="External"/><Relationship Id="rId5" Type="http://schemas.openxmlformats.org/officeDocument/2006/relationships/hyperlink" Target="http://rus.db.lv/uploads/thumbnails/scale_705x470/article/0003/26507/40057_ORIGINAL_1274353316.jpg.jpg" TargetMode="External"/><Relationship Id="rId15" Type="http://schemas.openxmlformats.org/officeDocument/2006/relationships/hyperlink" Target="https://chpic.su/_data/stickers/e/emojispacksa/emojispacksa_006.webp" TargetMode="External"/><Relationship Id="rId23" Type="http://schemas.openxmlformats.org/officeDocument/2006/relationships/hyperlink" Target="https://fsd.multiurok.ru/html/2021/07/01/s_60dda1c8bbdac/1709691_5.png" TargetMode="External"/><Relationship Id="rId10" Type="http://schemas.openxmlformats.org/officeDocument/2006/relationships/hyperlink" Target="https://tibra.ru/sites/default/files/pics/0_17_5_slayser_viatto_hbs_220b_1.jpg" TargetMode="External"/><Relationship Id="rId19" Type="http://schemas.openxmlformats.org/officeDocument/2006/relationships/hyperlink" Target="https://cdn1.ozone.ru/s3/multimedia-a/6006358906.jpg" TargetMode="External"/><Relationship Id="rId4" Type="http://schemas.openxmlformats.org/officeDocument/2006/relationships/hyperlink" Target="http://www.stihi.ru/pics/2011/12/11/9049.jpg" TargetMode="External"/><Relationship Id="rId9" Type="http://schemas.openxmlformats.org/officeDocument/2006/relationships/hyperlink" Target="https://avatars.mds.yandex.net/get-mpic/4399094/img_id5494885752773717194.jpeg/orig" TargetMode="External"/><Relationship Id="rId14" Type="http://schemas.openxmlformats.org/officeDocument/2006/relationships/hyperlink" Target="https://e7.pngegg.com/pngimages/708/890/png-clipart-engagement-marriage-meaning-emoji-others-miscellaneous-smiley.png" TargetMode="External"/><Relationship Id="rId22" Type="http://schemas.openxmlformats.org/officeDocument/2006/relationships/hyperlink" Target="http://img-fotki.yandex.ru/get/4520/90468072.2e0/0_6bc03_46da0219_XL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13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slide" Target="slide6.xml"/><Relationship Id="rId12" Type="http://schemas.openxmlformats.org/officeDocument/2006/relationships/image" Target="../media/image12.jpeg"/><Relationship Id="rId2" Type="http://schemas.openxmlformats.org/officeDocument/2006/relationships/slide" Target="slide4.xml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11" Type="http://schemas.openxmlformats.org/officeDocument/2006/relationships/slide" Target="slide9.xml"/><Relationship Id="rId5" Type="http://schemas.openxmlformats.org/officeDocument/2006/relationships/slide" Target="slide11.xml"/><Relationship Id="rId15" Type="http://schemas.openxmlformats.org/officeDocument/2006/relationships/slide" Target="slide20.xml"/><Relationship Id="rId10" Type="http://schemas.openxmlformats.org/officeDocument/2006/relationships/image" Target="../media/image11.png"/><Relationship Id="rId4" Type="http://schemas.openxmlformats.org/officeDocument/2006/relationships/image" Target="../media/image9.jpeg"/><Relationship Id="rId9" Type="http://schemas.openxmlformats.org/officeDocument/2006/relationships/image" Target="../media/image10.jpeg"/><Relationship Id="rId1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slide" Target="slide3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6.png"/><Relationship Id="rId5" Type="http://schemas.openxmlformats.org/officeDocument/2006/relationships/image" Target="../media/image20.png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9652" y="764704"/>
            <a:ext cx="6048672" cy="1584176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CC00CC"/>
                </a:solidFill>
                <a:latin typeface="Comic Sans MS" pitchFamily="66" charset="0"/>
              </a:rPr>
              <a:t>Повторение </a:t>
            </a:r>
            <a:r>
              <a:rPr lang="ru-RU" sz="4400" b="1" dirty="0">
                <a:solidFill>
                  <a:srgbClr val="CC00CC"/>
                </a:solidFill>
                <a:latin typeface="Comic Sans MS" pitchFamily="66" charset="0"/>
              </a:rPr>
              <a:t>по теме "Лексика" </a:t>
            </a:r>
            <a:endParaRPr lang="ru-RU" sz="4400" b="1" dirty="0" smtClean="0">
              <a:solidFill>
                <a:srgbClr val="CC00CC"/>
              </a:solidFill>
              <a:latin typeface="Comic Sans MS" pitchFamily="66" charset="0"/>
            </a:endParaRPr>
          </a:p>
          <a:p>
            <a:r>
              <a:rPr lang="ru-RU" sz="4400" b="1" dirty="0" smtClean="0">
                <a:solidFill>
                  <a:srgbClr val="CC00CC"/>
                </a:solidFill>
                <a:latin typeface="Comic Sans MS" pitchFamily="66" charset="0"/>
              </a:rPr>
              <a:t>(</a:t>
            </a:r>
            <a:r>
              <a:rPr lang="ru-RU" sz="4400" b="1" dirty="0">
                <a:solidFill>
                  <a:srgbClr val="CC00CC"/>
                </a:solidFill>
                <a:latin typeface="Comic Sans MS" pitchFamily="66" charset="0"/>
              </a:rPr>
              <a:t>6 класс</a:t>
            </a:r>
            <a:r>
              <a:rPr lang="ru-RU" sz="4400" b="1" dirty="0" smtClean="0">
                <a:solidFill>
                  <a:srgbClr val="CC00CC"/>
                </a:solidFill>
                <a:latin typeface="Comic Sans MS" pitchFamily="66" charset="0"/>
              </a:rPr>
              <a:t>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91680" y="4653136"/>
            <a:ext cx="554461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Акулинина Марина Васильевна, </a:t>
            </a:r>
          </a:p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учитель русского языка и литературы </a:t>
            </a:r>
          </a:p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МБОУ «Двинская СШ» </a:t>
            </a:r>
            <a:endParaRPr lang="ru-RU" sz="20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Холмогорского </a:t>
            </a:r>
            <a:r>
              <a:rPr lang="ru-RU" sz="2000" b="1" dirty="0" smtClean="0">
                <a:solidFill>
                  <a:srgbClr val="7030A0"/>
                </a:solidFill>
              </a:rPr>
              <a:t>муниципального округа</a:t>
            </a: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endParaRPr lang="ru-RU" sz="20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Архангельской области</a:t>
            </a:r>
            <a:endParaRPr lang="ru-RU" sz="2000" b="1" dirty="0">
              <a:solidFill>
                <a:srgbClr val="7030A0"/>
              </a:solidFill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244408" y="6165304"/>
            <a:ext cx="720080" cy="576064"/>
          </a:xfrm>
          <a:prstGeom prst="actionButtonForwardNext">
            <a:avLst/>
          </a:prstGeom>
          <a:solidFill>
            <a:srgbClr val="CC00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195736" y="3284984"/>
            <a:ext cx="4536504" cy="1080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 smtClean="0">
                <a:solidFill>
                  <a:srgbClr val="CC0099"/>
                </a:solidFill>
                <a:latin typeface="Comic Sans MS" pitchFamily="66" charset="0"/>
              </a:rPr>
              <a:t>Интерактивные задания</a:t>
            </a:r>
          </a:p>
          <a:p>
            <a:r>
              <a:rPr lang="ru-RU" sz="2800" b="1" dirty="0" smtClean="0">
                <a:solidFill>
                  <a:srgbClr val="CC0099"/>
                </a:solidFill>
                <a:latin typeface="Comic Sans MS" pitchFamily="66" charset="0"/>
              </a:rPr>
              <a:t>«Поможем Незнайке»</a:t>
            </a:r>
            <a:endParaRPr lang="ru-RU" sz="2800" b="1" dirty="0">
              <a:solidFill>
                <a:srgbClr val="CC0099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8594" y="378095"/>
            <a:ext cx="4248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C00CC"/>
                </a:solidFill>
              </a:rPr>
              <a:t>Жаргонизмы</a:t>
            </a:r>
            <a:endParaRPr lang="ru-RU" sz="2800" b="1" dirty="0">
              <a:solidFill>
                <a:srgbClr val="CC00CC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07904" y="357443"/>
            <a:ext cx="4968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C00CC"/>
                </a:solidFill>
              </a:rPr>
              <a:t>Общеупотребительные слова</a:t>
            </a:r>
            <a:endParaRPr lang="ru-RU" sz="2800" b="1" dirty="0">
              <a:solidFill>
                <a:srgbClr val="CC00CC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46218" y="884089"/>
            <a:ext cx="14141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Фингал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658912" y="875061"/>
            <a:ext cx="1210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Синяк </a:t>
            </a:r>
            <a:endParaRPr lang="ru-RU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3293" y="1380612"/>
            <a:ext cx="36530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</a:t>
            </a:r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оща</a:t>
            </a:r>
            <a:r>
              <a:rPr lang="ru-RU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классно</a:t>
            </a:r>
            <a:r>
              <a:rPr lang="ru-RU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клёво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514064" y="1368962"/>
            <a:ext cx="15002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Хорошо </a:t>
            </a:r>
            <a:endParaRPr lang="ru-RU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30" name="Picture 6" descr="https://media.istockphoto.com/illustrations/emoji-emoticon-beatenup-illustration-id682014838?k=20&amp;m=682014838&amp;s=612x612&amp;w=0&amp;h=GHkCffsfNVAekjp5gUlDm1QNPpeji7TzTF2hXkjP2ZQ=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2482" y="864032"/>
            <a:ext cx="836811" cy="836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cdn.pixabay.com/photo/2019/02/19/19/45/thumbs-up-4007573_128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8073" y="1338737"/>
            <a:ext cx="968330" cy="676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266470" y="1859909"/>
            <a:ext cx="13393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Ржачка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772349" y="1829535"/>
            <a:ext cx="1057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Смех </a:t>
            </a:r>
            <a:endParaRPr lang="ru-RU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34" name="Picture 10" descr="https://i.pinimg.com/736x/8c/cb/91/8ccb914a33251f33c1f86e5b1c5641b6--open-letter-smiley-faces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2162" y="1754072"/>
            <a:ext cx="1071179" cy="90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529152" y="2394580"/>
            <a:ext cx="28139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Выпендриваться</a:t>
            </a:r>
            <a:endParaRPr lang="ru-RU" sz="28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296403" y="2325703"/>
            <a:ext cx="18926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Важничать</a:t>
            </a:r>
            <a:endParaRPr lang="ru-RU" sz="2800" dirty="0"/>
          </a:p>
        </p:txBody>
      </p:sp>
      <p:pic>
        <p:nvPicPr>
          <p:cNvPr id="1036" name="Picture 12" descr="https://e7.pngegg.com/pngimages/708/890/png-clipart-engagement-marriage-meaning-emoji-others-miscellaneous-smiley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E6E6E6"/>
              </a:clrFrom>
              <a:clrTo>
                <a:srgbClr val="E6E6E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6434" y="2234592"/>
            <a:ext cx="1085295" cy="705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012748" y="3007633"/>
            <a:ext cx="16566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Почесать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ru-RU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544767" y="3047211"/>
            <a:ext cx="14934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Поехать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ru-RU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AutoShape 14" descr="https://chpic.su/_data/stickers/e/emojispacksa/emojispacksa_006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" name="Объект 6"/>
          <p:cNvPicPr>
            <a:picLocks noGrp="1" noChangeAspect="1"/>
          </p:cNvPicPr>
          <p:nvPr>
            <p:ph idx="1"/>
          </p:nvPr>
        </p:nvPicPr>
        <p:blipFill>
          <a:blip r:embed="rId6" cstate="print">
            <a:clrChange>
              <a:clrFrom>
                <a:srgbClr val="E6E6E6"/>
              </a:clrFrom>
              <a:clrTo>
                <a:srgbClr val="E6E6E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96356" y="2858573"/>
            <a:ext cx="905195" cy="914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blogs.e-me.edu.gr/panbast/wp-content/uploads/sites/6935/2020/04/boy-fallen-off-the-bicycle-1-1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9208" y="3308821"/>
            <a:ext cx="2026168" cy="141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2007667" y="3614345"/>
            <a:ext cx="235603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Дерябнуться</a:t>
            </a:r>
            <a:r>
              <a:rPr lang="ru-RU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endParaRPr lang="ru-RU" sz="2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ru-RU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гикнуться</a:t>
            </a:r>
            <a:endParaRPr lang="ru-RU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242720" y="3770743"/>
            <a:ext cx="12073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Упасть</a:t>
            </a:r>
            <a:endParaRPr lang="ru-RU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012748" y="4719034"/>
            <a:ext cx="22924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Фитиль, шкет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5223223" y="4702465"/>
            <a:ext cx="15969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Мальчик</a:t>
            </a:r>
            <a:endParaRPr lang="ru-RU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2" name="Picture 4" descr="https://borshcool4.edusite.ru/images/malchik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9830" y="4097764"/>
            <a:ext cx="610039" cy="1209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AutoShape 20" descr="https://pickimage.ru/wp-content/uploads/images/detskie/headprofession/zavedushaya8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4" name="Picture 8" descr="https://ds05.infourok.ru/uploads/ex/0b92/000fd689-c4684930/hello_html_m4a8c06ba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3489" y="4484668"/>
            <a:ext cx="963540" cy="1528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2496418" y="5398588"/>
            <a:ext cx="12916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Училка</a:t>
            </a:r>
            <a:endParaRPr lang="ru-RU" sz="28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4613505" y="5398588"/>
            <a:ext cx="22066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Учительница</a:t>
            </a:r>
            <a:endParaRPr lang="ru-RU" sz="2800" dirty="0"/>
          </a:p>
        </p:txBody>
      </p:sp>
      <p:sp>
        <p:nvSpPr>
          <p:cNvPr id="30" name="Управляющая кнопка: домой 29">
            <a:hlinkClick r:id="rId10" action="ppaction://hlinksldjump" highlightClick="1"/>
          </p:cNvPr>
          <p:cNvSpPr/>
          <p:nvPr/>
        </p:nvSpPr>
        <p:spPr>
          <a:xfrm>
            <a:off x="8157864" y="6034463"/>
            <a:ext cx="747692" cy="600369"/>
          </a:xfrm>
          <a:prstGeom prst="actionButtonHome">
            <a:avLst/>
          </a:prstGeom>
          <a:solidFill>
            <a:schemeClr val="bg1"/>
          </a:solidFill>
          <a:ln w="25400"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3" name="Picture 2" descr="https://cdn.pixabay.com/photo/2013/07/12/14/48/cursor-148819_1280.png"/>
          <p:cNvPicPr>
            <a:picLocks noChangeAspect="1" noChangeArrowheads="1"/>
          </p:cNvPicPr>
          <p:nvPr/>
        </p:nvPicPr>
        <p:blipFill>
          <a:blip r:embed="rId11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544" y="5732636"/>
            <a:ext cx="355458" cy="560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3674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5" grpId="0"/>
      <p:bldP spid="18" grpId="0"/>
      <p:bldP spid="21" grpId="0"/>
      <p:bldP spid="16" grpId="0"/>
      <p:bldP spid="31" grpId="0"/>
      <p:bldP spid="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6"/>
          <p:cNvSpPr txBox="1">
            <a:spLocks/>
          </p:cNvSpPr>
          <p:nvPr/>
        </p:nvSpPr>
        <p:spPr>
          <a:xfrm>
            <a:off x="755576" y="548680"/>
            <a:ext cx="7416824" cy="2448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Одним из источников пополнения словарного состава языка являются неологизмы - слова, которые возникают в языке для того, чтобы называть новые предметы, орудия труда, культуры, новые представления о мире и т.д.</a:t>
            </a:r>
          </a:p>
        </p:txBody>
      </p:sp>
      <p:sp>
        <p:nvSpPr>
          <p:cNvPr id="7" name="Объект 6"/>
          <p:cNvSpPr txBox="1">
            <a:spLocks/>
          </p:cNvSpPr>
          <p:nvPr/>
        </p:nvSpPr>
        <p:spPr>
          <a:xfrm>
            <a:off x="1583668" y="2996952"/>
            <a:ext cx="5760640" cy="23762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sz="28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244408" y="6165304"/>
            <a:ext cx="720080" cy="576064"/>
          </a:xfrm>
          <a:prstGeom prst="actionButtonForwardNext">
            <a:avLst/>
          </a:prstGeom>
          <a:solidFill>
            <a:srgbClr val="CC00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907704" y="2800089"/>
            <a:ext cx="52925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Одни неологизмы быстро теряют оттенок новизны, становясь общеупотребительными.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2825806" y="4186100"/>
            <a:ext cx="34563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Другие сохраняют этот  оттенок более длительное время.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551657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chistoozernoe.xiacom.ru/upload/ammina.optimizer/png/q75/upload/backgroundgoods/mi9xiaomi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072" y="1688380"/>
            <a:ext cx="3539712" cy="2121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market.corpca.ru/upload/iblock/d9c/d9cbda8f943f1a20af1f543653998b1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380185"/>
            <a:ext cx="2816522" cy="1392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ttps://a.allegroimg.com/original/01e8c4/132ec8cd478399f040da550bb9ef/Drukarka-laserowa-mono-Xerox-Phaser-3020B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080221"/>
            <a:ext cx="2592201" cy="1992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963933" y="1450042"/>
            <a:ext cx="2381845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принтер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56173" y="2125934"/>
            <a:ext cx="210154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смартфон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33712" y="2810338"/>
            <a:ext cx="2604306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сканер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89582" y="383546"/>
            <a:ext cx="625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CC00CC"/>
                </a:solidFill>
              </a:rPr>
              <a:t>Поможем </a:t>
            </a:r>
            <a:r>
              <a:rPr lang="ru-RU" sz="2800" b="1" dirty="0" smtClean="0">
                <a:solidFill>
                  <a:srgbClr val="CC00CC"/>
                </a:solidFill>
              </a:rPr>
              <a:t>Незнайке соотнести предмет и его название</a:t>
            </a:r>
            <a:endParaRPr lang="ru-RU" sz="2800" b="1" dirty="0">
              <a:solidFill>
                <a:srgbClr val="CC00CC"/>
              </a:solidFill>
            </a:endParaRPr>
          </a:p>
        </p:txBody>
      </p:sp>
      <p:sp>
        <p:nvSpPr>
          <p:cNvPr id="15" name="Управляющая кнопка: сведения 14">
            <a:hlinkClick r:id="" action="ppaction://noaction" highlightClick="1"/>
          </p:cNvPr>
          <p:cNvSpPr/>
          <p:nvPr/>
        </p:nvSpPr>
        <p:spPr>
          <a:xfrm>
            <a:off x="683568" y="636016"/>
            <a:ext cx="792088" cy="746886"/>
          </a:xfrm>
          <a:prstGeom prst="actionButtonInformation">
            <a:avLst/>
          </a:prstGeom>
          <a:solidFill>
            <a:srgbClr val="CC00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173465" y="1458479"/>
            <a:ext cx="6408625" cy="4859278"/>
          </a:xfrm>
          <a:prstGeom prst="rect">
            <a:avLst/>
          </a:prstGeom>
          <a:solidFill>
            <a:schemeClr val="bg1"/>
          </a:solidFill>
          <a:ln w="28575"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b="1" dirty="0" smtClean="0">
                <a:solidFill>
                  <a:srgbClr val="CC00CC"/>
                </a:solidFill>
              </a:rPr>
              <a:t>Смартфон</a:t>
            </a:r>
            <a:r>
              <a:rPr lang="ru-RU" sz="2800" dirty="0" smtClean="0">
                <a:solidFill>
                  <a:schemeClr val="tx1"/>
                </a:solidFill>
              </a:rPr>
              <a:t> — </a:t>
            </a:r>
            <a:r>
              <a:rPr lang="ru-RU" sz="2800" dirty="0">
                <a:solidFill>
                  <a:schemeClr val="tx1"/>
                </a:solidFill>
              </a:rPr>
              <a:t>мобильный телефон, дополненный функциональностью карманного персонального компьютера</a:t>
            </a:r>
            <a:r>
              <a:rPr lang="ru-RU" sz="28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r>
              <a:rPr lang="ru-RU" sz="2800" b="1" dirty="0" smtClean="0">
                <a:solidFill>
                  <a:srgbClr val="CC00CC"/>
                </a:solidFill>
              </a:rPr>
              <a:t>Принтер</a:t>
            </a:r>
            <a:r>
              <a:rPr lang="ru-RU" sz="2800" dirty="0" smtClean="0">
                <a:solidFill>
                  <a:schemeClr val="tx1"/>
                </a:solidFill>
              </a:rPr>
              <a:t> — устройство </a:t>
            </a:r>
            <a:r>
              <a:rPr lang="ru-RU" sz="2800" dirty="0">
                <a:solidFill>
                  <a:schemeClr val="tx1"/>
                </a:solidFill>
              </a:rPr>
              <a:t>печати, созданное </a:t>
            </a:r>
            <a:r>
              <a:rPr lang="ru-RU" sz="2800" dirty="0" smtClean="0">
                <a:solidFill>
                  <a:schemeClr val="tx1"/>
                </a:solidFill>
              </a:rPr>
              <a:t>для </a:t>
            </a:r>
            <a:r>
              <a:rPr lang="ru-RU" sz="2800" dirty="0">
                <a:solidFill>
                  <a:schemeClr val="tx1"/>
                </a:solidFill>
              </a:rPr>
              <a:t>работы с компьютером</a:t>
            </a:r>
            <a:r>
              <a:rPr lang="ru-RU" sz="28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r>
              <a:rPr lang="ru-RU" sz="2800" b="1" dirty="0" smtClean="0">
                <a:solidFill>
                  <a:srgbClr val="CC00CC"/>
                </a:solidFill>
              </a:rPr>
              <a:t>Сканер</a:t>
            </a:r>
            <a:r>
              <a:rPr lang="ru-RU" sz="2800" dirty="0" smtClean="0">
                <a:solidFill>
                  <a:schemeClr val="tx1"/>
                </a:solidFill>
              </a:rPr>
              <a:t> – устройство, позволяющее ввести в компьютер (перевести в электронный вид) информацию, записанную на бумаге (и не только на ней).</a:t>
            </a:r>
          </a:p>
        </p:txBody>
      </p:sp>
      <p:pic>
        <p:nvPicPr>
          <p:cNvPr id="16" name="Picture 2" descr="https://cdn.pixabay.com/photo/2012/04/13/00/13/cross-31169_1280.pn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CC00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251" y="1117641"/>
            <a:ext cx="681676" cy="68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8244408" y="6165304"/>
            <a:ext cx="720080" cy="576064"/>
          </a:xfrm>
          <a:prstGeom prst="actionButtonForwardNext">
            <a:avLst/>
          </a:prstGeom>
          <a:solidFill>
            <a:srgbClr val="CC00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Управляющая кнопка: назад 17">
            <a:hlinkClick r:id="" action="ppaction://hlinkshowjump?jump=previousslide" highlightClick="1"/>
          </p:cNvPr>
          <p:cNvSpPr/>
          <p:nvPr/>
        </p:nvSpPr>
        <p:spPr>
          <a:xfrm>
            <a:off x="8258988" y="5542969"/>
            <a:ext cx="720080" cy="576064"/>
          </a:xfrm>
          <a:prstGeom prst="actionButtonBackPrevious">
            <a:avLst/>
          </a:prstGeom>
          <a:solidFill>
            <a:srgbClr val="CC00CC"/>
          </a:solidFill>
          <a:ln w="28575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2" descr="https://cdn.pixabay.com/photo/2013/07/12/14/48/cursor-148819_1280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0320" y="3241723"/>
            <a:ext cx="355458" cy="560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1368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96296E-6 L 0.00104 0.6358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31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85185E-6 L -0.38263 0.2467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32" y="1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33333E-6 L -0.35434 0.4148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26" y="20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3" grpId="0" animBg="1"/>
      <p:bldP spid="3" grpId="1" animBg="1"/>
      <p:bldP spid="3" grpId="2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cdn1.ozone.ru/s3/multimedia-a/6006358906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34" r="12279"/>
          <a:stretch/>
        </p:blipFill>
        <p:spPr bwMode="auto">
          <a:xfrm>
            <a:off x="3498514" y="3591493"/>
            <a:ext cx="1745776" cy="2334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016020" y="1576930"/>
            <a:ext cx="2381845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термопот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3" name="Picture 2" descr="https://cdn1.ozone.ru/s3/multimedia-b/6015832523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9465" y="3612308"/>
            <a:ext cx="1938777" cy="1938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904790" y="2922777"/>
            <a:ext cx="2604306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C00000"/>
                </a:solidFill>
              </a:rPr>
              <a:t>мультиварка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032" name="Picture 8" descr="https://tibra.ru/sites/default/files/pics/0_17_5_slayser_viatto_hbs_220b_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883" y="1850125"/>
            <a:ext cx="2111747" cy="1794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6104084" y="2301050"/>
            <a:ext cx="210154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слайсер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4" name="Управляющая кнопка: сведения 13">
            <a:hlinkClick r:id="" action="ppaction://noaction" highlightClick="1"/>
          </p:cNvPr>
          <p:cNvSpPr/>
          <p:nvPr/>
        </p:nvSpPr>
        <p:spPr>
          <a:xfrm>
            <a:off x="683568" y="636016"/>
            <a:ext cx="792088" cy="746886"/>
          </a:xfrm>
          <a:prstGeom prst="actionButtonInformation">
            <a:avLst/>
          </a:prstGeom>
          <a:solidFill>
            <a:srgbClr val="CC00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281844" y="1618349"/>
            <a:ext cx="6571418" cy="4832092"/>
          </a:xfrm>
          <a:prstGeom prst="rect">
            <a:avLst/>
          </a:prstGeom>
          <a:solidFill>
            <a:schemeClr val="bg1"/>
          </a:solidFill>
          <a:ln w="28575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CC00CC"/>
                </a:solidFill>
                <a:cs typeface="Times New Roman" panose="02020603050405020304" pitchFamily="18" charset="0"/>
              </a:rPr>
              <a:t>Термопот</a:t>
            </a:r>
            <a:r>
              <a:rPr lang="ru-RU" sz="2800" dirty="0" smtClean="0">
                <a:cs typeface="Times New Roman" panose="02020603050405020304" pitchFamily="18" charset="0"/>
              </a:rPr>
              <a:t> прибор </a:t>
            </a:r>
            <a:r>
              <a:rPr lang="ru-RU" sz="2800" dirty="0">
                <a:cs typeface="Times New Roman" panose="02020603050405020304" pitchFamily="18" charset="0"/>
              </a:rPr>
              <a:t>для кипячения воды и поддержания её температуры на заданном </a:t>
            </a:r>
            <a:r>
              <a:rPr lang="ru-RU" sz="2800" dirty="0" smtClean="0">
                <a:cs typeface="Times New Roman" panose="02020603050405020304" pitchFamily="18" charset="0"/>
              </a:rPr>
              <a:t>уровне путем </a:t>
            </a:r>
            <a:r>
              <a:rPr lang="ru-RU" sz="2800" dirty="0">
                <a:cs typeface="Times New Roman" panose="02020603050405020304" pitchFamily="18" charset="0"/>
              </a:rPr>
              <a:t>периодичного нагрева. </a:t>
            </a:r>
            <a:endParaRPr lang="ru-RU" sz="2800" dirty="0" smtClean="0">
              <a:cs typeface="Times New Roman" panose="02020603050405020304" pitchFamily="18" charset="0"/>
            </a:endParaRPr>
          </a:p>
          <a:p>
            <a:pPr algn="just"/>
            <a:r>
              <a:rPr lang="ru-RU" sz="2800" b="1" dirty="0" err="1" smtClean="0">
                <a:solidFill>
                  <a:srgbClr val="CC00CC"/>
                </a:solidFill>
                <a:cs typeface="Times New Roman" panose="02020603050405020304" pitchFamily="18" charset="0"/>
              </a:rPr>
              <a:t>Мультиварка</a:t>
            </a:r>
            <a:r>
              <a:rPr lang="ru-RU" sz="2800" b="1" dirty="0" smtClean="0"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cs typeface="Times New Roman" panose="02020603050405020304" pitchFamily="18" charset="0"/>
              </a:rPr>
              <a:t>- кухонный </a:t>
            </a:r>
            <a:r>
              <a:rPr lang="ru-RU" sz="2800" dirty="0">
                <a:cs typeface="Times New Roman" panose="02020603050405020304" pitchFamily="18" charset="0"/>
              </a:rPr>
              <a:t>электроприбор с программным </a:t>
            </a:r>
            <a:r>
              <a:rPr lang="ru-RU" sz="2800" dirty="0" smtClean="0">
                <a:cs typeface="Times New Roman" panose="02020603050405020304" pitchFamily="18" charset="0"/>
              </a:rPr>
              <a:t>управлением для </a:t>
            </a:r>
            <a:r>
              <a:rPr lang="ru-RU" sz="2800" dirty="0">
                <a:cs typeface="Times New Roman" panose="02020603050405020304" pitchFamily="18" charset="0"/>
              </a:rPr>
              <a:t>приготовления </a:t>
            </a:r>
            <a:r>
              <a:rPr lang="ru-RU" sz="2800" dirty="0" smtClean="0">
                <a:cs typeface="Times New Roman" panose="02020603050405020304" pitchFamily="18" charset="0"/>
              </a:rPr>
              <a:t>блюд.</a:t>
            </a:r>
          </a:p>
          <a:p>
            <a:pPr algn="just"/>
            <a:r>
              <a:rPr lang="ru-RU" sz="2800" b="1" dirty="0" smtClean="0">
                <a:solidFill>
                  <a:srgbClr val="CC00CC"/>
                </a:solidFill>
                <a:cs typeface="Times New Roman" panose="02020603050405020304" pitchFamily="18" charset="0"/>
              </a:rPr>
              <a:t>Слайсер</a:t>
            </a:r>
            <a:r>
              <a:rPr lang="ru-RU" sz="2800" b="1" dirty="0" smtClean="0"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cs typeface="Times New Roman" panose="02020603050405020304" pitchFamily="18" charset="0"/>
              </a:rPr>
              <a:t>- электромеханический </a:t>
            </a:r>
            <a:r>
              <a:rPr lang="ru-RU" sz="2800" dirty="0">
                <a:cs typeface="Times New Roman" panose="02020603050405020304" pitchFamily="18" charset="0"/>
              </a:rPr>
              <a:t>аппарат для нарезки гастрономических продуктов, хлеба, </a:t>
            </a:r>
            <a:r>
              <a:rPr lang="ru-RU" sz="2800" dirty="0" smtClean="0">
                <a:cs typeface="Times New Roman" panose="02020603050405020304" pitchFamily="18" charset="0"/>
              </a:rPr>
              <a:t>мяса, рыбы </a:t>
            </a:r>
            <a:r>
              <a:rPr lang="ru-RU" sz="2800" dirty="0">
                <a:cs typeface="Times New Roman" panose="02020603050405020304" pitchFamily="18" charset="0"/>
              </a:rPr>
              <a:t>и т.п.  </a:t>
            </a:r>
            <a:endParaRPr lang="ru-RU" sz="2800" dirty="0" smtClean="0">
              <a:cs typeface="Times New Roman" panose="02020603050405020304" pitchFamily="18" charset="0"/>
            </a:endParaRPr>
          </a:p>
          <a:p>
            <a:pPr algn="just"/>
            <a:endParaRPr lang="ru-RU" sz="2800" dirty="0" smtClean="0">
              <a:cs typeface="Times New Roman" panose="02020603050405020304" pitchFamily="18" charset="0"/>
            </a:endParaRPr>
          </a:p>
        </p:txBody>
      </p:sp>
      <p:pic>
        <p:nvPicPr>
          <p:cNvPr id="11" name="Picture 2" descr="https://cdn.pixabay.com/photo/2012/04/13/00/13/cross-31169_1280.pn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CC00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1745" y="1076608"/>
            <a:ext cx="681676" cy="68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244408" y="6165304"/>
            <a:ext cx="720080" cy="576064"/>
          </a:xfrm>
          <a:prstGeom prst="actionButtonForwardNext">
            <a:avLst/>
          </a:prstGeom>
          <a:solidFill>
            <a:srgbClr val="CC00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2147705" y="524316"/>
            <a:ext cx="625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CC00CC"/>
                </a:solidFill>
              </a:rPr>
              <a:t>Поможем </a:t>
            </a:r>
            <a:r>
              <a:rPr lang="ru-RU" sz="2800" b="1" dirty="0" smtClean="0">
                <a:solidFill>
                  <a:srgbClr val="CC00CC"/>
                </a:solidFill>
              </a:rPr>
              <a:t>Незнайке соотнести предмет и его название</a:t>
            </a:r>
            <a:endParaRPr lang="ru-RU" sz="2800" b="1" dirty="0">
              <a:solidFill>
                <a:srgbClr val="CC00CC"/>
              </a:solidFill>
            </a:endParaRPr>
          </a:p>
        </p:txBody>
      </p:sp>
      <p:sp>
        <p:nvSpPr>
          <p:cNvPr id="17" name="Управляющая кнопка: назад 16">
            <a:hlinkClick r:id="" action="ppaction://hlinkshowjump?jump=previousslide" highlightClick="1"/>
          </p:cNvPr>
          <p:cNvSpPr/>
          <p:nvPr/>
        </p:nvSpPr>
        <p:spPr>
          <a:xfrm>
            <a:off x="8256565" y="5549541"/>
            <a:ext cx="720080" cy="576064"/>
          </a:xfrm>
          <a:prstGeom prst="actionButtonBackPrevious">
            <a:avLst/>
          </a:prstGeom>
          <a:solidFill>
            <a:srgbClr val="CC00CC"/>
          </a:solidFill>
          <a:ln w="28575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178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44444E-6 L -0.30434 0.61458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26" y="30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11111E-6 L -0.40556 0.1518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78" y="7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85185E-6 L 0.00799 0.41621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9" y="20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  <p:bldP spid="5" grpId="0" animBg="1"/>
      <p:bldP spid="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.mycdn.me/i?r=AzEPZsRbOZEKgBhR0XGMT1RkB6OKihnQFNUpJqe5OPAWYaaKTM5SRkZCeTgDn6uOyic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899" y="2191029"/>
            <a:ext cx="2650728" cy="1768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donutella-store.herokuapp.com/media/original_cupcake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6134" y="3921174"/>
            <a:ext cx="1629458" cy="2065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https://i.pinimg.com/originals/14/59/03/14590314f9da333615458072d469b2da.jpg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E0DDD8"/>
              </a:clrFrom>
              <a:clrTo>
                <a:srgbClr val="E0DDD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33" b="10641"/>
          <a:stretch/>
        </p:blipFill>
        <p:spPr bwMode="auto">
          <a:xfrm>
            <a:off x="2647969" y="3909483"/>
            <a:ext cx="1860588" cy="2216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5816170" y="3123343"/>
            <a:ext cx="2073583" cy="657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rgbClr val="C00000"/>
                </a:solidFill>
              </a:rPr>
              <a:t>смузи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922977" y="1597648"/>
            <a:ext cx="2073583" cy="657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гамбургер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8" name="Управляющая кнопка: сведения 17">
            <a:hlinkClick r:id="" action="ppaction://noaction" highlightClick="1"/>
          </p:cNvPr>
          <p:cNvSpPr/>
          <p:nvPr/>
        </p:nvSpPr>
        <p:spPr>
          <a:xfrm>
            <a:off x="683568" y="636016"/>
            <a:ext cx="792088" cy="746886"/>
          </a:xfrm>
          <a:prstGeom prst="actionButtonInformation">
            <a:avLst/>
          </a:prstGeom>
          <a:solidFill>
            <a:srgbClr val="CC00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922977" y="2325512"/>
            <a:ext cx="2073583" cy="657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капкейк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7705" y="524316"/>
            <a:ext cx="625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CC00CC"/>
                </a:solidFill>
              </a:rPr>
              <a:t>Поможем </a:t>
            </a:r>
            <a:r>
              <a:rPr lang="ru-RU" sz="2800" b="1" dirty="0" smtClean="0">
                <a:solidFill>
                  <a:srgbClr val="CC00CC"/>
                </a:solidFill>
              </a:rPr>
              <a:t>Незнайке соотнести предмет и его название</a:t>
            </a:r>
            <a:endParaRPr lang="ru-RU" sz="2800" b="1" dirty="0">
              <a:solidFill>
                <a:srgbClr val="CC00CC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47705" y="1507774"/>
            <a:ext cx="6436244" cy="4999704"/>
          </a:xfrm>
          <a:prstGeom prst="rect">
            <a:avLst/>
          </a:prstGeom>
          <a:solidFill>
            <a:schemeClr val="bg1"/>
          </a:solidFill>
          <a:ln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2800" b="1" dirty="0" smtClean="0">
              <a:solidFill>
                <a:srgbClr val="CC00CC"/>
              </a:solidFill>
            </a:endParaRPr>
          </a:p>
          <a:p>
            <a:pPr algn="just"/>
            <a:r>
              <a:rPr lang="ru-RU" sz="2800" b="1" dirty="0" smtClean="0">
                <a:solidFill>
                  <a:srgbClr val="CC00CC"/>
                </a:solidFill>
              </a:rPr>
              <a:t>Гамбургер </a:t>
            </a:r>
            <a:r>
              <a:rPr lang="ru-RU" sz="2800" dirty="0">
                <a:solidFill>
                  <a:schemeClr val="tx1"/>
                </a:solidFill>
              </a:rPr>
              <a:t>- </a:t>
            </a:r>
            <a:r>
              <a:rPr lang="ru-RU" sz="2800" dirty="0" smtClean="0">
                <a:solidFill>
                  <a:schemeClr val="tx1"/>
                </a:solidFill>
              </a:rPr>
              <a:t>вид </a:t>
            </a:r>
            <a:r>
              <a:rPr lang="ru-RU" sz="2800" dirty="0">
                <a:solidFill>
                  <a:schemeClr val="tx1"/>
                </a:solidFill>
              </a:rPr>
              <a:t>сэндвича, состоящего из разрезанной пополам булочки и рубленой жареной </a:t>
            </a:r>
            <a:r>
              <a:rPr lang="ru-RU" sz="2800" dirty="0" smtClean="0">
                <a:solidFill>
                  <a:schemeClr val="tx1"/>
                </a:solidFill>
              </a:rPr>
              <a:t>котлеты с соусом и овощами.</a:t>
            </a:r>
            <a:endParaRPr lang="ru-RU" sz="2800" b="1" dirty="0" smtClean="0">
              <a:solidFill>
                <a:srgbClr val="CC00CC"/>
              </a:solidFill>
            </a:endParaRPr>
          </a:p>
          <a:p>
            <a:pPr algn="just"/>
            <a:r>
              <a:rPr lang="ru-RU" sz="2800" b="1" dirty="0" smtClean="0">
                <a:solidFill>
                  <a:srgbClr val="CC00CC"/>
                </a:solidFill>
              </a:rPr>
              <a:t>Капкейк</a:t>
            </a:r>
            <a:r>
              <a:rPr lang="ru-RU" sz="2800" dirty="0" smtClean="0">
                <a:solidFill>
                  <a:schemeClr val="tx1"/>
                </a:solidFill>
              </a:rPr>
              <a:t> – маленькие порционные пирожные.</a:t>
            </a:r>
            <a:endParaRPr lang="ru-RU" sz="2800" b="1" dirty="0" smtClean="0">
              <a:solidFill>
                <a:srgbClr val="CC00CC"/>
              </a:solidFill>
            </a:endParaRPr>
          </a:p>
          <a:p>
            <a:pPr algn="just"/>
            <a:r>
              <a:rPr lang="ru-RU" sz="2800" b="1" dirty="0" smtClean="0">
                <a:solidFill>
                  <a:srgbClr val="CC00CC"/>
                </a:solidFill>
              </a:rPr>
              <a:t>Смузи </a:t>
            </a:r>
            <a:r>
              <a:rPr lang="ru-RU" sz="2800" dirty="0">
                <a:solidFill>
                  <a:schemeClr val="tx1"/>
                </a:solidFill>
              </a:rPr>
              <a:t>-  </a:t>
            </a:r>
            <a:r>
              <a:rPr lang="ru-RU" sz="2800" dirty="0" smtClean="0">
                <a:solidFill>
                  <a:schemeClr val="tx1"/>
                </a:solidFill>
              </a:rPr>
              <a:t>густой напиток в виде смешанных в блендере фруктов</a:t>
            </a:r>
            <a:r>
              <a:rPr lang="ru-RU" sz="2800" dirty="0">
                <a:solidFill>
                  <a:schemeClr val="tx1"/>
                </a:solidFill>
              </a:rPr>
              <a:t>, ягод </a:t>
            </a:r>
            <a:r>
              <a:rPr lang="ru-RU" sz="2800" dirty="0" smtClean="0">
                <a:solidFill>
                  <a:schemeClr val="tx1"/>
                </a:solidFill>
              </a:rPr>
              <a:t>или </a:t>
            </a:r>
            <a:r>
              <a:rPr lang="ru-RU" sz="2800" dirty="0">
                <a:solidFill>
                  <a:schemeClr val="tx1"/>
                </a:solidFill>
              </a:rPr>
              <a:t>овощей, </a:t>
            </a:r>
            <a:r>
              <a:rPr lang="ru-RU" sz="2800" dirty="0" smtClean="0">
                <a:solidFill>
                  <a:schemeClr val="tx1"/>
                </a:solidFill>
              </a:rPr>
              <a:t>с возможным добавлением сока</a:t>
            </a:r>
            <a:r>
              <a:rPr lang="ru-RU" sz="2800" dirty="0">
                <a:solidFill>
                  <a:schemeClr val="tx1"/>
                </a:solidFill>
              </a:rPr>
              <a:t>, молока, йогурта </a:t>
            </a:r>
            <a:r>
              <a:rPr lang="ru-RU" sz="2800" dirty="0" smtClean="0">
                <a:solidFill>
                  <a:schemeClr val="tx1"/>
                </a:solidFill>
              </a:rPr>
              <a:t>или воды.</a:t>
            </a:r>
          </a:p>
          <a:p>
            <a:pPr algn="just"/>
            <a:endParaRPr lang="ru-RU" sz="2800" dirty="0" smtClean="0">
              <a:solidFill>
                <a:schemeClr val="tx1"/>
              </a:solidFill>
            </a:endParaRPr>
          </a:p>
          <a:p>
            <a:pPr algn="just"/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13" name="Picture 2" descr="https://cdn.pixabay.com/photo/2012/04/13/00/13/cross-31169_1280.pn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CC00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7027" y="1197198"/>
            <a:ext cx="681676" cy="68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244408" y="6165304"/>
            <a:ext cx="720080" cy="576064"/>
          </a:xfrm>
          <a:prstGeom prst="actionButtonForwardNext">
            <a:avLst/>
          </a:prstGeom>
          <a:solidFill>
            <a:srgbClr val="CC00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Управляющая кнопка: назад 18">
            <a:hlinkClick r:id="" action="ppaction://hlinkshowjump?jump=previousslide" highlightClick="1"/>
          </p:cNvPr>
          <p:cNvSpPr/>
          <p:nvPr/>
        </p:nvSpPr>
        <p:spPr>
          <a:xfrm>
            <a:off x="8252617" y="5550099"/>
            <a:ext cx="720080" cy="576064"/>
          </a:xfrm>
          <a:prstGeom prst="actionButtonBackPrevious">
            <a:avLst/>
          </a:prstGeom>
          <a:solidFill>
            <a:srgbClr val="CC00CC"/>
          </a:solidFill>
          <a:ln w="28575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569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96296E-6 L -0.35555 0.3136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78" y="1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96296E-6 L -0.00972 0.4858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6" y="24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L -0.35747 0.3900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82" y="19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8" grpId="0" animBg="1"/>
      <p:bldP spid="2" grpId="1" animBg="1"/>
      <p:bldP spid="2" grpId="2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https://www.stayer.su/internet_magazin/upload/medialibrary/8fc/8fc9619a57e38bba3f51e7b149895f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648614"/>
            <a:ext cx="2932840" cy="1956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s://cdn.fishki.net/upload/post/2016/05/06/1942632/43ea3be5d20469c2649c66fa120b57c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06" y="3910371"/>
            <a:ext cx="2872043" cy="1913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5963933" y="1450042"/>
            <a:ext cx="2381845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хафпайп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6154" name="Picture 10" descr="https://utv.ru/media/uploads/2021/01/24/9421079_d_85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910371"/>
            <a:ext cx="2932840" cy="1956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6156173" y="2125934"/>
            <a:ext cx="210154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шорт-трек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33712" y="2810338"/>
            <a:ext cx="2604306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кёрлинг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1550" y="375264"/>
            <a:ext cx="625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CC00CC"/>
                </a:solidFill>
              </a:rPr>
              <a:t>Поможем </a:t>
            </a:r>
            <a:r>
              <a:rPr lang="ru-RU" sz="2800" b="1" dirty="0" smtClean="0">
                <a:solidFill>
                  <a:srgbClr val="CC00CC"/>
                </a:solidFill>
              </a:rPr>
              <a:t>Незнайке соотнести вид спорта и его название</a:t>
            </a:r>
            <a:endParaRPr lang="ru-RU" sz="2800" b="1" dirty="0">
              <a:solidFill>
                <a:srgbClr val="CC00CC"/>
              </a:solidFill>
            </a:endParaRPr>
          </a:p>
        </p:txBody>
      </p:sp>
      <p:sp>
        <p:nvSpPr>
          <p:cNvPr id="10" name="Управляющая кнопка: сведения 9">
            <a:hlinkClick r:id="" action="ppaction://noaction" highlightClick="1"/>
          </p:cNvPr>
          <p:cNvSpPr/>
          <p:nvPr/>
        </p:nvSpPr>
        <p:spPr>
          <a:xfrm>
            <a:off x="683568" y="636016"/>
            <a:ext cx="792088" cy="746886"/>
          </a:xfrm>
          <a:prstGeom prst="actionButtonInformation">
            <a:avLst/>
          </a:prstGeom>
          <a:solidFill>
            <a:srgbClr val="CC00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195736" y="1522264"/>
            <a:ext cx="6709819" cy="5112568"/>
          </a:xfrm>
          <a:prstGeom prst="rect">
            <a:avLst/>
          </a:prstGeom>
          <a:solidFill>
            <a:schemeClr val="bg1"/>
          </a:solidFill>
          <a:ln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b="1" dirty="0" err="1" smtClean="0">
                <a:solidFill>
                  <a:srgbClr val="CC00CC"/>
                </a:solidFill>
              </a:rPr>
              <a:t>Хафпайп</a:t>
            </a:r>
            <a:r>
              <a:rPr lang="ru-RU" sz="2800" dirty="0" smtClean="0">
                <a:solidFill>
                  <a:schemeClr val="tx1"/>
                </a:solidFill>
              </a:rPr>
              <a:t> — соревнования </a:t>
            </a:r>
            <a:r>
              <a:rPr lang="ru-RU" sz="2800" dirty="0">
                <a:solidFill>
                  <a:schemeClr val="tx1"/>
                </a:solidFill>
              </a:rPr>
              <a:t>по </a:t>
            </a:r>
            <a:r>
              <a:rPr lang="ru-RU" sz="2800" dirty="0" smtClean="0">
                <a:solidFill>
                  <a:schemeClr val="tx1"/>
                </a:solidFill>
              </a:rPr>
              <a:t>сноуборду на </a:t>
            </a:r>
            <a:r>
              <a:rPr lang="ru-RU" sz="2800" dirty="0">
                <a:solidFill>
                  <a:schemeClr val="tx1"/>
                </a:solidFill>
              </a:rPr>
              <a:t>специальном снежном рельефе, который представляет собой в разрезе половину трубы</a:t>
            </a:r>
            <a:r>
              <a:rPr lang="ru-RU" sz="28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r>
              <a:rPr lang="ru-RU" sz="2800" b="1" dirty="0" smtClean="0">
                <a:solidFill>
                  <a:srgbClr val="CC00CC"/>
                </a:solidFill>
              </a:rPr>
              <a:t>Шорт-трек</a:t>
            </a:r>
            <a:r>
              <a:rPr lang="ru-RU" sz="2800" dirty="0" smtClean="0">
                <a:solidFill>
                  <a:schemeClr val="tx1"/>
                </a:solidFill>
              </a:rPr>
              <a:t> — </a:t>
            </a:r>
            <a:r>
              <a:rPr lang="ru-RU" sz="2800" dirty="0">
                <a:solidFill>
                  <a:schemeClr val="tx1"/>
                </a:solidFill>
              </a:rPr>
              <a:t>вид конькобежного </a:t>
            </a:r>
            <a:r>
              <a:rPr lang="ru-RU" sz="2800" dirty="0" smtClean="0">
                <a:solidFill>
                  <a:schemeClr val="tx1"/>
                </a:solidFill>
              </a:rPr>
              <a:t>спорта (бег по </a:t>
            </a:r>
            <a:r>
              <a:rPr lang="ru-RU" sz="2800" dirty="0">
                <a:solidFill>
                  <a:schemeClr val="tx1"/>
                </a:solidFill>
              </a:rPr>
              <a:t>овальной ледовой дорожке длиной 111,12 </a:t>
            </a:r>
            <a:r>
              <a:rPr lang="ru-RU" sz="2800" dirty="0" smtClean="0">
                <a:solidFill>
                  <a:schemeClr val="tx1"/>
                </a:solidFill>
              </a:rPr>
              <a:t>м).</a:t>
            </a:r>
          </a:p>
          <a:p>
            <a:pPr algn="just"/>
            <a:r>
              <a:rPr lang="ru-RU" sz="2800" b="1" dirty="0" smtClean="0">
                <a:solidFill>
                  <a:srgbClr val="CC00CC"/>
                </a:solidFill>
              </a:rPr>
              <a:t>Кёрлинг</a:t>
            </a:r>
            <a:r>
              <a:rPr lang="ru-RU" sz="2800" dirty="0" smtClean="0">
                <a:solidFill>
                  <a:schemeClr val="tx1"/>
                </a:solidFill>
              </a:rPr>
              <a:t> — спортивная </a:t>
            </a:r>
            <a:r>
              <a:rPr lang="ru-RU" sz="2800" dirty="0">
                <a:solidFill>
                  <a:schemeClr val="tx1"/>
                </a:solidFill>
              </a:rPr>
              <a:t>игра на ледяной площадке. </a:t>
            </a:r>
            <a:r>
              <a:rPr lang="ru-RU" sz="2800" dirty="0" smtClean="0">
                <a:solidFill>
                  <a:schemeClr val="tx1"/>
                </a:solidFill>
              </a:rPr>
              <a:t>Команды </a:t>
            </a:r>
            <a:r>
              <a:rPr lang="ru-RU" sz="2800" dirty="0">
                <a:solidFill>
                  <a:schemeClr val="tx1"/>
                </a:solidFill>
              </a:rPr>
              <a:t>поочерёдно пускают по льду специальные </a:t>
            </a:r>
            <a:r>
              <a:rPr lang="ru-RU" sz="2800" dirty="0" smtClean="0">
                <a:solidFill>
                  <a:schemeClr val="tx1"/>
                </a:solidFill>
              </a:rPr>
              <a:t>гранитные </a:t>
            </a:r>
            <a:r>
              <a:rPr lang="ru-RU" sz="2800" dirty="0">
                <a:solidFill>
                  <a:schemeClr val="tx1"/>
                </a:solidFill>
              </a:rPr>
              <a:t>снаряды </a:t>
            </a:r>
            <a:r>
              <a:rPr lang="ru-RU" sz="2800" dirty="0" smtClean="0">
                <a:solidFill>
                  <a:schemeClr val="tx1"/>
                </a:solidFill>
              </a:rPr>
              <a:t>(«камни») в </a:t>
            </a:r>
            <a:r>
              <a:rPr lang="ru-RU" sz="2800" dirty="0">
                <a:solidFill>
                  <a:schemeClr val="tx1"/>
                </a:solidFill>
              </a:rPr>
              <a:t>сторону </a:t>
            </a:r>
            <a:r>
              <a:rPr lang="ru-RU" sz="2800" dirty="0" smtClean="0">
                <a:solidFill>
                  <a:schemeClr val="tx1"/>
                </a:solidFill>
              </a:rPr>
              <a:t>мишени </a:t>
            </a:r>
            <a:r>
              <a:rPr lang="ru-RU" sz="2800" dirty="0">
                <a:solidFill>
                  <a:schemeClr val="tx1"/>
                </a:solidFill>
              </a:rPr>
              <a:t>(«дома</a:t>
            </a:r>
            <a:r>
              <a:rPr lang="ru-RU" sz="2800" dirty="0" smtClean="0">
                <a:solidFill>
                  <a:schemeClr val="tx1"/>
                </a:solidFill>
              </a:rPr>
              <a:t>»). </a:t>
            </a:r>
          </a:p>
          <a:p>
            <a:pPr algn="just"/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12" name="Picture 2" descr="https://cdn.pixabay.com/photo/2012/04/13/00/13/cross-31169_1280.pn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CC00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5778" y="986348"/>
            <a:ext cx="681676" cy="68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Управляющая кнопка: домой 16">
            <a:hlinkClick r:id="rId6" action="ppaction://hlinksldjump" highlightClick="1"/>
          </p:cNvPr>
          <p:cNvSpPr/>
          <p:nvPr/>
        </p:nvSpPr>
        <p:spPr>
          <a:xfrm>
            <a:off x="8157864" y="6034463"/>
            <a:ext cx="747692" cy="600369"/>
          </a:xfrm>
          <a:prstGeom prst="actionButtonHome">
            <a:avLst/>
          </a:prstGeom>
          <a:solidFill>
            <a:schemeClr val="bg1"/>
          </a:solidFill>
          <a:ln w="25400"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3989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96296E-6 L -0.36129 0.2365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73" y="118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95 0.00833 L -0.37517 0.5277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69" y="25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33333E-6 L -0.02361 0.4196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1" y="20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3" grpId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4458" y="3130771"/>
            <a:ext cx="807649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538158" y="530248"/>
            <a:ext cx="63550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C00CC"/>
                </a:solidFill>
              </a:rPr>
              <a:t>Поможем Незнайке подобрать </a:t>
            </a:r>
          </a:p>
          <a:p>
            <a:pPr algn="ctr"/>
            <a:r>
              <a:rPr lang="ru-RU" sz="2800" b="1" dirty="0" smtClean="0">
                <a:solidFill>
                  <a:srgbClr val="CC00CC"/>
                </a:solidFill>
              </a:rPr>
              <a:t>к заимствованным словам синонимы из русского языка</a:t>
            </a:r>
            <a:endParaRPr lang="ru-RU" sz="2800" b="1" dirty="0">
              <a:solidFill>
                <a:srgbClr val="CC00CC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 flipH="1">
            <a:off x="2852165" y="4221088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п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74485" y="1949039"/>
            <a:ext cx="4248472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Антракт </a:t>
            </a:r>
            <a:r>
              <a:rPr lang="ru-RU" sz="2800" b="1" dirty="0">
                <a:solidFill>
                  <a:srgbClr val="C00000"/>
                </a:solidFill>
              </a:rPr>
              <a:t>– </a:t>
            </a:r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94490" y="3130771"/>
            <a:ext cx="807649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104522" y="3130771"/>
            <a:ext cx="807649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014554" y="3130771"/>
            <a:ext cx="807649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924586" y="3130771"/>
            <a:ext cx="807649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834618" y="3130771"/>
            <a:ext cx="807649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7744650" y="3130771"/>
            <a:ext cx="807649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 flipH="1">
            <a:off x="3282269" y="4999566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е</a:t>
            </a:r>
          </a:p>
        </p:txBody>
      </p:sp>
      <p:sp>
        <p:nvSpPr>
          <p:cNvPr id="22" name="Овал 21"/>
          <p:cNvSpPr/>
          <p:nvPr/>
        </p:nvSpPr>
        <p:spPr>
          <a:xfrm flipH="1">
            <a:off x="3755916" y="4221088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23" name="Овал 22"/>
          <p:cNvSpPr/>
          <p:nvPr/>
        </p:nvSpPr>
        <p:spPr>
          <a:xfrm flipH="1">
            <a:off x="4235800" y="4975939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р</a:t>
            </a:r>
          </a:p>
        </p:txBody>
      </p:sp>
      <p:sp>
        <p:nvSpPr>
          <p:cNvPr id="24" name="Овал 23"/>
          <p:cNvSpPr/>
          <p:nvPr/>
        </p:nvSpPr>
        <p:spPr>
          <a:xfrm flipH="1">
            <a:off x="4658779" y="4229647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о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 flipH="1">
            <a:off x="5513440" y="4240515"/>
            <a:ext cx="435321" cy="3898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е</a:t>
            </a:r>
          </a:p>
        </p:txBody>
      </p:sp>
      <p:sp>
        <p:nvSpPr>
          <p:cNvPr id="26" name="Овал 25"/>
          <p:cNvSpPr/>
          <p:nvPr/>
        </p:nvSpPr>
        <p:spPr>
          <a:xfrm flipH="1">
            <a:off x="6334674" y="4221088"/>
            <a:ext cx="479884" cy="4188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ы</a:t>
            </a:r>
          </a:p>
        </p:txBody>
      </p:sp>
      <p:sp>
        <p:nvSpPr>
          <p:cNvPr id="27" name="Овал 26"/>
          <p:cNvSpPr/>
          <p:nvPr/>
        </p:nvSpPr>
        <p:spPr>
          <a:xfrm flipH="1">
            <a:off x="5178436" y="4999566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в</a:t>
            </a:r>
          </a:p>
        </p:txBody>
      </p:sp>
      <p:sp>
        <p:nvSpPr>
          <p:cNvPr id="28" name="Овал 27"/>
          <p:cNvSpPr/>
          <p:nvPr/>
        </p:nvSpPr>
        <p:spPr>
          <a:xfrm flipH="1">
            <a:off x="5989139" y="4975939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р</a:t>
            </a:r>
          </a:p>
        </p:txBody>
      </p:sp>
      <p:sp>
        <p:nvSpPr>
          <p:cNvPr id="29" name="Овал 28"/>
          <p:cNvSpPr/>
          <p:nvPr/>
        </p:nvSpPr>
        <p:spPr>
          <a:xfrm flipH="1">
            <a:off x="7162383" y="4229647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д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 flipH="1">
            <a:off x="6834618" y="4975939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31" name="Овал 30"/>
          <p:cNvSpPr/>
          <p:nvPr/>
        </p:nvSpPr>
        <p:spPr>
          <a:xfrm flipH="1">
            <a:off x="3755916" y="5695806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б</a:t>
            </a:r>
          </a:p>
        </p:txBody>
      </p:sp>
      <p:sp>
        <p:nvSpPr>
          <p:cNvPr id="32" name="Овал 31"/>
          <p:cNvSpPr/>
          <p:nvPr/>
        </p:nvSpPr>
        <p:spPr>
          <a:xfrm flipH="1">
            <a:off x="4687814" y="5722231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г</a:t>
            </a:r>
          </a:p>
        </p:txBody>
      </p:sp>
      <p:sp>
        <p:nvSpPr>
          <p:cNvPr id="33" name="Овал 32"/>
          <p:cNvSpPr/>
          <p:nvPr/>
        </p:nvSpPr>
        <p:spPr>
          <a:xfrm flipH="1">
            <a:off x="5582261" y="5695806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ю</a:t>
            </a:r>
          </a:p>
        </p:txBody>
      </p:sp>
      <p:sp>
        <p:nvSpPr>
          <p:cNvPr id="34" name="Овал 33"/>
          <p:cNvSpPr/>
          <p:nvPr/>
        </p:nvSpPr>
        <p:spPr>
          <a:xfrm flipH="1">
            <a:off x="6458285" y="5699452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с</a:t>
            </a:r>
          </a:p>
        </p:txBody>
      </p:sp>
      <p:sp>
        <p:nvSpPr>
          <p:cNvPr id="36" name="Управляющая кнопка: сведения 35">
            <a:hlinkClick r:id="" action="ppaction://noaction" highlightClick="1"/>
          </p:cNvPr>
          <p:cNvSpPr/>
          <p:nvPr/>
        </p:nvSpPr>
        <p:spPr>
          <a:xfrm>
            <a:off x="683568" y="636016"/>
            <a:ext cx="792088" cy="746886"/>
          </a:xfrm>
          <a:prstGeom prst="actionButtonInformation">
            <a:avLst/>
          </a:prstGeom>
          <a:solidFill>
            <a:srgbClr val="CC00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1954519" y="1567561"/>
            <a:ext cx="6709819" cy="5112568"/>
          </a:xfrm>
          <a:prstGeom prst="rect">
            <a:avLst/>
          </a:prstGeom>
          <a:solidFill>
            <a:schemeClr val="bg1"/>
          </a:solidFill>
          <a:ln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По происхождению в русском языке имеются </a:t>
            </a:r>
            <a:r>
              <a:rPr lang="ru-RU" sz="2800" b="1" dirty="0" smtClean="0">
                <a:solidFill>
                  <a:srgbClr val="CC00CC"/>
                </a:solidFill>
              </a:rPr>
              <a:t>исконно русские </a:t>
            </a:r>
            <a:r>
              <a:rPr lang="ru-RU" sz="2800" dirty="0" smtClean="0">
                <a:solidFill>
                  <a:schemeClr val="tx1"/>
                </a:solidFill>
              </a:rPr>
              <a:t>слова (возникли в русском языке) и </a:t>
            </a:r>
            <a:r>
              <a:rPr lang="ru-RU" sz="2800" b="1" dirty="0" smtClean="0">
                <a:solidFill>
                  <a:srgbClr val="CC00CC"/>
                </a:solidFill>
              </a:rPr>
              <a:t>заимствованные слова </a:t>
            </a:r>
            <a:r>
              <a:rPr lang="ru-RU" sz="2800" dirty="0" smtClean="0">
                <a:solidFill>
                  <a:schemeClr val="tx1"/>
                </a:solidFill>
              </a:rPr>
              <a:t>(пришли из других языков). Заимствуются слова для названия заимствованных предметов,  орудий, понятий и т.д. Например, слово </a:t>
            </a:r>
            <a:r>
              <a:rPr lang="ru-RU" sz="2800" dirty="0">
                <a:solidFill>
                  <a:schemeClr val="tx1"/>
                </a:solidFill>
              </a:rPr>
              <a:t>«антракт» </a:t>
            </a:r>
            <a:r>
              <a:rPr lang="ru-RU" sz="2800" dirty="0" smtClean="0">
                <a:solidFill>
                  <a:schemeClr val="tx1"/>
                </a:solidFill>
              </a:rPr>
              <a:t>восходит </a:t>
            </a:r>
            <a:r>
              <a:rPr lang="ru-RU" sz="2800" dirty="0">
                <a:solidFill>
                  <a:schemeClr val="tx1"/>
                </a:solidFill>
              </a:rPr>
              <a:t>к французскому </a:t>
            </a:r>
            <a:r>
              <a:rPr lang="ru-RU" sz="2800" dirty="0" err="1">
                <a:solidFill>
                  <a:schemeClr val="tx1"/>
                </a:solidFill>
              </a:rPr>
              <a:t>entracte</a:t>
            </a:r>
            <a:r>
              <a:rPr lang="ru-RU" sz="2800" dirty="0">
                <a:solidFill>
                  <a:schemeClr val="tx1"/>
                </a:solidFill>
              </a:rPr>
              <a:t>, в котором </a:t>
            </a:r>
            <a:r>
              <a:rPr lang="ru-RU" sz="2800" dirty="0" err="1">
                <a:solidFill>
                  <a:schemeClr val="tx1"/>
                </a:solidFill>
              </a:rPr>
              <a:t>entr</a:t>
            </a:r>
            <a:r>
              <a:rPr lang="ru-RU" sz="2800" dirty="0">
                <a:solidFill>
                  <a:schemeClr val="tx1"/>
                </a:solidFill>
              </a:rPr>
              <a:t> — «между» и </a:t>
            </a:r>
            <a:r>
              <a:rPr lang="ru-RU" sz="2800" dirty="0" err="1">
                <a:solidFill>
                  <a:schemeClr val="tx1"/>
                </a:solidFill>
              </a:rPr>
              <a:t>act</a:t>
            </a:r>
            <a:r>
              <a:rPr lang="ru-RU" sz="2800" dirty="0">
                <a:solidFill>
                  <a:schemeClr val="tx1"/>
                </a:solidFill>
              </a:rPr>
              <a:t> — «действие»; таким образом, исходное значение — «промежуток между (театральными) действиями».</a:t>
            </a:r>
          </a:p>
        </p:txBody>
      </p:sp>
      <p:pic>
        <p:nvPicPr>
          <p:cNvPr id="38" name="Picture 2" descr="https://cdn.pixabay.com/photo/2012/04/13/00/13/cross-31169_1280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duotone>
              <a:prstClr val="black"/>
              <a:srgbClr val="CC00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2812" y="1009459"/>
            <a:ext cx="681676" cy="68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Управляющая кнопка: далее 34">
            <a:hlinkClick r:id="" action="ppaction://hlinkshowjump?jump=nextslide" highlightClick="1"/>
          </p:cNvPr>
          <p:cNvSpPr/>
          <p:nvPr/>
        </p:nvSpPr>
        <p:spPr>
          <a:xfrm>
            <a:off x="8244408" y="6165304"/>
            <a:ext cx="720080" cy="576064"/>
          </a:xfrm>
          <a:prstGeom prst="actionButtonForwardNext">
            <a:avLst/>
          </a:prstGeom>
          <a:solidFill>
            <a:srgbClr val="CC00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" name="Picture 2" descr="https://cdn.pixabay.com/photo/2013/07/12/14/48/cursor-148819_1280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9420" y="5271860"/>
            <a:ext cx="355458" cy="560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6223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7.40741E-7 L -0.05 -0.1571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" y="-7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7.40741E-7 L -0.22431 -0.1571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15" y="-7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2.96296E-6 L -0.18611 -0.2671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06" y="-13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81481E-6 L 0.20052 -0.27061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17" y="-13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8 -0.00532 L 0.2033 -0.26713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17" y="-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4.81481E-6 L 0.30122 -0.27061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52" y="-13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81481E-6 L 0.06441 -0.15648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2" y="-7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7" grpId="0" animBg="1"/>
      <p:bldP spid="37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4458" y="3130771"/>
            <a:ext cx="807649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 flipH="1">
            <a:off x="2852165" y="4221088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к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992029" y="2047011"/>
            <a:ext cx="4248472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C00CC"/>
                </a:solidFill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Лозунг –  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94490" y="3130771"/>
            <a:ext cx="807649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104522" y="3130771"/>
            <a:ext cx="807649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014554" y="3130771"/>
            <a:ext cx="807649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924586" y="3130771"/>
            <a:ext cx="807649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834618" y="3130771"/>
            <a:ext cx="807649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 flipH="1">
            <a:off x="3282269" y="4999566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е</a:t>
            </a:r>
          </a:p>
        </p:txBody>
      </p:sp>
      <p:sp>
        <p:nvSpPr>
          <p:cNvPr id="22" name="Овал 21"/>
          <p:cNvSpPr/>
          <p:nvPr/>
        </p:nvSpPr>
        <p:spPr>
          <a:xfrm flipH="1">
            <a:off x="3755916" y="4221088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23" name="Овал 22"/>
          <p:cNvSpPr/>
          <p:nvPr/>
        </p:nvSpPr>
        <p:spPr>
          <a:xfrm flipH="1">
            <a:off x="4235800" y="4975939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р</a:t>
            </a:r>
          </a:p>
        </p:txBody>
      </p:sp>
      <p:sp>
        <p:nvSpPr>
          <p:cNvPr id="24" name="Овал 23"/>
          <p:cNvSpPr/>
          <p:nvPr/>
        </p:nvSpPr>
        <p:spPr>
          <a:xfrm flipH="1">
            <a:off x="4658779" y="4229647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о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 flipH="1">
            <a:off x="5513440" y="4240515"/>
            <a:ext cx="435321" cy="3898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п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 flipH="1">
            <a:off x="6334674" y="4221088"/>
            <a:ext cx="479884" cy="4188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в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 flipH="1">
            <a:off x="5178436" y="4999566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з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8" name="Овал 27"/>
          <p:cNvSpPr/>
          <p:nvPr/>
        </p:nvSpPr>
        <p:spPr>
          <a:xfrm flipH="1">
            <a:off x="5989139" y="4975939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л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 flipH="1">
            <a:off x="7162383" y="4229647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ы</a:t>
            </a:r>
          </a:p>
        </p:txBody>
      </p:sp>
      <p:sp>
        <p:nvSpPr>
          <p:cNvPr id="30" name="Овал 29"/>
          <p:cNvSpPr/>
          <p:nvPr/>
        </p:nvSpPr>
        <p:spPr>
          <a:xfrm flipH="1">
            <a:off x="6834618" y="4975939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31" name="Овал 30"/>
          <p:cNvSpPr/>
          <p:nvPr/>
        </p:nvSpPr>
        <p:spPr>
          <a:xfrm flipH="1">
            <a:off x="3755916" y="5695806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б</a:t>
            </a:r>
          </a:p>
        </p:txBody>
      </p:sp>
      <p:sp>
        <p:nvSpPr>
          <p:cNvPr id="32" name="Овал 31"/>
          <p:cNvSpPr/>
          <p:nvPr/>
        </p:nvSpPr>
        <p:spPr>
          <a:xfrm flipH="1">
            <a:off x="4687814" y="5722231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г</a:t>
            </a:r>
          </a:p>
        </p:txBody>
      </p:sp>
      <p:sp>
        <p:nvSpPr>
          <p:cNvPr id="33" name="Овал 32"/>
          <p:cNvSpPr/>
          <p:nvPr/>
        </p:nvSpPr>
        <p:spPr>
          <a:xfrm flipH="1">
            <a:off x="5582261" y="5695806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ю</a:t>
            </a:r>
          </a:p>
        </p:txBody>
      </p:sp>
      <p:sp>
        <p:nvSpPr>
          <p:cNvPr id="34" name="Овал 33"/>
          <p:cNvSpPr/>
          <p:nvPr/>
        </p:nvSpPr>
        <p:spPr>
          <a:xfrm flipH="1">
            <a:off x="6458285" y="5699452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с</a:t>
            </a:r>
          </a:p>
        </p:txBody>
      </p:sp>
      <p:sp>
        <p:nvSpPr>
          <p:cNvPr id="35" name="Управляющая кнопка: далее 34">
            <a:hlinkClick r:id="" action="ppaction://hlinkshowjump?jump=nextslide" highlightClick="1"/>
          </p:cNvPr>
          <p:cNvSpPr/>
          <p:nvPr/>
        </p:nvSpPr>
        <p:spPr>
          <a:xfrm>
            <a:off x="8244408" y="6165304"/>
            <a:ext cx="720080" cy="576064"/>
          </a:xfrm>
          <a:prstGeom prst="actionButtonForwardNext">
            <a:avLst/>
          </a:prstGeom>
          <a:solidFill>
            <a:srgbClr val="CC00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1538158" y="530248"/>
            <a:ext cx="63550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C00CC"/>
                </a:solidFill>
              </a:rPr>
              <a:t>Поможем Незнайке подобрать </a:t>
            </a:r>
          </a:p>
          <a:p>
            <a:pPr algn="ctr"/>
            <a:r>
              <a:rPr lang="ru-RU" sz="2800" b="1" dirty="0" smtClean="0">
                <a:solidFill>
                  <a:srgbClr val="CC00CC"/>
                </a:solidFill>
              </a:rPr>
              <a:t>к заимствованным словам синонимы из русского языка</a:t>
            </a:r>
            <a:endParaRPr lang="ru-RU" sz="2800" b="1" dirty="0">
              <a:solidFill>
                <a:srgbClr val="CC00CC"/>
              </a:solidFill>
            </a:endParaRPr>
          </a:p>
        </p:txBody>
      </p:sp>
      <p:sp>
        <p:nvSpPr>
          <p:cNvPr id="37" name="Управляющая кнопка: назад 36">
            <a:hlinkClick r:id="" action="ppaction://hlinkshowjump?jump=previousslide" highlightClick="1"/>
          </p:cNvPr>
          <p:cNvSpPr/>
          <p:nvPr/>
        </p:nvSpPr>
        <p:spPr>
          <a:xfrm>
            <a:off x="8244408" y="5548398"/>
            <a:ext cx="720080" cy="576064"/>
          </a:xfrm>
          <a:prstGeom prst="actionButtonBackPrevious">
            <a:avLst/>
          </a:prstGeom>
          <a:solidFill>
            <a:srgbClr val="CC00CC"/>
          </a:solidFill>
          <a:ln w="28575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1063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81481E-6 L 0.06441 -0.15648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2" y="-7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33333E-6 L -0.11684 -0.16227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51" y="-8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96296E-6 L -0.28472 -0.26157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36" y="-1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4.81481E-6 L -0.00069 -0.27061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-13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96296E-6 L -0.10069 -0.26713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5" y="-13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7.40741E-7 L -0.33941 -0.15949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79" y="-79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1" animBg="1"/>
      <p:bldP spid="30" grpId="1" animBg="1"/>
      <p:bldP spid="31" grpId="0" animBg="1"/>
      <p:bldP spid="32" grpId="0" animBg="1"/>
      <p:bldP spid="33" grpId="0" animBg="1"/>
      <p:bldP spid="3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4458" y="3130771"/>
            <a:ext cx="807649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351506" y="2068220"/>
            <a:ext cx="4248472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Вето </a:t>
            </a:r>
            <a:r>
              <a:rPr lang="ru-RU" sz="2800" b="1" dirty="0">
                <a:solidFill>
                  <a:srgbClr val="C00000"/>
                </a:solidFill>
              </a:rPr>
              <a:t>– </a:t>
            </a:r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94490" y="3130771"/>
            <a:ext cx="807649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104522" y="3130771"/>
            <a:ext cx="807649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014554" y="3130771"/>
            <a:ext cx="807649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924586" y="3130771"/>
            <a:ext cx="807649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834618" y="3130771"/>
            <a:ext cx="807649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 flipH="1">
            <a:off x="3282269" y="4999566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3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 flipH="1">
            <a:off x="4235800" y="4975939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р</a:t>
            </a:r>
          </a:p>
        </p:txBody>
      </p:sp>
      <p:sp>
        <p:nvSpPr>
          <p:cNvPr id="24" name="Овал 23"/>
          <p:cNvSpPr/>
          <p:nvPr/>
        </p:nvSpPr>
        <p:spPr>
          <a:xfrm flipH="1">
            <a:off x="4658779" y="4229647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о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 flipH="1">
            <a:off x="5513440" y="4240515"/>
            <a:ext cx="435321" cy="3898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к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 flipH="1">
            <a:off x="6334674" y="4221088"/>
            <a:ext cx="479884" cy="4188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я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 flipH="1">
            <a:off x="5178436" y="4999566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в</a:t>
            </a:r>
          </a:p>
        </p:txBody>
      </p:sp>
      <p:sp>
        <p:nvSpPr>
          <p:cNvPr id="28" name="Овал 27"/>
          <p:cNvSpPr/>
          <p:nvPr/>
        </p:nvSpPr>
        <p:spPr>
          <a:xfrm flipH="1">
            <a:off x="5989139" y="4975939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е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 flipH="1">
            <a:off x="7162383" y="4229647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д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 flipH="1">
            <a:off x="6834618" y="4975939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31" name="Овал 30"/>
          <p:cNvSpPr/>
          <p:nvPr/>
        </p:nvSpPr>
        <p:spPr>
          <a:xfrm flipH="1">
            <a:off x="3755916" y="5695806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б</a:t>
            </a:r>
          </a:p>
        </p:txBody>
      </p:sp>
      <p:sp>
        <p:nvSpPr>
          <p:cNvPr id="32" name="Овал 31"/>
          <p:cNvSpPr/>
          <p:nvPr/>
        </p:nvSpPr>
        <p:spPr>
          <a:xfrm flipH="1">
            <a:off x="4781713" y="5654785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г</a:t>
            </a:r>
          </a:p>
        </p:txBody>
      </p:sp>
      <p:sp>
        <p:nvSpPr>
          <p:cNvPr id="33" name="Овал 32"/>
          <p:cNvSpPr/>
          <p:nvPr/>
        </p:nvSpPr>
        <p:spPr>
          <a:xfrm flipH="1">
            <a:off x="5582261" y="5654785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ф</a:t>
            </a:r>
          </a:p>
        </p:txBody>
      </p:sp>
      <p:sp>
        <p:nvSpPr>
          <p:cNvPr id="34" name="Овал 33"/>
          <p:cNvSpPr/>
          <p:nvPr/>
        </p:nvSpPr>
        <p:spPr>
          <a:xfrm flipH="1">
            <a:off x="3820832" y="4324011"/>
            <a:ext cx="479884" cy="2508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ы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5" name="Овал 34"/>
          <p:cNvSpPr/>
          <p:nvPr/>
        </p:nvSpPr>
        <p:spPr>
          <a:xfrm flipH="1">
            <a:off x="3118430" y="4240515"/>
            <a:ext cx="479884" cy="3887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37" name="Овал 36"/>
          <p:cNvSpPr/>
          <p:nvPr/>
        </p:nvSpPr>
        <p:spPr>
          <a:xfrm flipH="1">
            <a:off x="6492293" y="5629886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т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8" name="Овал 37"/>
          <p:cNvSpPr/>
          <p:nvPr/>
        </p:nvSpPr>
        <p:spPr>
          <a:xfrm flipH="1">
            <a:off x="2875758" y="5654785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п</a:t>
            </a:r>
          </a:p>
        </p:txBody>
      </p:sp>
      <p:sp>
        <p:nvSpPr>
          <p:cNvPr id="39" name="Управляющая кнопка: далее 38">
            <a:hlinkClick r:id="" action="ppaction://hlinkshowjump?jump=nextslide" highlightClick="1"/>
          </p:cNvPr>
          <p:cNvSpPr/>
          <p:nvPr/>
        </p:nvSpPr>
        <p:spPr>
          <a:xfrm>
            <a:off x="8244408" y="6165304"/>
            <a:ext cx="720080" cy="576064"/>
          </a:xfrm>
          <a:prstGeom prst="actionButtonForwardNext">
            <a:avLst/>
          </a:prstGeom>
          <a:solidFill>
            <a:srgbClr val="CC00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1538158" y="530248"/>
            <a:ext cx="63550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C00CC"/>
                </a:solidFill>
              </a:rPr>
              <a:t>Поможем Незнайке подобрать </a:t>
            </a:r>
          </a:p>
          <a:p>
            <a:pPr algn="ctr"/>
            <a:r>
              <a:rPr lang="ru-RU" sz="2800" b="1" dirty="0" smtClean="0">
                <a:solidFill>
                  <a:srgbClr val="CC00CC"/>
                </a:solidFill>
              </a:rPr>
              <a:t>к заимствованным словам синонимы из русского языка</a:t>
            </a:r>
            <a:endParaRPr lang="ru-RU" sz="2800" b="1" dirty="0">
              <a:solidFill>
                <a:srgbClr val="CC00CC"/>
              </a:solidFill>
            </a:endParaRPr>
          </a:p>
        </p:txBody>
      </p:sp>
      <p:sp>
        <p:nvSpPr>
          <p:cNvPr id="40" name="Управляющая кнопка: назад 39">
            <a:hlinkClick r:id="" action="ppaction://hlinkshowjump?jump=previousslide" highlightClick="1"/>
          </p:cNvPr>
          <p:cNvSpPr/>
          <p:nvPr/>
        </p:nvSpPr>
        <p:spPr>
          <a:xfrm>
            <a:off x="8244408" y="5556182"/>
            <a:ext cx="720080" cy="576064"/>
          </a:xfrm>
          <a:prstGeom prst="actionButtonBackPrevious">
            <a:avLst/>
          </a:prstGeom>
          <a:solidFill>
            <a:srgbClr val="CC00CC"/>
          </a:solidFill>
          <a:ln w="28575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6839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81481E-6 L -0.09705 -0.26575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61" y="-132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8 -0.00532 L 0.10312 -0.26227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17" y="-128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2.96296E-6 L 0.01146 -0.26227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3" y="-13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4 -0.02454 L 0.02639 -0.15209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6" y="-6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33333E-6 L 0.05747 -0.35764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5" y="-178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2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96296E-6 L 0.15226 -0.3632 " pathEditMode="relative" rAng="0" ptsTypes="AA">
                                      <p:cBhvr>
                                        <p:cTn id="11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04" y="-18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1" grpId="0" animBg="1"/>
      <p:bldP spid="23" grpId="0" animBg="1"/>
      <p:bldP spid="24" grpId="0" animBg="1"/>
      <p:bldP spid="25" grpId="1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7" grpId="0" animBg="1"/>
      <p:bldP spid="3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4458" y="3130771"/>
            <a:ext cx="807649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 flipH="1">
            <a:off x="2852165" y="4221088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к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193937" y="2028167"/>
            <a:ext cx="4248472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Анализ  –</a:t>
            </a:r>
            <a:r>
              <a:rPr lang="ru-RU" sz="2800" dirty="0" smtClean="0">
                <a:solidFill>
                  <a:srgbClr val="CC00CC"/>
                </a:solidFill>
              </a:rPr>
              <a:t>  </a:t>
            </a:r>
            <a:endParaRPr lang="ru-RU" sz="2800" dirty="0">
              <a:solidFill>
                <a:srgbClr val="CC00CC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94490" y="3130771"/>
            <a:ext cx="807649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104522" y="3130771"/>
            <a:ext cx="807649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014554" y="3130771"/>
            <a:ext cx="807649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924586" y="3130771"/>
            <a:ext cx="807649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834618" y="3130771"/>
            <a:ext cx="807649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 flipH="1">
            <a:off x="3282269" y="4999566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е</a:t>
            </a:r>
          </a:p>
        </p:txBody>
      </p:sp>
      <p:sp>
        <p:nvSpPr>
          <p:cNvPr id="22" name="Овал 21"/>
          <p:cNvSpPr/>
          <p:nvPr/>
        </p:nvSpPr>
        <p:spPr>
          <a:xfrm flipH="1">
            <a:off x="3755916" y="4221088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23" name="Овал 22"/>
          <p:cNvSpPr/>
          <p:nvPr/>
        </p:nvSpPr>
        <p:spPr>
          <a:xfrm flipH="1">
            <a:off x="4235800" y="4975939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р</a:t>
            </a:r>
          </a:p>
        </p:txBody>
      </p:sp>
      <p:sp>
        <p:nvSpPr>
          <p:cNvPr id="24" name="Овал 23"/>
          <p:cNvSpPr/>
          <p:nvPr/>
        </p:nvSpPr>
        <p:spPr>
          <a:xfrm flipH="1">
            <a:off x="4658779" y="4229647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25" name="Овал 24"/>
          <p:cNvSpPr/>
          <p:nvPr/>
        </p:nvSpPr>
        <p:spPr>
          <a:xfrm flipH="1">
            <a:off x="5513440" y="4240515"/>
            <a:ext cx="435321" cy="3898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р</a:t>
            </a:r>
          </a:p>
        </p:txBody>
      </p:sp>
      <p:sp>
        <p:nvSpPr>
          <p:cNvPr id="26" name="Овал 25"/>
          <p:cNvSpPr/>
          <p:nvPr/>
        </p:nvSpPr>
        <p:spPr>
          <a:xfrm flipH="1">
            <a:off x="6334674" y="4221088"/>
            <a:ext cx="479884" cy="4188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в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 flipH="1">
            <a:off x="5178436" y="4999566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з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8" name="Овал 27"/>
          <p:cNvSpPr/>
          <p:nvPr/>
        </p:nvSpPr>
        <p:spPr>
          <a:xfrm flipH="1">
            <a:off x="5989139" y="4975939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л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 flipH="1">
            <a:off x="7162383" y="4229647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к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 flipH="1">
            <a:off x="6834618" y="4975939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о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 flipH="1">
            <a:off x="3755916" y="5695806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б</a:t>
            </a:r>
          </a:p>
        </p:txBody>
      </p:sp>
      <p:sp>
        <p:nvSpPr>
          <p:cNvPr id="32" name="Овал 31"/>
          <p:cNvSpPr/>
          <p:nvPr/>
        </p:nvSpPr>
        <p:spPr>
          <a:xfrm flipH="1">
            <a:off x="4687814" y="5722231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г</a:t>
            </a:r>
          </a:p>
        </p:txBody>
      </p:sp>
      <p:sp>
        <p:nvSpPr>
          <p:cNvPr id="33" name="Овал 32"/>
          <p:cNvSpPr/>
          <p:nvPr/>
        </p:nvSpPr>
        <p:spPr>
          <a:xfrm flipH="1">
            <a:off x="5582261" y="5695806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н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4" name="Овал 33"/>
          <p:cNvSpPr/>
          <p:nvPr/>
        </p:nvSpPr>
        <p:spPr>
          <a:xfrm flipH="1">
            <a:off x="6458285" y="5699452"/>
            <a:ext cx="479884" cy="428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с</a:t>
            </a:r>
          </a:p>
        </p:txBody>
      </p:sp>
      <p:sp>
        <p:nvSpPr>
          <p:cNvPr id="36" name="Управляющая кнопка: домой 35">
            <a:hlinkClick r:id="rId3" action="ppaction://hlinksldjump" highlightClick="1"/>
          </p:cNvPr>
          <p:cNvSpPr/>
          <p:nvPr/>
        </p:nvSpPr>
        <p:spPr>
          <a:xfrm>
            <a:off x="8157864" y="6034463"/>
            <a:ext cx="747692" cy="600369"/>
          </a:xfrm>
          <a:prstGeom prst="actionButtonHome">
            <a:avLst/>
          </a:prstGeom>
          <a:solidFill>
            <a:schemeClr val="bg1"/>
          </a:solidFill>
          <a:ln w="25400"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1538158" y="530248"/>
            <a:ext cx="63550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C00CC"/>
                </a:solidFill>
              </a:rPr>
              <a:t>Поможем Незнайке подобрать </a:t>
            </a:r>
          </a:p>
          <a:p>
            <a:pPr algn="ctr"/>
            <a:r>
              <a:rPr lang="ru-RU" sz="2800" b="1" dirty="0" smtClean="0">
                <a:solidFill>
                  <a:srgbClr val="CC00CC"/>
                </a:solidFill>
              </a:rPr>
              <a:t>к заимствованным словам синонимы из русского языка</a:t>
            </a:r>
            <a:endParaRPr lang="ru-RU" sz="2800" b="1" dirty="0">
              <a:solidFill>
                <a:srgbClr val="CC00CC"/>
              </a:solidFill>
            </a:endParaRPr>
          </a:p>
        </p:txBody>
      </p:sp>
      <p:sp>
        <p:nvSpPr>
          <p:cNvPr id="37" name="Управляющая кнопка: назад 36">
            <a:hlinkClick r:id="" action="ppaction://hlinkshowjump?jump=previousslide" highlightClick="1"/>
          </p:cNvPr>
          <p:cNvSpPr/>
          <p:nvPr/>
        </p:nvSpPr>
        <p:spPr>
          <a:xfrm>
            <a:off x="8157864" y="5392268"/>
            <a:ext cx="720080" cy="576064"/>
          </a:xfrm>
          <a:prstGeom prst="actionButtonBackPrevious">
            <a:avLst/>
          </a:prstGeom>
          <a:solidFill>
            <a:srgbClr val="CC00CC"/>
          </a:solidFill>
          <a:ln w="28575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4067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7.40741E-7 L -0.0375 -0.16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5" y="-8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4.81481E-6 L -0.10312 -0.27061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56" y="-13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96296E-6 L -0.20122 -0.26713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69" y="-13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44444E-6 L 0.15833 -0.36667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17" y="-18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96296E-6 L -0.0809 -0.25764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45" y="-128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7.40741E-7 L 0.15659 -0.15949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0" y="-79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9" grpId="0" animBg="1"/>
      <p:bldP spid="21" grpId="0" animBg="1"/>
      <p:bldP spid="22" grpId="1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05879" y="274638"/>
            <a:ext cx="8280921" cy="591672"/>
          </a:xfrm>
          <a:prstGeom prst="rect">
            <a:avLst/>
          </a:prstGeom>
          <a:solidFill>
            <a:srgbClr val="FF00FF">
              <a:alpha val="50000"/>
            </a:srgbClr>
          </a:solidFill>
          <a:ln>
            <a:noFill/>
          </a:ln>
          <a:effectLst>
            <a:glow rad="203200">
              <a:srgbClr val="CC66FF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Условные обозначения</a:t>
            </a:r>
            <a:endParaRPr lang="ru-RU" sz="2800" b="1" dirty="0" smtClean="0"/>
          </a:p>
        </p:txBody>
      </p:sp>
      <p:sp>
        <p:nvSpPr>
          <p:cNvPr id="6" name="Управляющая кнопка: сведения 5">
            <a:hlinkClick r:id="" action="ppaction://noaction" highlightClick="1"/>
          </p:cNvPr>
          <p:cNvSpPr/>
          <p:nvPr/>
        </p:nvSpPr>
        <p:spPr>
          <a:xfrm>
            <a:off x="5050941" y="1058674"/>
            <a:ext cx="792088" cy="746886"/>
          </a:xfrm>
          <a:prstGeom prst="actionButtonInformation">
            <a:avLst/>
          </a:prstGeom>
          <a:solidFill>
            <a:srgbClr val="CC00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917885" y="1110284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- сведения</a:t>
            </a:r>
            <a:endParaRPr lang="ru-RU" sz="2800" dirty="0"/>
          </a:p>
        </p:txBody>
      </p:sp>
      <p:sp>
        <p:nvSpPr>
          <p:cNvPr id="9" name="Управляющая кнопка: домой 8">
            <a:hlinkClick r:id="rId2" action="ppaction://hlinksldjump" highlightClick="1"/>
          </p:cNvPr>
          <p:cNvSpPr/>
          <p:nvPr/>
        </p:nvSpPr>
        <p:spPr>
          <a:xfrm>
            <a:off x="1187624" y="1033135"/>
            <a:ext cx="747692" cy="600369"/>
          </a:xfrm>
          <a:prstGeom prst="actionButtonHome">
            <a:avLst/>
          </a:prstGeom>
          <a:solidFill>
            <a:schemeClr val="bg1"/>
          </a:solidFill>
          <a:ln w="25400"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073490" y="1085108"/>
            <a:ext cx="3033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- домой (в меню)</a:t>
            </a:r>
            <a:endParaRPr lang="ru-RU" sz="2800" dirty="0"/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1187624" y="1747485"/>
            <a:ext cx="720080" cy="576064"/>
          </a:xfrm>
          <a:prstGeom prst="actionButtonForwardNext">
            <a:avLst/>
          </a:prstGeom>
          <a:solidFill>
            <a:srgbClr val="CC00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051720" y="1761830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- вперёд</a:t>
            </a:r>
            <a:endParaRPr lang="ru-RU" sz="2800" dirty="0"/>
          </a:p>
        </p:txBody>
      </p:sp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1201430" y="2431113"/>
            <a:ext cx="720080" cy="576064"/>
          </a:xfrm>
          <a:prstGeom prst="actionButtonBackPrevious">
            <a:avLst/>
          </a:prstGeom>
          <a:solidFill>
            <a:srgbClr val="CC00CC"/>
          </a:solidFill>
          <a:ln w="28575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051826" y="2376841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- назад</a:t>
            </a:r>
            <a:endParaRPr lang="ru-RU" sz="2800" dirty="0"/>
          </a:p>
        </p:txBody>
      </p:sp>
      <p:pic>
        <p:nvPicPr>
          <p:cNvPr id="15" name="Picture 2" descr="https://cdn.pixabay.com/photo/2012/04/13/00/13/cross-31169_1280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duotone>
              <a:prstClr val="black"/>
              <a:srgbClr val="CC00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516" y="2050555"/>
            <a:ext cx="680939" cy="680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5940152" y="2006987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- закрыть</a:t>
            </a:r>
            <a:endParaRPr lang="ru-RU" sz="2800" dirty="0"/>
          </a:p>
        </p:txBody>
      </p:sp>
      <p:pic>
        <p:nvPicPr>
          <p:cNvPr id="17" name="Picture 2" descr="https://cdn.pixabay.com/photo/2013/07/12/14/48/cursor-148819_1280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643" y="3180570"/>
            <a:ext cx="534409" cy="842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618663" y="3208110"/>
            <a:ext cx="382505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Tx/>
              <a:buChar char="-"/>
            </a:pPr>
            <a:r>
              <a:rPr lang="ru-RU" sz="2800" dirty="0" smtClean="0"/>
              <a:t>указатель на объект, с </a:t>
            </a:r>
            <a:r>
              <a:rPr lang="ru-RU" sz="2800" dirty="0"/>
              <a:t>которым будет производиться </a:t>
            </a:r>
            <a:r>
              <a:rPr lang="ru-RU" sz="2800" dirty="0" smtClean="0"/>
              <a:t>интерактивное взаимодействие</a:t>
            </a:r>
            <a:endParaRPr lang="ru-RU" sz="2800" dirty="0"/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8244408" y="6165304"/>
            <a:ext cx="720080" cy="576064"/>
          </a:xfrm>
          <a:prstGeom prst="actionButtonForwardNext">
            <a:avLst/>
          </a:prstGeom>
          <a:solidFill>
            <a:srgbClr val="CC00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856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1"/>
          <a:stretch/>
        </p:blipFill>
        <p:spPr>
          <a:xfrm>
            <a:off x="107504" y="0"/>
            <a:ext cx="2487228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866310"/>
            <a:ext cx="7992888" cy="5803050"/>
          </a:xfrm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1300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300" b="1" dirty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300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</a:t>
            </a:r>
            <a:r>
              <a:rPr lang="ru-RU" sz="1300" b="1" dirty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использованных печатных </a:t>
            </a:r>
            <a:r>
              <a:rPr lang="ru-RU" sz="1300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источников</a:t>
            </a:r>
            <a:endParaRPr lang="ru-RU" sz="1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язык: учебник для 6 класса общеобразовательных учреждений: в 2 ч. Ч.1 / Е.А. Быстрова, Л.В. </a:t>
            </a:r>
            <a:r>
              <a:rPr lang="ru-RU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Кибирева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Ю.Н. </a:t>
            </a:r>
            <a:r>
              <a:rPr lang="ru-RU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Гостева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Е.С. Антонова; под ред. Е.А. Быстровой. – 3-е изд. – М.: ООО «Русское слово – учебник»,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2014</a:t>
            </a:r>
            <a:endParaRPr lang="ru-RU" sz="1300" b="1" dirty="0" smtClean="0">
              <a:solidFill>
                <a:srgbClr val="9900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300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1300" b="1" dirty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300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Активные </a:t>
            </a:r>
            <a:r>
              <a:rPr lang="ru-RU" sz="1300" b="1" dirty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ссылки на страницы материалов в </a:t>
            </a:r>
            <a:r>
              <a:rPr lang="ru-RU" sz="1300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Интернете</a:t>
            </a:r>
            <a:endParaRPr lang="ru-RU" sz="1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Моисеев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И.И. </a:t>
            </a:r>
            <a:r>
              <a:rPr lang="ru-RU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Поморьска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говоря. Краткий словарь поморского языка.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</a:p>
          <a:p>
            <a:pPr marL="0" indent="0" algn="just">
              <a:buNone/>
            </a:pPr>
            <a:r>
              <a:rPr lang="en-US" sz="13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://</a:t>
            </a:r>
            <a:r>
              <a:rPr lang="en-US" sz="13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narfu.ru/upload/medialibrary/ff9/Moseev_I_I_Kratky_slovar_pomorskogo_yazyka.pdf</a:t>
            </a:r>
            <a:endParaRPr lang="ru-RU" sz="1300" b="1" dirty="0" smtClean="0">
              <a:solidFill>
                <a:srgbClr val="9900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buNone/>
            </a:pPr>
            <a:r>
              <a:rPr lang="ru-RU" sz="1300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300" b="1" dirty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300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Активные </a:t>
            </a:r>
            <a:r>
              <a:rPr lang="ru-RU" sz="1300" b="1" dirty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ссылки на использованные изображения </a:t>
            </a:r>
            <a:endParaRPr lang="ru-RU" sz="1300" dirty="0" smtClean="0">
              <a:latin typeface="Times New Roman" panose="02020603050405020304" pitchFamily="18" charset="0"/>
              <a:cs typeface="Times New Roman" panose="02020603050405020304" pitchFamily="18" charset="0"/>
              <a:hlinkClick r:id="rId4"/>
            </a:endParaRPr>
          </a:p>
          <a:p>
            <a:pPr marL="0" indent="0" algn="just">
              <a:lnSpc>
                <a:spcPct val="110000"/>
              </a:lnSpc>
              <a:buNone/>
            </a:pP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Гамбургер. - 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https://i.mycdn.me/i?r=AzEPZsRbOZEKgBhR0XGMT1RkB6OKihnQFNUpJqe5OPAWYaaKTM5SRkZCeTgDn6uOyic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0000"/>
              </a:lnSpc>
              <a:buNone/>
            </a:pP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Задание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теме «Устаревшие слова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 - 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https://</a:t>
            </a:r>
            <a:r>
              <a:rPr lang="en-US" sz="13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sun9-44.userapi.com/impf/TvPeMx2RN-lfQmRIXY21mpvhgYJHyS23W4Sc8w/TNKXltXYEx0.jpg?size=604x431&amp;quality=96&amp;sign=e817e871e31cb46b732968905b10c209&amp;type=album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buNone/>
            </a:pP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Знайка. - </a:t>
            </a:r>
            <a:r>
              <a:rPr lang="en-US" sz="13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http://www.u-znayka.narod.ru/znayka.png</a:t>
            </a:r>
            <a:endParaRPr lang="ru-RU" sz="1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0000"/>
              </a:lnSpc>
              <a:buNone/>
            </a:pP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 Заставка «Диалектные слова». - </a:t>
            </a:r>
            <a:r>
              <a:rPr lang="en-US" sz="13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https://i.pinimg.com/originals/c2/d4/50/c2d4504250b47e2109b02860bb117571.png</a:t>
            </a:r>
            <a:endParaRPr lang="ru-RU" sz="1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0000"/>
              </a:lnSpc>
              <a:buNone/>
            </a:pP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Заставка «Жаргонизмы». - </a:t>
            </a:r>
            <a:r>
              <a:rPr lang="en-US" sz="13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https://theslide.ru/img/thumbs/def04eff90963aa5bd71bf79655f0ee0-800x.jpg</a:t>
            </a:r>
            <a:endParaRPr lang="ru-RU" sz="1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0000"/>
              </a:lnSpc>
              <a:buNone/>
            </a:pP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Заставка «Заимствованные слова». - </a:t>
            </a:r>
            <a:r>
              <a:rPr lang="en-US" sz="13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https://avatars.mds.yandex.net/get-zen_doc/2355127/pub_60afe141654e691d6501f57e_60afe357bd2ece299cad3ea3/scale_1200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Заставка «Неологизмы». - </a:t>
            </a:r>
            <a:r>
              <a:rPr lang="en-US" sz="13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https://i.pinimg.com/originals/2a/d7/d8/2ad7d88a6137029b7f878a3507316978.jpg</a:t>
            </a:r>
            <a:endParaRPr lang="ru-RU" sz="1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0000"/>
              </a:lnSpc>
              <a:buNone/>
            </a:pP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 Заставка «Профессионализмы». - </a:t>
            </a:r>
            <a:r>
              <a:rPr lang="en-US" sz="13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https://pickimage.ru/wp-content/uploads/images/detskie/professions/profecia3.jpg</a:t>
            </a:r>
            <a:endParaRPr lang="ru-RU" sz="1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0000"/>
              </a:lnSpc>
              <a:buNone/>
            </a:pP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Заставка «Устаревшие слова». - </a:t>
            </a:r>
            <a:r>
              <a:rPr lang="en-US" sz="13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https://bogatkova.cbstolstoy.ru/wp-content/gallery/odegda/russkie_narodnie_schtany.jpg?i=1559919655</a:t>
            </a:r>
            <a:endParaRPr lang="ru-RU" sz="1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0000"/>
              </a:lnSpc>
              <a:buNone/>
            </a:pP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апкейк. - </a:t>
            </a:r>
            <a:r>
              <a:rPr lang="en-US" sz="13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https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://cdn154.picsart.com/228693151004212.png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 Кёрлинг. - 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  <a:hlinkClick r:id="rId14"/>
              </a:rPr>
              <a:t>https://</a:t>
            </a:r>
            <a:r>
              <a:rPr lang="en-US" sz="13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4"/>
              </a:rPr>
              <a:t>cdn.fishki.net/upload/post/2016/05/06/1942632/43ea3be5d20469c2649c66fa120b57c2.jpg</a:t>
            </a:r>
            <a:endParaRPr lang="ru-RU" sz="1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0000"/>
              </a:lnSpc>
              <a:buNone/>
            </a:pP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Курсор.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13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https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://</a:t>
            </a:r>
            <a:r>
              <a:rPr lang="en-US" sz="13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cdn.pixabay.com/photo/2013/07/12/14/48/cursor-148819_1280.png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0000"/>
              </a:lnSpc>
              <a:buNone/>
            </a:pP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Лист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линейку.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http://playerbook.ru/uploads/taginator/Jun-2012/tetrad-v-kosuyu-liniyu.jpg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Лист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заставки.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  <a:hlinkClick r:id="rId17"/>
              </a:rPr>
              <a:t>https://st.depositphotos.com/3141391/4085/v/950/depositphotos_40851559-stock-illustration-notebook-with-pencil.jpg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0000"/>
              </a:lnSpc>
              <a:buNone/>
            </a:pP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Мальчик. - 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  <a:hlinkClick r:id="rId18"/>
              </a:rPr>
              <a:t>https://</a:t>
            </a:r>
            <a:r>
              <a:rPr lang="en-US" sz="13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8"/>
              </a:rPr>
              <a:t>borshcool4.edusite.ru/images/malchik.png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274638"/>
            <a:ext cx="7992888" cy="591672"/>
          </a:xfrm>
          <a:prstGeom prst="rect">
            <a:avLst/>
          </a:prstGeom>
          <a:solidFill>
            <a:srgbClr val="FF00FF">
              <a:alpha val="50000"/>
            </a:srgbClr>
          </a:solidFill>
          <a:ln>
            <a:noFill/>
          </a:ln>
          <a:effectLst>
            <a:glow rad="203200">
              <a:srgbClr val="CC66FF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</a:rPr>
              <a:t>Использованные источники</a:t>
            </a:r>
            <a:endParaRPr lang="ru-RU" sz="2800" b="1" dirty="0" smtClean="0"/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244408" y="6165304"/>
            <a:ext cx="720080" cy="576064"/>
          </a:xfrm>
          <a:prstGeom prst="actionButtonForwardNext">
            <a:avLst/>
          </a:prstGeom>
          <a:solidFill>
            <a:srgbClr val="CC00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3" r="26837"/>
          <a:stretch/>
        </p:blipFill>
        <p:spPr>
          <a:xfrm>
            <a:off x="107505" y="16997"/>
            <a:ext cx="18002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6157" y="1052736"/>
            <a:ext cx="8363272" cy="5616624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Мультиварка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-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https://cdn1.ozone.ru/s3/multimedia-b/6015832523.jpg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Незнайка 1. - 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http://www.stihi.ru/pics/2011/12/11/9049.jpg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Незнайка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http://rus.db.lv/uploads/thumbnails/scale_705x470/article/0003/26507/40057_ORIGINAL_1274353316.jpg.jpg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0000"/>
              </a:lnSpc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Падение. -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https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://blogs.e-me.edu.gr/panbast/wp-content/uploads/sites/6935/2020/04/boy-fallen-off-the-bicycle-1-1.jpg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0000"/>
              </a:lnSpc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Принтер. -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https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://market.corpca.ru/upload/iblock/d9c/d9cbda8f943f1a20af1f543653998b14.jpg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  <a:hlinkClick r:id="rId8"/>
            </a:endParaRPr>
          </a:p>
          <a:p>
            <a:pPr>
              <a:lnSpc>
                <a:spcPct val="110000"/>
              </a:lnSpc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канер. -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https://avatars.mds.yandex.net/get-mpic/4399094/img_id5494885752773717194.jpeg/orig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Скрипач. -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http://www.tapenik.ru/dizain/boy_muz_001.png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Слайсер. -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https://tibra.ru/sites/default/files/pics/0_17_5_slayser_viatto_hbs_220b_1.jpg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Смайлик 1. –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https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://st4.depositphotos.com/22295624/24397/i/1600/depositphotos_243978156-stock-photo-emoji-emoticon-beaten.jpg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Смайлик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-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 https://cdn.pixabay.com/photo/2019/02/19/19/45/thumbs-up-4007573_1280.png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10000"/>
              </a:lnSpc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Смайлик 3. -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 https://i.pinimg.com/736x/8c/cb/91/8ccb914a33251f33c1f86e5b1c5641b6--open-letter-smiley-faces.jpg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10000"/>
              </a:lnSpc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Смайлик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-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14"/>
              </a:rPr>
              <a:t> https://e7.pngegg.com/pngimages/708/890/png-clipart-engagement-marriage-meaning-emoji-others-miscellaneous-smiley.png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10000"/>
              </a:lnSpc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Смайлик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-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https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://chpic.su/_data/stickers/e/emojispacksa/emojispacksa_006.webp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Смартфон. -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https://chistoozernoe.xiacom.ru/upload/ammina.optimizer/png/q75/upload/backgroundgoods/mi9xiaomi9.png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Смузи. -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7"/>
              </a:rPr>
              <a:t>https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17"/>
              </a:rPr>
              <a:t>://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7"/>
              </a:rPr>
              <a:t>i.pinimg.com/originals/14/59/03/14590314f9da333615458072d469b2da.jpg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hlinkClick r:id="rId18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Термопот. -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9"/>
              </a:rPr>
              <a:t>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9"/>
              </a:rPr>
              <a:t>https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19"/>
              </a:rPr>
              <a:t>://cdn1.ozone.ru/s3/multimedia-a/6006358906.jpg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Учительница. -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20"/>
              </a:rPr>
              <a:t>https://ds05.infourok.ru/uploads/ex/0b92/000fd689-c4684930/hello_html_m4a8c06ba.jpg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Художник. -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21"/>
              </a:rPr>
              <a:t>https://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1"/>
              </a:rPr>
              <a:t>i.pinimg.com/originals/13/0a/fa/130afa3cf6cda0602825b56d43538da5.png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Фон презентации. -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22"/>
              </a:rPr>
              <a:t>http://img-fotki.yandex.ru/get/4520/90468072.2e0/0_6bc03_46da0219_XL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Фотограф. -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3"/>
              </a:rPr>
              <a:t>https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23"/>
              </a:rPr>
              <a:t>://fsd.multiurok.ru/html/2021/07/01/s_60dda1c8bbdac/1709691_5.png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Хафпайп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-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24"/>
              </a:rPr>
              <a:t>https://www.stayer.su/internet_magazin/upload/medialibrary/8fc/8fc9619a57e38bba3f51e7b149895f80.jpg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Шорт-трек. -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25"/>
              </a:rPr>
              <a:t>https://utv.ru/media/uploads/2021/01/24/9421079_d_850.jpg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buNone/>
            </a:pP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buNone/>
            </a:pP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5879" y="274638"/>
            <a:ext cx="8280921" cy="591672"/>
          </a:xfrm>
          <a:prstGeom prst="rect">
            <a:avLst/>
          </a:prstGeom>
          <a:solidFill>
            <a:srgbClr val="FF00FF">
              <a:alpha val="50000"/>
            </a:srgbClr>
          </a:solidFill>
          <a:ln>
            <a:noFill/>
          </a:ln>
          <a:effectLst>
            <a:glow rad="203200">
              <a:srgbClr val="CC66FF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</a:rPr>
              <a:t>Использованные источники</a:t>
            </a:r>
            <a:endParaRPr lang="ru-RU" sz="2800" b="1" dirty="0" smtClean="0"/>
          </a:p>
        </p:txBody>
      </p:sp>
      <p:sp>
        <p:nvSpPr>
          <p:cNvPr id="5" name="Управляющая кнопка: домой 4">
            <a:hlinkClick r:id="rId26" action="ppaction://hlinksldjump" highlightClick="1"/>
          </p:cNvPr>
          <p:cNvSpPr/>
          <p:nvPr/>
        </p:nvSpPr>
        <p:spPr>
          <a:xfrm>
            <a:off x="8157864" y="6034463"/>
            <a:ext cx="747692" cy="600369"/>
          </a:xfrm>
          <a:prstGeom prst="actionButtonHome">
            <a:avLst/>
          </a:prstGeom>
          <a:solidFill>
            <a:schemeClr val="bg1"/>
          </a:solidFill>
          <a:ln w="25400"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8157864" y="5365186"/>
            <a:ext cx="720080" cy="576064"/>
          </a:xfrm>
          <a:prstGeom prst="actionButtonBackPrevious">
            <a:avLst/>
          </a:prstGeom>
          <a:solidFill>
            <a:srgbClr val="CC00CC"/>
          </a:solidFill>
          <a:ln w="28575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529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2327587" y="3440810"/>
            <a:ext cx="2024176" cy="2522858"/>
            <a:chOff x="1080426" y="825899"/>
            <a:chExt cx="2024176" cy="2522858"/>
          </a:xfrm>
        </p:grpSpPr>
        <p:pic>
          <p:nvPicPr>
            <p:cNvPr id="1026" name="Picture 2" descr="https://st.depositphotos.com/3141391/4085/v/950/depositphotos_40851559-stock-illustration-notebook-with-pencil.jpg">
              <a:hlinkClick r:id="rId2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085136">
              <a:off x="1111446" y="825899"/>
              <a:ext cx="1993156" cy="25228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>
              <a:hlinkClick r:id="rId2" action="ppaction://hlinksldjump"/>
            </p:cNvPr>
            <p:cNvSpPr txBox="1"/>
            <p:nvPr/>
          </p:nvSpPr>
          <p:spPr>
            <a:xfrm rot="20029780">
              <a:off x="1080426" y="1204755"/>
              <a:ext cx="15210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i="1" dirty="0" smtClean="0">
                  <a:solidFill>
                    <a:srgbClr val="C00000"/>
                  </a:solidFill>
                </a:rPr>
                <a:t>Устаревшие слова</a:t>
              </a:r>
              <a:endParaRPr lang="ru-RU" b="1" i="1" dirty="0">
                <a:solidFill>
                  <a:srgbClr val="C00000"/>
                </a:solidFill>
              </a:endParaRPr>
            </a:p>
          </p:txBody>
        </p:sp>
        <p:pic>
          <p:nvPicPr>
            <p:cNvPr id="5" name="Picture 2" descr="https://ds04.infourok.ru/uploads/ex/0433/00056eea-4057b059/img5.jpg">
              <a:hlinkClick r:id="rId2" action="ppaction://hlinksldjump"/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08" t="24542" r="59506" b="5105"/>
            <a:stretch/>
          </p:blipFill>
          <p:spPr bwMode="auto">
            <a:xfrm rot="20000151">
              <a:off x="1838760" y="1814877"/>
              <a:ext cx="783781" cy="11621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3" name="Picture 2" descr="https://st.depositphotos.com/3141391/4085/v/950/depositphotos_40851559-stock-illustration-notebook-with-pencil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67195">
            <a:off x="6204945" y="3481943"/>
            <a:ext cx="1993156" cy="2522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s://st.depositphotos.com/3141391/4085/v/950/depositphotos_40851559-stock-illustration-notebook-with-pencil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676" y="3064597"/>
            <a:ext cx="1993156" cy="2522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st.depositphotos.com/3141391/4085/v/950/depositphotos_40851559-stock-illustration-notebook-with-pencil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67195">
            <a:off x="6361231" y="962325"/>
            <a:ext cx="1993156" cy="2522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4195089" y="630485"/>
            <a:ext cx="1993156" cy="2522858"/>
            <a:chOff x="3418486" y="608046"/>
            <a:chExt cx="1993156" cy="2522858"/>
          </a:xfrm>
        </p:grpSpPr>
        <p:pic>
          <p:nvPicPr>
            <p:cNvPr id="7" name="Picture 2" descr="https://st.depositphotos.com/3141391/4085/v/950/depositphotos_40851559-stock-illustration-notebook-with-pencil.jpg">
              <a:hlinkClick r:id="rId8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8486" y="608046"/>
              <a:ext cx="1993156" cy="25228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>
              <a:hlinkClick r:id="rId8" action="ppaction://hlinksldjump"/>
            </p:cNvPr>
            <p:cNvSpPr txBox="1"/>
            <p:nvPr/>
          </p:nvSpPr>
          <p:spPr>
            <a:xfrm>
              <a:off x="3631085" y="1029724"/>
              <a:ext cx="15210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i="1" dirty="0" err="1" smtClean="0">
                  <a:solidFill>
                    <a:srgbClr val="C00000"/>
                  </a:solidFill>
                </a:rPr>
                <a:t>Профессио-нализмы</a:t>
              </a:r>
              <a:endParaRPr lang="ru-RU" b="1" i="1" dirty="0">
                <a:solidFill>
                  <a:srgbClr val="C00000"/>
                </a:solidFill>
              </a:endParaRPr>
            </a:p>
          </p:txBody>
        </p:sp>
        <p:pic>
          <p:nvPicPr>
            <p:cNvPr id="9" name="Picture 2" descr="https://theslide.ru/img/thumbs/9e19849f9598944a8edfb3214b534247-800x.jpg">
              <a:hlinkClick r:id="rId8" action="ppaction://hlinksldjump"/>
            </p:cNvPr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009" t="43679" r="68998" b="27761"/>
            <a:stretch/>
          </p:blipFill>
          <p:spPr bwMode="auto">
            <a:xfrm>
              <a:off x="3886451" y="1676055"/>
              <a:ext cx="1010293" cy="11598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TextBox 15">
            <a:hlinkClick r:id="rId7" action="ppaction://hlinksldjump"/>
          </p:cNvPr>
          <p:cNvSpPr txBox="1"/>
          <p:nvPr/>
        </p:nvSpPr>
        <p:spPr>
          <a:xfrm rot="1425326">
            <a:off x="6827034" y="1375329"/>
            <a:ext cx="15210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Диалектные слова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17" name="Picture 2" descr="https://i.pinimg.com/originals/c2/d4/50/c2d4504250b47e2109b02860bb117571.png">
            <a:hlinkClick r:id="rId7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54937">
            <a:off x="6683127" y="1935687"/>
            <a:ext cx="1009376" cy="113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1753911" y="917952"/>
            <a:ext cx="1993156" cy="2522858"/>
            <a:chOff x="2405455" y="3621529"/>
            <a:chExt cx="1993156" cy="2522858"/>
          </a:xfrm>
        </p:grpSpPr>
        <p:pic>
          <p:nvPicPr>
            <p:cNvPr id="12" name="Picture 2" descr="https://st.depositphotos.com/3141391/4085/v/950/depositphotos_40851559-stock-illustration-notebook-with-pencil.jpg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462156">
              <a:off x="2405455" y="3621529"/>
              <a:ext cx="1993156" cy="25228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" name="Группа 1"/>
            <p:cNvGrpSpPr/>
            <p:nvPr/>
          </p:nvGrpSpPr>
          <p:grpSpPr>
            <a:xfrm>
              <a:off x="2429908" y="4093232"/>
              <a:ext cx="1521026" cy="1658624"/>
              <a:chOff x="2429908" y="4093232"/>
              <a:chExt cx="1521026" cy="1658624"/>
            </a:xfrm>
          </p:grpSpPr>
          <p:sp>
            <p:nvSpPr>
              <p:cNvPr id="18" name="TextBox 17">
                <a:hlinkClick r:id="rId11" action="ppaction://hlinksldjump"/>
              </p:cNvPr>
              <p:cNvSpPr txBox="1"/>
              <p:nvPr/>
            </p:nvSpPr>
            <p:spPr>
              <a:xfrm rot="20391205">
                <a:off x="2429908" y="4093232"/>
                <a:ext cx="152102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b="1" i="1" dirty="0" smtClean="0">
                    <a:solidFill>
                      <a:srgbClr val="C00000"/>
                    </a:solidFill>
                  </a:rPr>
                  <a:t>Жаргонизмы</a:t>
                </a:r>
                <a:endParaRPr lang="ru-RU" b="1" i="1" dirty="0">
                  <a:solidFill>
                    <a:srgbClr val="C00000"/>
                  </a:solidFill>
                </a:endParaRPr>
              </a:p>
            </p:txBody>
          </p:sp>
          <p:pic>
            <p:nvPicPr>
              <p:cNvPr id="19" name="Picture 2" descr="https://theslide.ru/img/thumbs/def04eff90963aa5bd71bf79655f0ee0-800x.jpg">
                <a:hlinkClick r:id="rId11" action="ppaction://hlinksldjump"/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71" t="22906" r="51192" b="5499"/>
              <a:stretch/>
            </p:blipFill>
            <p:spPr bwMode="auto">
              <a:xfrm rot="20445897">
                <a:off x="2880116" y="4527326"/>
                <a:ext cx="1061259" cy="122453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0" name="TextBox 19">
            <a:hlinkClick r:id="rId6" action="ppaction://hlinksldjump"/>
          </p:cNvPr>
          <p:cNvSpPr txBox="1"/>
          <p:nvPr/>
        </p:nvSpPr>
        <p:spPr>
          <a:xfrm>
            <a:off x="4478809" y="3428989"/>
            <a:ext cx="16684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Заимствован-</a:t>
            </a:r>
            <a:r>
              <a:rPr lang="ru-RU" b="1" i="1" dirty="0" err="1" smtClean="0">
                <a:solidFill>
                  <a:srgbClr val="C00000"/>
                </a:solidFill>
              </a:rPr>
              <a:t>ные</a:t>
            </a:r>
            <a:r>
              <a:rPr lang="ru-RU" b="1" i="1" dirty="0" smtClean="0">
                <a:solidFill>
                  <a:srgbClr val="C00000"/>
                </a:solidFill>
              </a:rPr>
              <a:t> слова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23" name="Picture 2" descr="https://avatars.mds.yandex.net/get-zen_doc/2355127/pub_60afe141654e691d6501f57e_60afe357bd2ece299cad3ea3/scale_1200">
            <a:hlinkClick r:id="rId6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17" r="14680"/>
          <a:stretch/>
        </p:blipFill>
        <p:spPr bwMode="auto">
          <a:xfrm>
            <a:off x="4676572" y="4142831"/>
            <a:ext cx="1027855" cy="117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>
            <a:hlinkClick r:id="rId5" action="ppaction://hlinksldjump"/>
          </p:cNvPr>
          <p:cNvSpPr txBox="1"/>
          <p:nvPr/>
        </p:nvSpPr>
        <p:spPr>
          <a:xfrm rot="1425326">
            <a:off x="6714295" y="3958166"/>
            <a:ext cx="1521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Неологизмы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25" name="Picture 2" descr="https://i.pinimg.com/originals/2a/d7/d8/2ad7d88a6137029b7f878a3507316978.jpg">
            <a:hlinkClick r:id="rId5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99" t="3814" r="17886" b="11863"/>
          <a:stretch/>
        </p:blipFill>
        <p:spPr bwMode="auto">
          <a:xfrm rot="1379701">
            <a:off x="6438917" y="4193607"/>
            <a:ext cx="1124918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616241" y="-25892"/>
            <a:ext cx="6198266" cy="67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C00CC"/>
                </a:solidFill>
              </a:rPr>
              <a:t>Интерактивные упражнения</a:t>
            </a:r>
            <a:endParaRPr lang="ru-RU" sz="2800" dirty="0">
              <a:solidFill>
                <a:srgbClr val="CC00CC"/>
              </a:solidFill>
            </a:endParaRPr>
          </a:p>
        </p:txBody>
      </p:sp>
      <p:sp>
        <p:nvSpPr>
          <p:cNvPr id="26" name="Прямоугольник 25">
            <a:hlinkClick r:id="rId15" action="ppaction://hlinksldjump"/>
          </p:cNvPr>
          <p:cNvSpPr/>
          <p:nvPr/>
        </p:nvSpPr>
        <p:spPr>
          <a:xfrm>
            <a:off x="2004891" y="6128067"/>
            <a:ext cx="6198266" cy="67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C00CC"/>
                </a:solidFill>
              </a:rPr>
              <a:t>Использованные источники</a:t>
            </a:r>
            <a:endParaRPr lang="ru-RU" sz="2800" dirty="0">
              <a:solidFill>
                <a:srgbClr val="CC00CC"/>
              </a:solidFill>
            </a:endParaRPr>
          </a:p>
        </p:txBody>
      </p:sp>
      <p:pic>
        <p:nvPicPr>
          <p:cNvPr id="27" name="Picture 2" descr="https://cdn.pixabay.com/photo/2013/07/12/14/48/cursor-148819_1280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479" y="2547470"/>
            <a:ext cx="355458" cy="560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sun9-44.userapi.com/impf/TvPeMx2RN-lfQmRIXY21mpvhgYJHyS23W4Sc8w/TNKXltXYEx0.jpg?size=604x431&amp;quality=96&amp;sign=e817e871e31cb46b732968905b10c209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08"/>
          <a:stretch/>
        </p:blipFill>
        <p:spPr bwMode="auto">
          <a:xfrm>
            <a:off x="2158949" y="1873146"/>
            <a:ext cx="6329095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40925" y="1777771"/>
            <a:ext cx="1001138" cy="429460"/>
          </a:xfrm>
          <a:prstGeom prst="rect">
            <a:avLst/>
          </a:prstGeom>
          <a:solidFill>
            <a:schemeClr val="bg1">
              <a:alpha val="99000"/>
            </a:schemeClr>
          </a:solidFill>
          <a:ln w="38100">
            <a:solidFill>
              <a:srgbClr val="CC00CC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C00CC"/>
                </a:solidFill>
              </a:rPr>
              <a:t>?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369288" y="2334341"/>
            <a:ext cx="1139916" cy="446167"/>
          </a:xfrm>
          <a:prstGeom prst="rect">
            <a:avLst/>
          </a:prstGeom>
          <a:solidFill>
            <a:schemeClr val="bg1">
              <a:alpha val="99000"/>
            </a:schemeClr>
          </a:solidFill>
          <a:ln w="38100">
            <a:solidFill>
              <a:srgbClr val="CC00CC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C00CC"/>
                </a:solidFill>
              </a:rPr>
              <a:t>?</a:t>
            </a:r>
            <a:endParaRPr lang="ru-RU" sz="2800" b="1" dirty="0">
              <a:solidFill>
                <a:srgbClr val="CC00CC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158949" y="2934344"/>
            <a:ext cx="936103" cy="402732"/>
          </a:xfrm>
          <a:prstGeom prst="rect">
            <a:avLst/>
          </a:prstGeom>
          <a:solidFill>
            <a:schemeClr val="bg1">
              <a:alpha val="99000"/>
            </a:schemeClr>
          </a:solidFill>
          <a:ln w="38100">
            <a:solidFill>
              <a:srgbClr val="CC00CC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C00CC"/>
                </a:solidFill>
              </a:rPr>
              <a:t>?</a:t>
            </a:r>
            <a:endParaRPr lang="ru-RU" sz="2800" b="1" dirty="0">
              <a:solidFill>
                <a:srgbClr val="CC00CC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255267" y="3467253"/>
            <a:ext cx="1020588" cy="419585"/>
          </a:xfrm>
          <a:prstGeom prst="rect">
            <a:avLst/>
          </a:prstGeom>
          <a:solidFill>
            <a:schemeClr val="bg1">
              <a:alpha val="99000"/>
            </a:schemeClr>
          </a:solidFill>
          <a:ln w="38100">
            <a:solidFill>
              <a:srgbClr val="CC00CC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C00CC"/>
                </a:solidFill>
              </a:rPr>
              <a:t>?</a:t>
            </a:r>
            <a:endParaRPr lang="ru-RU" sz="2800" b="1" dirty="0">
              <a:solidFill>
                <a:srgbClr val="CC00CC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380793" y="4017015"/>
            <a:ext cx="1116906" cy="389491"/>
          </a:xfrm>
          <a:prstGeom prst="rect">
            <a:avLst/>
          </a:prstGeom>
          <a:solidFill>
            <a:schemeClr val="bg1">
              <a:alpha val="99000"/>
            </a:schemeClr>
          </a:solidFill>
          <a:ln w="38100">
            <a:solidFill>
              <a:srgbClr val="CC00CC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C00CC"/>
                </a:solidFill>
              </a:rPr>
              <a:t>?</a:t>
            </a:r>
            <a:endParaRPr lang="ru-RU" sz="2800" b="1" dirty="0">
              <a:solidFill>
                <a:srgbClr val="CC00CC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978146" y="4889840"/>
            <a:ext cx="1116906" cy="389491"/>
          </a:xfrm>
          <a:prstGeom prst="rect">
            <a:avLst/>
          </a:prstGeom>
          <a:solidFill>
            <a:schemeClr val="bg1">
              <a:alpha val="99000"/>
            </a:schemeClr>
          </a:solidFill>
          <a:ln w="38100">
            <a:solidFill>
              <a:srgbClr val="CC00CC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C00CC"/>
                </a:solidFill>
              </a:rPr>
              <a:t>?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312668" y="1932951"/>
            <a:ext cx="1181894" cy="400646"/>
          </a:xfrm>
          <a:prstGeom prst="rect">
            <a:avLst/>
          </a:prstGeom>
          <a:solidFill>
            <a:schemeClr val="bg1">
              <a:alpha val="99000"/>
            </a:schemeClr>
          </a:solidFill>
          <a:ln w="38100">
            <a:solidFill>
              <a:srgbClr val="CC00CC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C00CC"/>
                </a:solidFill>
              </a:rPr>
              <a:t>?</a:t>
            </a:r>
            <a:endParaRPr lang="ru-RU" sz="2800" b="1" dirty="0">
              <a:solidFill>
                <a:srgbClr val="CC00CC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393595" y="2421179"/>
            <a:ext cx="1080120" cy="387546"/>
          </a:xfrm>
          <a:prstGeom prst="rect">
            <a:avLst/>
          </a:prstGeom>
          <a:solidFill>
            <a:schemeClr val="bg1">
              <a:alpha val="99000"/>
            </a:schemeClr>
          </a:solidFill>
          <a:ln w="38100">
            <a:solidFill>
              <a:srgbClr val="CC00CC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C00CC"/>
                </a:solidFill>
              </a:rPr>
              <a:t>?</a:t>
            </a:r>
            <a:endParaRPr lang="ru-RU" sz="2800" b="1" dirty="0">
              <a:solidFill>
                <a:srgbClr val="CC00CC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242079" y="2889833"/>
            <a:ext cx="920773" cy="418077"/>
          </a:xfrm>
          <a:prstGeom prst="rect">
            <a:avLst/>
          </a:prstGeom>
          <a:solidFill>
            <a:schemeClr val="bg1">
              <a:alpha val="99000"/>
            </a:schemeClr>
          </a:solidFill>
          <a:ln w="38100">
            <a:solidFill>
              <a:srgbClr val="CC00CC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C00CC"/>
                </a:solidFill>
              </a:rPr>
              <a:t>?</a:t>
            </a:r>
            <a:endParaRPr lang="ru-RU" sz="2800" b="1" dirty="0">
              <a:solidFill>
                <a:srgbClr val="CC00CC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297977" y="3490611"/>
            <a:ext cx="920773" cy="396227"/>
          </a:xfrm>
          <a:prstGeom prst="rect">
            <a:avLst/>
          </a:prstGeom>
          <a:solidFill>
            <a:schemeClr val="bg1">
              <a:alpha val="99000"/>
            </a:schemeClr>
          </a:solidFill>
          <a:ln w="38100">
            <a:solidFill>
              <a:srgbClr val="CC00CC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C00CC"/>
                </a:solidFill>
              </a:rPr>
              <a:t>?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6414442" y="4168171"/>
            <a:ext cx="1080120" cy="387077"/>
          </a:xfrm>
          <a:prstGeom prst="rect">
            <a:avLst/>
          </a:prstGeom>
          <a:solidFill>
            <a:schemeClr val="bg1">
              <a:alpha val="99000"/>
            </a:schemeClr>
          </a:solidFill>
          <a:ln w="38100">
            <a:solidFill>
              <a:srgbClr val="CC00CC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C00CC"/>
                </a:solidFill>
              </a:rPr>
              <a:t>?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6531373" y="5105010"/>
            <a:ext cx="804564" cy="348642"/>
          </a:xfrm>
          <a:prstGeom prst="rect">
            <a:avLst/>
          </a:prstGeom>
          <a:solidFill>
            <a:schemeClr val="bg1">
              <a:alpha val="99000"/>
            </a:schemeClr>
          </a:solidFill>
          <a:ln w="38100">
            <a:solidFill>
              <a:srgbClr val="CC00CC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C00CC"/>
                </a:solidFill>
              </a:rPr>
              <a:t>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340925" y="5341728"/>
            <a:ext cx="1799027" cy="4547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763689" y="204583"/>
            <a:ext cx="6912768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C00CC"/>
                </a:solidFill>
              </a:rPr>
              <a:t>Поможем Незнайке подобрать устаревшие слова, которые  были вытеснены из русского языка  данными синонимами</a:t>
            </a:r>
            <a:endParaRPr lang="ru-RU" sz="2800" b="1" dirty="0">
              <a:solidFill>
                <a:srgbClr val="CC00CC"/>
              </a:solidFill>
            </a:endParaRPr>
          </a:p>
        </p:txBody>
      </p:sp>
      <p:sp>
        <p:nvSpPr>
          <p:cNvPr id="29" name="Управляющая кнопка: домой 28">
            <a:hlinkClick r:id="rId3" action="ppaction://hlinksldjump" highlightClick="1"/>
          </p:cNvPr>
          <p:cNvSpPr/>
          <p:nvPr/>
        </p:nvSpPr>
        <p:spPr>
          <a:xfrm>
            <a:off x="8157864" y="6034463"/>
            <a:ext cx="747692" cy="600369"/>
          </a:xfrm>
          <a:prstGeom prst="actionButtonHome">
            <a:avLst/>
          </a:prstGeom>
          <a:solidFill>
            <a:schemeClr val="bg1"/>
          </a:solidFill>
          <a:ln w="25400"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Управляющая кнопка: сведения 29">
            <a:hlinkClick r:id="" action="ppaction://noaction" highlightClick="1"/>
          </p:cNvPr>
          <p:cNvSpPr/>
          <p:nvPr/>
        </p:nvSpPr>
        <p:spPr>
          <a:xfrm>
            <a:off x="683568" y="636016"/>
            <a:ext cx="792088" cy="746886"/>
          </a:xfrm>
          <a:prstGeom prst="actionButtonInformation">
            <a:avLst/>
          </a:prstGeom>
          <a:solidFill>
            <a:srgbClr val="CC00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6052" y="5364055"/>
            <a:ext cx="353599" cy="56088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985953" y="1740643"/>
            <a:ext cx="6698312" cy="4092943"/>
          </a:xfrm>
          <a:prstGeom prst="rect">
            <a:avLst/>
          </a:prstGeom>
          <a:solidFill>
            <a:schemeClr val="bg1"/>
          </a:solidFill>
          <a:ln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b="1" dirty="0" smtClean="0">
                <a:solidFill>
                  <a:srgbClr val="CC00CC"/>
                </a:solidFill>
              </a:rPr>
              <a:t>Устаревшие слова </a:t>
            </a:r>
            <a:r>
              <a:rPr lang="ru-RU" sz="2800" dirty="0" smtClean="0">
                <a:solidFill>
                  <a:schemeClr val="tx1"/>
                </a:solidFill>
              </a:rPr>
              <a:t>– это слова, которые не используются в  повседневной речи человека, </a:t>
            </a:r>
            <a:r>
              <a:rPr lang="ru-RU" sz="2800" dirty="0">
                <a:solidFill>
                  <a:schemeClr val="tx1"/>
                </a:solidFill>
              </a:rPr>
              <a:t>потому что предметы или понятия, которые они </a:t>
            </a:r>
            <a:r>
              <a:rPr lang="ru-RU" sz="2800" dirty="0" smtClean="0">
                <a:solidFill>
                  <a:schemeClr val="tx1"/>
                </a:solidFill>
              </a:rPr>
              <a:t>означали, </a:t>
            </a:r>
            <a:r>
              <a:rPr lang="ru-RU" sz="2800" dirty="0">
                <a:solidFill>
                  <a:schemeClr val="tx1"/>
                </a:solidFill>
              </a:rPr>
              <a:t>вышли из употребления или у данных предметов появились современные синонимы.</a:t>
            </a:r>
            <a:endParaRPr lang="ru-RU" sz="2800" dirty="0" smtClean="0">
              <a:solidFill>
                <a:schemeClr val="tx1"/>
              </a:solidFill>
            </a:endParaRPr>
          </a:p>
        </p:txBody>
      </p:sp>
      <p:pic>
        <p:nvPicPr>
          <p:cNvPr id="31" name="Picture 2" descr="https://cdn.pixabay.com/photo/2012/04/13/00/13/cross-31169_1280.pn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duotone>
              <a:prstClr val="black"/>
              <a:srgbClr val="CC00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9724" y="1512162"/>
            <a:ext cx="680939" cy="680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2401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5" grpId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avatars.mds.yandex.net/i?id=e01446987755a9a9f3e62339e53b6007-5910710-images-thumbs&amp;n=1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6219" y="4469818"/>
            <a:ext cx="2171210" cy="20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fsd.multiurok.ru/html/2021/07/01/s_60dda1c8bbdac/1709691_5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9351" y="4336394"/>
            <a:ext cx="2517603" cy="2517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://www.tapenik.ru/dizain/boy_muz_0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4978" y="4426478"/>
            <a:ext cx="1454443" cy="2148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97229" y="1209885"/>
            <a:ext cx="2016224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октава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86776" y="1199424"/>
            <a:ext cx="216024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объектив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86569" y="1209885"/>
            <a:ext cx="2016224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палитра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58784" y="1577556"/>
            <a:ext cx="2016224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аккорд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85164" y="1593939"/>
            <a:ext cx="2016224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фиксаж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11368" y="1593939"/>
            <a:ext cx="2016224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негатив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29543" y="1973689"/>
            <a:ext cx="2016224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тубус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60241" y="1956771"/>
            <a:ext cx="2016224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мольберт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06201" y="1977992"/>
            <a:ext cx="2016224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гуашь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364684" y="2361539"/>
            <a:ext cx="2016224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гамма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11368" y="2357835"/>
            <a:ext cx="2016224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вокализ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595835" y="2358417"/>
            <a:ext cx="2016224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акварель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24" name="Управляющая кнопка: сведения 23">
            <a:hlinkClick r:id="" action="ppaction://noaction" highlightClick="1"/>
          </p:cNvPr>
          <p:cNvSpPr/>
          <p:nvPr/>
        </p:nvSpPr>
        <p:spPr>
          <a:xfrm>
            <a:off x="683568" y="636016"/>
            <a:ext cx="792088" cy="746886"/>
          </a:xfrm>
          <a:prstGeom prst="actionButtonInformation">
            <a:avLst/>
          </a:prstGeom>
          <a:solidFill>
            <a:srgbClr val="CC00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819480" y="280122"/>
            <a:ext cx="625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CC00CC"/>
                </a:solidFill>
              </a:rPr>
              <a:t>Поможем Незнайке </a:t>
            </a:r>
            <a:r>
              <a:rPr lang="ru-RU" sz="2800" b="1" dirty="0" smtClean="0">
                <a:solidFill>
                  <a:srgbClr val="CC00CC"/>
                </a:solidFill>
              </a:rPr>
              <a:t>распределить </a:t>
            </a:r>
            <a:r>
              <a:rPr lang="ru-RU" sz="2800" b="1" dirty="0">
                <a:solidFill>
                  <a:srgbClr val="CC00CC"/>
                </a:solidFill>
              </a:rPr>
              <a:t>профессионализмы </a:t>
            </a:r>
            <a:r>
              <a:rPr lang="ru-RU" sz="2800" b="1" dirty="0" smtClean="0">
                <a:solidFill>
                  <a:srgbClr val="CC00CC"/>
                </a:solidFill>
              </a:rPr>
              <a:t>по группам</a:t>
            </a:r>
            <a:endParaRPr lang="ru-RU" sz="2800" b="1" dirty="0">
              <a:solidFill>
                <a:srgbClr val="CC00CC"/>
              </a:solidFill>
            </a:endParaRPr>
          </a:p>
        </p:txBody>
      </p:sp>
      <p:pic>
        <p:nvPicPr>
          <p:cNvPr id="27" name="Picture 2" descr="https://cdn.pixabay.com/photo/2013/07/12/14/48/cursor-148819_1280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4501" y="2691088"/>
            <a:ext cx="355458" cy="560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Прямоугольник 24"/>
          <p:cNvSpPr/>
          <p:nvPr/>
        </p:nvSpPr>
        <p:spPr>
          <a:xfrm>
            <a:off x="1203422" y="1352709"/>
            <a:ext cx="7415588" cy="4782401"/>
          </a:xfrm>
          <a:prstGeom prst="rect">
            <a:avLst/>
          </a:prstGeom>
          <a:solidFill>
            <a:schemeClr val="bg1"/>
          </a:solidFill>
          <a:ln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b="1" dirty="0" smtClean="0">
                <a:solidFill>
                  <a:srgbClr val="CC00CC"/>
                </a:solidFill>
              </a:rPr>
              <a:t>Профессионализмы</a:t>
            </a:r>
            <a:r>
              <a:rPr lang="ru-RU" sz="2800" dirty="0" smtClean="0">
                <a:solidFill>
                  <a:schemeClr val="tx1"/>
                </a:solidFill>
              </a:rPr>
              <a:t> – это специальные слова или выражения, которые употребляют в устной речи люди той или иной профессии. Профессий много, а значит, и специальных, профессиональных слов тоже много. Есть профессионализмы у врачей, строителей, музыкантов и т.д.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Многие слова со временем стали общеупотребительными.</a:t>
            </a:r>
          </a:p>
        </p:txBody>
      </p:sp>
      <p:pic>
        <p:nvPicPr>
          <p:cNvPr id="26" name="Picture 2" descr="https://cdn.pixabay.com/photo/2012/04/13/00/13/cross-31169_1280.pn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>
            <a:duotone>
              <a:prstClr val="black"/>
              <a:srgbClr val="CC00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9959" y="1131025"/>
            <a:ext cx="680939" cy="680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Управляющая кнопка: домой 22">
            <a:hlinkClick r:id="rId7" action="ppaction://hlinksldjump" highlightClick="1"/>
          </p:cNvPr>
          <p:cNvSpPr/>
          <p:nvPr/>
        </p:nvSpPr>
        <p:spPr>
          <a:xfrm>
            <a:off x="8157864" y="6034463"/>
            <a:ext cx="747692" cy="600369"/>
          </a:xfrm>
          <a:prstGeom prst="actionButtonHome">
            <a:avLst/>
          </a:prstGeom>
          <a:solidFill>
            <a:schemeClr val="bg1"/>
          </a:solidFill>
          <a:ln w="25400"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40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33333E-6 L 0.34201 0.39005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01" y="19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96296E-6 L -0.16077 0.4178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38" y="20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33333E-6 L 0.02309 0.34167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6" y="17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9 -0.00463 L 0.04219 0.2937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4" y="14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85185E-6 L -0.46528 0.30579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64" y="15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0.13055 0.25046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28" y="12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07407E-6 L -0.16215 0.14791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08" y="7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7037E-7 L 0.62083 0.18287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42" y="9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7037E-7 L 0.01493 0.13588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7" y="6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-0.26215 0.13541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08" y="6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44444E-6 L 0.34045 0.09028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14" y="4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44444E-6 L 0.32778 0.23797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89" y="11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5" grpId="0" animBg="1"/>
      <p:bldP spid="25" grpId="1" animBg="1"/>
      <p:bldP spid="25" grpId="2" animBg="1"/>
      <p:bldP spid="25" grpId="3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s://cdn.pixabay.com/photo/2013/07/12/14/48/cursor-148819_1280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6479" y="5770400"/>
            <a:ext cx="355458" cy="560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75656" y="409304"/>
            <a:ext cx="74168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C00CC"/>
                </a:solidFill>
              </a:rPr>
              <a:t>Поможем Незнайке найти среди </a:t>
            </a:r>
          </a:p>
          <a:p>
            <a:pPr algn="ctr"/>
            <a:r>
              <a:rPr lang="ru-RU" sz="2800" b="1" dirty="0" smtClean="0">
                <a:solidFill>
                  <a:srgbClr val="CC00CC"/>
                </a:solidFill>
              </a:rPr>
              <a:t>диалектных слов «Четвертое лишнее»</a:t>
            </a:r>
            <a:endParaRPr lang="ru-RU" sz="2800" b="1" dirty="0">
              <a:solidFill>
                <a:srgbClr val="CC00CC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07904" y="5080700"/>
            <a:ext cx="2736304" cy="720080"/>
          </a:xfrm>
          <a:prstGeom prst="rect">
            <a:avLst/>
          </a:prstGeom>
          <a:solidFill>
            <a:srgbClr val="CC00CC">
              <a:alpha val="47000"/>
            </a:srgb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Катанки</a:t>
            </a:r>
            <a:endParaRPr lang="ru-RU" sz="2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707904" y="3075431"/>
            <a:ext cx="2736304" cy="720080"/>
          </a:xfrm>
          <a:prstGeom prst="rect">
            <a:avLst/>
          </a:prstGeom>
          <a:solidFill>
            <a:srgbClr val="CC00CC">
              <a:alpha val="47000"/>
            </a:srgb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Коты</a:t>
            </a:r>
            <a:endParaRPr lang="ru-RU" sz="2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707904" y="4078066"/>
            <a:ext cx="2736304" cy="720080"/>
          </a:xfrm>
          <a:prstGeom prst="rect">
            <a:avLst/>
          </a:prstGeom>
          <a:solidFill>
            <a:srgbClr val="CC00CC">
              <a:alpha val="47000"/>
            </a:srgb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/>
              <a:t>Палёшки</a:t>
            </a:r>
            <a:endParaRPr lang="ru-RU" sz="28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707904" y="2072796"/>
            <a:ext cx="2736304" cy="720080"/>
          </a:xfrm>
          <a:prstGeom prst="rect">
            <a:avLst/>
          </a:prstGeom>
          <a:solidFill>
            <a:srgbClr val="CC00CC">
              <a:alpha val="47000"/>
            </a:srgb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Бродни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9" name="Управляющая кнопка: сведения 8">
            <a:hlinkClick r:id="" action="ppaction://noaction" highlightClick="1"/>
          </p:cNvPr>
          <p:cNvSpPr/>
          <p:nvPr/>
        </p:nvSpPr>
        <p:spPr>
          <a:xfrm>
            <a:off x="683568" y="636016"/>
            <a:ext cx="792088" cy="746886"/>
          </a:xfrm>
          <a:prstGeom prst="actionButtonInformation">
            <a:avLst/>
          </a:prstGeom>
          <a:solidFill>
            <a:srgbClr val="CC00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354288" y="1382902"/>
            <a:ext cx="6250160" cy="526297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C00CC"/>
                </a:solidFill>
              </a:rPr>
              <a:t>ОБУВЬ</a:t>
            </a:r>
          </a:p>
          <a:p>
            <a:pPr algn="just"/>
            <a:r>
              <a:rPr lang="ru-RU" sz="2800" b="1" dirty="0" smtClean="0">
                <a:solidFill>
                  <a:srgbClr val="CC00CC"/>
                </a:solidFill>
              </a:rPr>
              <a:t>Бродни</a:t>
            </a:r>
            <a:r>
              <a:rPr lang="ru-RU" sz="2800" dirty="0" smtClean="0"/>
              <a:t> – высокие кожаные сапоги наподобие ботфорт с толстыми подошвами и каблуками. </a:t>
            </a:r>
          </a:p>
          <a:p>
            <a:r>
              <a:rPr lang="ru-RU" sz="2800" b="1" dirty="0" smtClean="0">
                <a:solidFill>
                  <a:srgbClr val="CC00CC"/>
                </a:solidFill>
              </a:rPr>
              <a:t>Коты</a:t>
            </a:r>
            <a:r>
              <a:rPr lang="ru-RU" sz="2800" dirty="0" smtClean="0"/>
              <a:t> – башмаки из грубой кожи.</a:t>
            </a:r>
          </a:p>
          <a:p>
            <a:r>
              <a:rPr lang="ru-RU" sz="2800" b="1" dirty="0" smtClean="0">
                <a:solidFill>
                  <a:srgbClr val="CC00CC"/>
                </a:solidFill>
              </a:rPr>
              <a:t>Катанки</a:t>
            </a:r>
            <a:r>
              <a:rPr lang="ru-RU" sz="2800" dirty="0" smtClean="0"/>
              <a:t> – валенки.</a:t>
            </a:r>
          </a:p>
          <a:p>
            <a:pPr algn="ctr"/>
            <a:r>
              <a:rPr lang="ru-RU" sz="2800" b="1" dirty="0" smtClean="0">
                <a:solidFill>
                  <a:srgbClr val="CC0099"/>
                </a:solidFill>
              </a:rPr>
              <a:t>Четвертое лишнее</a:t>
            </a:r>
          </a:p>
          <a:p>
            <a:pPr algn="just"/>
            <a:r>
              <a:rPr lang="ru-RU" sz="2800" b="1" dirty="0" err="1" smtClean="0">
                <a:solidFill>
                  <a:srgbClr val="CC00CC"/>
                </a:solidFill>
              </a:rPr>
              <a:t>Палёшки</a:t>
            </a:r>
            <a:r>
              <a:rPr lang="ru-RU" sz="2800" dirty="0" smtClean="0"/>
              <a:t> – запечённые в золе картофелины.</a:t>
            </a:r>
          </a:p>
          <a:p>
            <a:pPr algn="just"/>
            <a:endParaRPr lang="ru-RU" sz="2800" dirty="0"/>
          </a:p>
          <a:p>
            <a:pPr algn="just"/>
            <a:r>
              <a:rPr lang="ru-RU" sz="2800" dirty="0" smtClean="0"/>
              <a:t>Моисеев И.И. </a:t>
            </a:r>
            <a:r>
              <a:rPr lang="ru-RU" sz="2800" dirty="0" err="1" smtClean="0"/>
              <a:t>Поморьска</a:t>
            </a:r>
            <a:r>
              <a:rPr lang="ru-RU" sz="2800" dirty="0" smtClean="0"/>
              <a:t> говоря. Краткий словарь поморского языка.</a:t>
            </a:r>
            <a:endParaRPr lang="ru-RU" sz="2800" dirty="0"/>
          </a:p>
        </p:txBody>
      </p:sp>
      <p:pic>
        <p:nvPicPr>
          <p:cNvPr id="12" name="Picture 2" descr="https://cdn.pixabay.com/photo/2012/04/13/00/13/cross-31169_1280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duotone>
              <a:prstClr val="black"/>
              <a:srgbClr val="CC00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4794" y="1011161"/>
            <a:ext cx="680939" cy="680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65103" y="1440741"/>
            <a:ext cx="6439345" cy="5070434"/>
          </a:xfrm>
          <a:prstGeom prst="rect">
            <a:avLst/>
          </a:prstGeom>
          <a:solidFill>
            <a:schemeClr val="bg1"/>
          </a:solidFill>
          <a:ln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C00CC"/>
                </a:solidFill>
              </a:rPr>
              <a:t>Диалектные слова </a:t>
            </a:r>
            <a:r>
              <a:rPr lang="ru-RU" sz="2800" dirty="0" smtClean="0">
                <a:solidFill>
                  <a:schemeClr val="tx1"/>
                </a:solidFill>
              </a:rPr>
              <a:t>– </a:t>
            </a:r>
            <a:r>
              <a:rPr lang="ru-RU" sz="2800" dirty="0">
                <a:solidFill>
                  <a:schemeClr val="tx1"/>
                </a:solidFill>
              </a:rPr>
              <a:t>это </a:t>
            </a:r>
            <a:r>
              <a:rPr lang="ru-RU" sz="2800" dirty="0" smtClean="0">
                <a:solidFill>
                  <a:schemeClr val="tx1"/>
                </a:solidFill>
              </a:rPr>
              <a:t>слова разговорно-бытовой речи, которые употребляются жителями только определенной местности.</a:t>
            </a:r>
          </a:p>
          <a:p>
            <a:pPr algn="ctr"/>
            <a:r>
              <a:rPr lang="ru-RU" sz="2800" dirty="0">
                <a:solidFill>
                  <a:schemeClr val="tx1"/>
                </a:solidFill>
              </a:rPr>
              <a:t>В «Кратком словаре поморского языка» дано толкование ряда</a:t>
            </a:r>
          </a:p>
          <a:p>
            <a:pPr algn="ctr"/>
            <a:r>
              <a:rPr lang="ru-RU" sz="2800" dirty="0">
                <a:solidFill>
                  <a:schemeClr val="tx1"/>
                </a:solidFill>
              </a:rPr>
              <a:t>наиболее характерных поморских слов, сохранившихся в памяти</a:t>
            </a:r>
          </a:p>
          <a:p>
            <a:pPr algn="ctr"/>
            <a:r>
              <a:rPr lang="ru-RU" sz="2800" dirty="0">
                <a:solidFill>
                  <a:schemeClr val="tx1"/>
                </a:solidFill>
              </a:rPr>
              <a:t>нынешнего пожилого поколения, но стремительно исчезающих из</a:t>
            </a:r>
          </a:p>
          <a:p>
            <a:pPr algn="ctr"/>
            <a:r>
              <a:rPr lang="ru-RU" sz="2800" dirty="0">
                <a:solidFill>
                  <a:schemeClr val="tx1"/>
                </a:solidFill>
              </a:rPr>
              <a:t>языка поморской молодежи. </a:t>
            </a:r>
            <a:endParaRPr lang="ru-RU" sz="2800" dirty="0" smtClean="0">
              <a:solidFill>
                <a:schemeClr val="tx1"/>
              </a:solidFill>
            </a:endParaRPr>
          </a:p>
          <a:p>
            <a:pPr algn="ctr"/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14" name="Picture 2" descr="https://cdn.pixabay.com/photo/2012/04/13/00/13/cross-31169_1280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CC00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4057" y="991621"/>
            <a:ext cx="681676" cy="68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244408" y="6165304"/>
            <a:ext cx="720080" cy="576064"/>
          </a:xfrm>
          <a:prstGeom prst="actionButtonForwardNext">
            <a:avLst/>
          </a:prstGeom>
          <a:solidFill>
            <a:srgbClr val="CC00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5404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0" grpId="1" animBg="1"/>
      <p:bldP spid="3" grpId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67644" y="636016"/>
            <a:ext cx="74168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C00CC"/>
                </a:solidFill>
              </a:rPr>
              <a:t>«Четвертое лишнее»</a:t>
            </a:r>
            <a:endParaRPr lang="ru-RU" sz="2800" b="1" dirty="0">
              <a:solidFill>
                <a:srgbClr val="CC00CC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07904" y="3908238"/>
            <a:ext cx="2736304" cy="720080"/>
          </a:xfrm>
          <a:prstGeom prst="rect">
            <a:avLst/>
          </a:prstGeom>
          <a:solidFill>
            <a:srgbClr val="CC00CC">
              <a:alpha val="47000"/>
            </a:srgb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Повойник</a:t>
            </a:r>
            <a:endParaRPr lang="ru-RU" sz="2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710176" y="2776375"/>
            <a:ext cx="2736304" cy="720080"/>
          </a:xfrm>
          <a:prstGeom prst="rect">
            <a:avLst/>
          </a:prstGeom>
          <a:solidFill>
            <a:srgbClr val="CC00CC">
              <a:alpha val="47000"/>
            </a:srgb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Убрус</a:t>
            </a:r>
            <a:endParaRPr lang="ru-RU" sz="2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718560" y="5040101"/>
            <a:ext cx="2736304" cy="720080"/>
          </a:xfrm>
          <a:prstGeom prst="rect">
            <a:avLst/>
          </a:prstGeom>
          <a:solidFill>
            <a:srgbClr val="CC00CC">
              <a:alpha val="47000"/>
            </a:srgb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Подволока</a:t>
            </a:r>
            <a:endParaRPr lang="ru-RU" sz="28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707904" y="1644512"/>
            <a:ext cx="2736304" cy="720080"/>
          </a:xfrm>
          <a:prstGeom prst="rect">
            <a:avLst/>
          </a:prstGeom>
          <a:solidFill>
            <a:srgbClr val="CC00CC">
              <a:alpha val="47000"/>
            </a:srgb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Куколь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95736" y="1246224"/>
            <a:ext cx="6250160" cy="48320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C00CC"/>
                </a:solidFill>
              </a:rPr>
              <a:t>Головной убор</a:t>
            </a:r>
          </a:p>
          <a:p>
            <a:pPr algn="just"/>
            <a:r>
              <a:rPr lang="ru-RU" sz="2800" b="1" dirty="0" smtClean="0">
                <a:solidFill>
                  <a:srgbClr val="CC00CC"/>
                </a:solidFill>
              </a:rPr>
              <a:t>Куколь</a:t>
            </a:r>
            <a:r>
              <a:rPr lang="ru-RU" sz="2800" dirty="0" smtClean="0"/>
              <a:t> – капюшон. </a:t>
            </a:r>
          </a:p>
          <a:p>
            <a:r>
              <a:rPr lang="ru-RU" sz="2800" b="1" dirty="0" smtClean="0">
                <a:solidFill>
                  <a:srgbClr val="CC00CC"/>
                </a:solidFill>
              </a:rPr>
              <a:t>Убрус</a:t>
            </a:r>
            <a:r>
              <a:rPr lang="ru-RU" sz="2800" dirty="0" smtClean="0"/>
              <a:t> – вышитый золотом или жемчугом платок.</a:t>
            </a:r>
          </a:p>
          <a:p>
            <a:r>
              <a:rPr lang="ru-RU" sz="2800" b="1" dirty="0" smtClean="0">
                <a:solidFill>
                  <a:srgbClr val="CC00CC"/>
                </a:solidFill>
              </a:rPr>
              <a:t>Повойник</a:t>
            </a:r>
            <a:r>
              <a:rPr lang="ru-RU" sz="2800" dirty="0" smtClean="0"/>
              <a:t> – головной убор замужней поморской женщины.</a:t>
            </a:r>
          </a:p>
          <a:p>
            <a:pPr algn="ctr"/>
            <a:r>
              <a:rPr lang="ru-RU" sz="2800" b="1" dirty="0">
                <a:solidFill>
                  <a:srgbClr val="CC00CC"/>
                </a:solidFill>
              </a:rPr>
              <a:t>Четвертое </a:t>
            </a:r>
            <a:r>
              <a:rPr lang="ru-RU" sz="2800" b="1" dirty="0" smtClean="0">
                <a:solidFill>
                  <a:srgbClr val="CC00CC"/>
                </a:solidFill>
              </a:rPr>
              <a:t>лишнее</a:t>
            </a:r>
            <a:endParaRPr lang="ru-RU" sz="2800" dirty="0"/>
          </a:p>
          <a:p>
            <a:pPr algn="just"/>
            <a:r>
              <a:rPr lang="ru-RU" sz="2800" b="1" dirty="0" smtClean="0">
                <a:solidFill>
                  <a:srgbClr val="CC00CC"/>
                </a:solidFill>
              </a:rPr>
              <a:t>Подволока</a:t>
            </a:r>
            <a:r>
              <a:rPr lang="ru-RU" sz="2800" dirty="0" smtClean="0"/>
              <a:t> – потолок, чердак.</a:t>
            </a:r>
          </a:p>
          <a:p>
            <a:pPr algn="just"/>
            <a:endParaRPr lang="ru-RU" sz="2800" dirty="0"/>
          </a:p>
          <a:p>
            <a:pPr algn="just"/>
            <a:r>
              <a:rPr lang="ru-RU" sz="2800" dirty="0" smtClean="0"/>
              <a:t>Моисеев И.И. </a:t>
            </a:r>
            <a:r>
              <a:rPr lang="ru-RU" sz="2800" dirty="0" err="1" smtClean="0"/>
              <a:t>Поморьска</a:t>
            </a:r>
            <a:r>
              <a:rPr lang="ru-RU" sz="2800" dirty="0" smtClean="0"/>
              <a:t> говоря. Краткий словарь поморского языка.</a:t>
            </a:r>
            <a:endParaRPr lang="ru-RU" sz="2800" dirty="0"/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244408" y="6165304"/>
            <a:ext cx="720080" cy="576064"/>
          </a:xfrm>
          <a:prstGeom prst="actionButtonForwardNext">
            <a:avLst/>
          </a:prstGeom>
          <a:solidFill>
            <a:srgbClr val="CC00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 descr="https://cdn.pixabay.com/photo/2012/04/13/00/13/cross-31169_1280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duotone>
              <a:prstClr val="black"/>
              <a:srgbClr val="CC00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3080" y="1042432"/>
            <a:ext cx="680939" cy="680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Управляющая кнопка: назад 2">
            <a:hlinkClick r:id="" action="ppaction://hlinkshowjump?jump=previousslide" highlightClick="1"/>
          </p:cNvPr>
          <p:cNvSpPr/>
          <p:nvPr/>
        </p:nvSpPr>
        <p:spPr>
          <a:xfrm>
            <a:off x="8244408" y="5545746"/>
            <a:ext cx="720080" cy="576064"/>
          </a:xfrm>
          <a:prstGeom prst="actionButtonBackPrevious">
            <a:avLst/>
          </a:prstGeom>
          <a:solidFill>
            <a:srgbClr val="CC00CC"/>
          </a:solidFill>
          <a:ln w="28575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90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67644" y="636016"/>
            <a:ext cx="74168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C00CC"/>
                </a:solidFill>
              </a:rPr>
              <a:t>«Четвертое лишнее»</a:t>
            </a:r>
            <a:endParaRPr lang="ru-RU" sz="2800" b="1" dirty="0">
              <a:solidFill>
                <a:srgbClr val="CC00CC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07904" y="5080700"/>
            <a:ext cx="2736304" cy="720080"/>
          </a:xfrm>
          <a:prstGeom prst="rect">
            <a:avLst/>
          </a:prstGeom>
          <a:solidFill>
            <a:srgbClr val="CC00CC">
              <a:alpha val="47000"/>
            </a:srgb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Шаньга</a:t>
            </a:r>
            <a:endParaRPr lang="ru-RU" sz="2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707904" y="3935304"/>
            <a:ext cx="2736304" cy="720080"/>
          </a:xfrm>
          <a:prstGeom prst="rect">
            <a:avLst/>
          </a:prstGeom>
          <a:solidFill>
            <a:srgbClr val="CC00CC">
              <a:alpha val="47000"/>
            </a:srgb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/>
              <a:t>Козуля</a:t>
            </a:r>
            <a:endParaRPr lang="ru-RU" sz="2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707904" y="2789908"/>
            <a:ext cx="2736304" cy="720080"/>
          </a:xfrm>
          <a:prstGeom prst="rect">
            <a:avLst/>
          </a:prstGeom>
          <a:solidFill>
            <a:srgbClr val="CC00CC">
              <a:alpha val="47000"/>
            </a:srgb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/>
              <a:t>Поголенки</a:t>
            </a:r>
            <a:endParaRPr lang="ru-RU" sz="28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707904" y="1644512"/>
            <a:ext cx="2736304" cy="720080"/>
          </a:xfrm>
          <a:prstGeom prst="rect">
            <a:avLst/>
          </a:prstGeom>
          <a:solidFill>
            <a:srgbClr val="CC00CC">
              <a:alpha val="47000"/>
            </a:srgb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bg1"/>
                </a:solidFill>
              </a:rPr>
              <a:t>Курник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59414" y="588199"/>
            <a:ext cx="6250160" cy="569386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C00CC"/>
                </a:solidFill>
              </a:rPr>
              <a:t>Выпечка</a:t>
            </a:r>
          </a:p>
          <a:p>
            <a:pPr algn="just"/>
            <a:r>
              <a:rPr lang="ru-RU" sz="2800" b="1" dirty="0" err="1" smtClean="0">
                <a:solidFill>
                  <a:srgbClr val="CC00CC"/>
                </a:solidFill>
              </a:rPr>
              <a:t>Курник</a:t>
            </a:r>
            <a:r>
              <a:rPr lang="ru-RU" sz="2800" dirty="0" smtClean="0"/>
              <a:t> –  рыбный четырехугольный пирог с видимой сверху начинкой. </a:t>
            </a:r>
          </a:p>
          <a:p>
            <a:r>
              <a:rPr lang="ru-RU" sz="2800" b="1" dirty="0" err="1" smtClean="0">
                <a:solidFill>
                  <a:srgbClr val="CC00CC"/>
                </a:solidFill>
              </a:rPr>
              <a:t>Козуля</a:t>
            </a:r>
            <a:r>
              <a:rPr lang="ru-RU" sz="2800" dirty="0" smtClean="0"/>
              <a:t> – фигурный рождественский пряник, печенье.</a:t>
            </a:r>
          </a:p>
          <a:p>
            <a:r>
              <a:rPr lang="ru-RU" sz="2800" b="1" dirty="0" smtClean="0">
                <a:solidFill>
                  <a:srgbClr val="CC00CC"/>
                </a:solidFill>
              </a:rPr>
              <a:t>Шаньга</a:t>
            </a:r>
            <a:r>
              <a:rPr lang="ru-RU" sz="2800" dirty="0" smtClean="0"/>
              <a:t> – лепёшка из пресного теста на воде или молоке, смазанная маслом.</a:t>
            </a:r>
          </a:p>
          <a:p>
            <a:pPr algn="ctr"/>
            <a:r>
              <a:rPr lang="ru-RU" sz="2800" b="1" dirty="0">
                <a:solidFill>
                  <a:srgbClr val="CC00CC"/>
                </a:solidFill>
              </a:rPr>
              <a:t>Четвертое </a:t>
            </a:r>
            <a:r>
              <a:rPr lang="ru-RU" sz="2800" b="1" dirty="0" smtClean="0">
                <a:solidFill>
                  <a:srgbClr val="CC00CC"/>
                </a:solidFill>
              </a:rPr>
              <a:t>лишнее</a:t>
            </a:r>
            <a:endParaRPr lang="ru-RU" sz="2800" dirty="0"/>
          </a:p>
          <a:p>
            <a:pPr algn="just"/>
            <a:r>
              <a:rPr lang="ru-RU" sz="2800" b="1" dirty="0" err="1" smtClean="0">
                <a:solidFill>
                  <a:srgbClr val="CC00CC"/>
                </a:solidFill>
              </a:rPr>
              <a:t>Поголёнки</a:t>
            </a:r>
            <a:r>
              <a:rPr lang="ru-RU" sz="2800" dirty="0" smtClean="0"/>
              <a:t> – вязаные шерстяные чулки в разноцветную полоску.</a:t>
            </a:r>
          </a:p>
          <a:p>
            <a:pPr algn="just"/>
            <a:endParaRPr lang="ru-RU" sz="2800" dirty="0"/>
          </a:p>
          <a:p>
            <a:pPr algn="just"/>
            <a:r>
              <a:rPr lang="ru-RU" sz="2800" dirty="0" smtClean="0"/>
              <a:t>Моисеев И.И. </a:t>
            </a:r>
            <a:r>
              <a:rPr lang="ru-RU" sz="2800" dirty="0" err="1" smtClean="0"/>
              <a:t>Поморьска</a:t>
            </a:r>
            <a:r>
              <a:rPr lang="ru-RU" sz="2800" dirty="0" smtClean="0"/>
              <a:t> говоря. Краткий словарь поморского языка.</a:t>
            </a:r>
            <a:endParaRPr lang="ru-RU" sz="2800" dirty="0"/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8157864" y="6034463"/>
            <a:ext cx="747692" cy="600369"/>
          </a:xfrm>
          <a:prstGeom prst="actionButtonHome">
            <a:avLst/>
          </a:prstGeom>
          <a:solidFill>
            <a:schemeClr val="bg1"/>
          </a:solidFill>
          <a:ln w="25400"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https://cdn.pixabay.com/photo/2012/04/13/00/13/cross-31169_1280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duotone>
              <a:prstClr val="black"/>
              <a:srgbClr val="CC00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6241" y="247730"/>
            <a:ext cx="680939" cy="680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Управляющая кнопка: назад 11">
            <a:hlinkClick r:id="" action="ppaction://hlinkshowjump?jump=previousslide" highlightClick="1"/>
          </p:cNvPr>
          <p:cNvSpPr/>
          <p:nvPr/>
        </p:nvSpPr>
        <p:spPr>
          <a:xfrm>
            <a:off x="1979712" y="6159480"/>
            <a:ext cx="720080" cy="576064"/>
          </a:xfrm>
          <a:prstGeom prst="actionButtonBackPrevious">
            <a:avLst/>
          </a:prstGeom>
          <a:solidFill>
            <a:srgbClr val="CC00CC"/>
          </a:solidFill>
          <a:ln w="28575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1697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hlinkClick r:id="rId4" action="ppaction://hlinksldjump"/>
          </p:cNvPr>
          <p:cNvSpPr txBox="1"/>
          <p:nvPr/>
        </p:nvSpPr>
        <p:spPr>
          <a:xfrm>
            <a:off x="107504" y="1382901"/>
            <a:ext cx="8934026" cy="55092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algn="ctr"/>
            <a:r>
              <a:rPr lang="ru-RU" sz="2800" b="1" dirty="0" smtClean="0">
                <a:solidFill>
                  <a:srgbClr val="CC00CC"/>
                </a:solidFill>
              </a:rPr>
              <a:t>Проверьте свою работу </a:t>
            </a:r>
            <a:endParaRPr lang="ru-RU" sz="2800" b="1" dirty="0">
              <a:solidFill>
                <a:srgbClr val="CC00CC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75656" y="116632"/>
            <a:ext cx="727280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C00CC"/>
                </a:solidFill>
              </a:rPr>
              <a:t>Просмотрев отрывок из киножурнала «Ералаш», поможем Незнайке выписать жаргонизмы и подобрать к ним синонимы.</a:t>
            </a:r>
          </a:p>
          <a:p>
            <a:pPr algn="just"/>
            <a:endParaRPr lang="ru-RU" sz="2800" dirty="0">
              <a:solidFill>
                <a:srgbClr val="CC00CC"/>
              </a:solidFill>
            </a:endParaRPr>
          </a:p>
        </p:txBody>
      </p:sp>
      <p:pic>
        <p:nvPicPr>
          <p:cNvPr id="7" name="Ералаш №1 _Почему мы так говорим_ (online-video-cutter.com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3568" y="1660404"/>
            <a:ext cx="8040035" cy="4648916"/>
          </a:xfrm>
        </p:spPr>
      </p:pic>
      <p:sp>
        <p:nvSpPr>
          <p:cNvPr id="6" name="Управляющая кнопка: сведения 5">
            <a:hlinkClick r:id="" action="ppaction://noaction" highlightClick="1"/>
          </p:cNvPr>
          <p:cNvSpPr/>
          <p:nvPr/>
        </p:nvSpPr>
        <p:spPr>
          <a:xfrm>
            <a:off x="683568" y="636016"/>
            <a:ext cx="792088" cy="746886"/>
          </a:xfrm>
          <a:prstGeom prst="actionButtonInformation">
            <a:avLst/>
          </a:prstGeom>
          <a:solidFill>
            <a:srgbClr val="CC00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1660404"/>
            <a:ext cx="8040035" cy="4648916"/>
          </a:xfrm>
          <a:prstGeom prst="rect">
            <a:avLst/>
          </a:prstGeom>
          <a:solidFill>
            <a:schemeClr val="bg1"/>
          </a:solidFill>
          <a:ln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Есть слова, которые употребляют группы людей одного возраста, одной социальной принадлежности, объединённые общими интересами. Это </a:t>
            </a:r>
            <a:r>
              <a:rPr lang="ru-RU" sz="2800" b="1" dirty="0" smtClean="0">
                <a:solidFill>
                  <a:srgbClr val="CC00CC"/>
                </a:solidFill>
              </a:rPr>
              <a:t>жаргонизмы</a:t>
            </a:r>
            <a:r>
              <a:rPr lang="ru-RU" sz="2800" dirty="0" smtClean="0">
                <a:solidFill>
                  <a:schemeClr val="tx1"/>
                </a:solidFill>
              </a:rPr>
              <a:t> – слова и выражения, отличные от общего языка, в том числе искусственные, иногда условные. Часто школьники употребляют жаргонизмы в своей речи. </a:t>
            </a:r>
            <a:r>
              <a:rPr lang="ru-RU" sz="2800" b="1" dirty="0" smtClean="0">
                <a:solidFill>
                  <a:schemeClr val="tx1"/>
                </a:solidFill>
              </a:rPr>
              <a:t>Но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</a:rPr>
              <a:t>они остаются за пределами литературного языка!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9" name="Picture 2" descr="https://cdn.pixabay.com/photo/2012/04/13/00/13/cross-31169_1280.png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rgbClr val="CC00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8460" y="1466862"/>
            <a:ext cx="681676" cy="68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244408" y="6165304"/>
            <a:ext cx="720080" cy="576064"/>
          </a:xfrm>
          <a:prstGeom prst="actionButtonForwardNext">
            <a:avLst/>
          </a:prstGeom>
          <a:solidFill>
            <a:srgbClr val="CC00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168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8c8c2f653151627eda3e2743a5eff5622dcd66f2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3631</TotalTime>
  <Words>1367</Words>
  <Application>Microsoft Office PowerPoint</Application>
  <PresentationFormat>Экран (4:3)</PresentationFormat>
  <Paragraphs>294</Paragraphs>
  <Slides>21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Calibri</vt:lpstr>
      <vt:lpstr>Comic Sans MS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WolfishLair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«Родственные слова»</dc:title>
  <dc:creator>Белозёрова</dc:creator>
  <cp:lastModifiedBy>Людмила</cp:lastModifiedBy>
  <cp:revision>199</cp:revision>
  <dcterms:created xsi:type="dcterms:W3CDTF">2013-01-20T11:53:35Z</dcterms:created>
  <dcterms:modified xsi:type="dcterms:W3CDTF">2023-03-01T03:48:02Z</dcterms:modified>
</cp:coreProperties>
</file>