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8"/>
  </p:notesMasterIdLst>
  <p:sldIdLst>
    <p:sldId id="321" r:id="rId4"/>
    <p:sldId id="262" r:id="rId5"/>
    <p:sldId id="264" r:id="rId6"/>
    <p:sldId id="263" r:id="rId7"/>
    <p:sldId id="322" r:id="rId8"/>
    <p:sldId id="323" r:id="rId9"/>
    <p:sldId id="324" r:id="rId10"/>
    <p:sldId id="269" r:id="rId11"/>
    <p:sldId id="305" r:id="rId12"/>
    <p:sldId id="267" r:id="rId13"/>
    <p:sldId id="325" r:id="rId14"/>
    <p:sldId id="286" r:id="rId15"/>
    <p:sldId id="326" r:id="rId16"/>
    <p:sldId id="327" r:id="rId17"/>
    <p:sldId id="328" r:id="rId18"/>
    <p:sldId id="329" r:id="rId19"/>
    <p:sldId id="289" r:id="rId20"/>
    <p:sldId id="290" r:id="rId21"/>
    <p:sldId id="330" r:id="rId22"/>
    <p:sldId id="331" r:id="rId23"/>
    <p:sldId id="332" r:id="rId24"/>
    <p:sldId id="333" r:id="rId25"/>
    <p:sldId id="334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D8F64-58AD-4986-AA81-016B4095C066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194DE-50EA-425B-92D4-B4732930EB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7349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CA67-35B5-4303-AE4C-C6ED6557D7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6BB9-FE1D-43A8-8693-676AFE603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5757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0AE4-BE49-4B62-90A7-4259280958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EDFE8-6C52-42EA-83AD-379CF89E8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8948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4815-E43C-45A9-A34D-546FF0E705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3DCDD-5434-430D-BA17-341B0D1F8E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1353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CA67-35B5-4303-AE4C-C6ED6557D7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6BB9-FE1D-43A8-8693-676AFE603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5780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86EF0-7DDA-400F-A1AA-C2FBF18BC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23459-A158-47F5-9AF7-9A871A14CA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2930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C0ED5-353A-4BBE-A090-6958FE7754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66F2-78E1-41F4-86C2-925C6DF3F9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9165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D032-B910-47C8-A1A4-7B1CD716EE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818B7-21FF-48D8-AE90-8B6E3A91C5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9387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37DC-205A-4420-AD54-2D638C80B3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B575-E9FD-444C-B9A7-3E99F0EEA0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8030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93F6-2FBF-4632-B777-B907751AEC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79BF0-6FE1-4B57-A7C1-0608D616AE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261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4AF6-7A0A-428F-B6EE-539854CC0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0EEF2-4F10-4ED5-96A6-234AC11361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0818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D8D6-E729-40E4-AF83-C669ACD36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9222B-540F-42D3-A175-C8D69A00A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0321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86EF0-7DDA-400F-A1AA-C2FBF18BC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23459-A158-47F5-9AF7-9A871A14CA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0303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C16A9-E51B-4BC6-A315-D90D7FC22C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44143-C25F-49EE-B50D-BCF5B72DE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4398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0AE4-BE49-4B62-90A7-4259280958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EDFE8-6C52-42EA-83AD-379CF89E8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3302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24815-E43C-45A9-A34D-546FF0E705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3DCDD-5434-430D-BA17-341B0D1F8E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9052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8497A-725A-4E38-A567-22B82304B3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3679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D0306-1C0E-4CB2-A8A2-8C799665FAA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436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F9EE6-E1BA-4692-9055-13B42DEA76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0406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F86B9-2F99-4D79-8363-9A47DCF15B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9996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0EC63-9513-44ED-B7BC-8062608F92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25266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7C147-AF54-47E1-95FE-83C72C2F07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51492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8BF9B-C693-4A26-ACF0-D45D7DD720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3673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C0ED5-353A-4BBE-A090-6958FE7754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66F2-78E1-41F4-86C2-925C6DF3F9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9523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C8000-BF90-4CFB-BDE1-498E4D2ED6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0998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6DE2F-00DE-4AF2-85C9-FFDA405591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34602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D570E-FC76-43D5-B639-4D892B4AB5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456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E6CC8-562D-467D-A769-658000DEBBD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7219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D032-B910-47C8-A1A4-7B1CD716EE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818B7-21FF-48D8-AE90-8B6E3A91C5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130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37DC-205A-4420-AD54-2D638C80B3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B575-E9FD-444C-B9A7-3E99F0EEA0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778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93F6-2FBF-4632-B777-B907751AEC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79BF0-6FE1-4B57-A7C1-0608D616AE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7677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4AF6-7A0A-428F-B6EE-539854CC0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0EEF2-4F10-4ED5-96A6-234AC11361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385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D8D6-E729-40E4-AF83-C669ACD36E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9222B-540F-42D3-A175-C8D69A00A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5127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C16A9-E51B-4BC6-A315-D90D7FC22C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44143-C25F-49EE-B50D-BCF5B72DE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3661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EAF322-2A57-47DD-9C66-FA28CB49BC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C94293-7850-4592-9A6A-0F504D0179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14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EAF322-2A57-47DD-9C66-FA28CB49BCF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C94293-7850-4592-9A6A-0F504D0179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265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6764D3-3DC0-4CAE-8F39-E61A0555B6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9243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744416" cy="246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D:\User\Рабочий стол\МЫ\стадион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3476145" cy="250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Наталья\Downloads\2616d4a6b7d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80728"/>
            <a:ext cx="4373048" cy="53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086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120680"/>
          </a:xfrm>
        </p:spPr>
        <p:txBody>
          <a:bodyPr/>
          <a:lstStyle/>
          <a:p>
            <a:r>
              <a:rPr lang="ru-RU" sz="3200" dirty="0" smtClean="0"/>
              <a:t>Олимпийские игры проводились в (Афинах, Олимпии, Спарте)  - городке, расположенном в (Южной, Средней, Северной) Греции.  Игры проводились один раз в  (2, 3,4) года.  Первые Олимпийские игры состоялись в  (775, 776, 778) г. до н.э. Праздник в Олимпии проходил (5, 6,7) дней, Участвовать в играх и наблюдать за ними запрещалось (богатым, бедным, женщинам). Участников состязаний, мужчин крепкого телосложения называли (силачи, атлеты, </a:t>
            </a:r>
            <a:r>
              <a:rPr lang="ru-RU" sz="3200" dirty="0" err="1" smtClean="0"/>
              <a:t>олимпионики</a:t>
            </a:r>
            <a:r>
              <a:rPr lang="ru-RU" sz="3200" dirty="0" smtClean="0"/>
              <a:t>) . Большинство состязаний проходило на ( арене, стадионе, площадке).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609600" y="629072"/>
            <a:ext cx="8229600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Олимпийские игры проводились в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Олимпии,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городке, расположенном в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Южной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Греции.  Игры проводились один раз 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года.  Первые Олимпийские игры состоялись в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776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г. до н.э. Праздник в Олимпии проходил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5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дней, Участвовать в играх и наблюдать за ними запрещалось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женщинам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Участников состязаний, мужчин крепкого телосложения называли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атлеты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Большинство состязаний проходило на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стадионе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404664"/>
            <a:ext cx="8229600" cy="4286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Пять незабываемых дней.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1 день</a:t>
            </a:r>
            <a:br>
              <a:rPr lang="ru-RU" b="1" dirty="0" smtClean="0"/>
            </a:br>
            <a:r>
              <a:rPr lang="ru-RU" b="1" dirty="0" smtClean="0"/>
              <a:t>День жертвоприношений богам.</a:t>
            </a:r>
            <a:endParaRPr lang="ru-RU" sz="53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E:\Новая папка (3)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36912"/>
            <a:ext cx="6391972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D:\User\Рабочий стол\МЫ\БЕ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36218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картинки\о.jpg"/>
          <p:cNvPicPr/>
          <p:nvPr/>
        </p:nvPicPr>
        <p:blipFill>
          <a:blip r:embed="rId2" cstate="print"/>
          <a:srcRect t="18750"/>
          <a:stretch>
            <a:fillRect/>
          </a:stretch>
        </p:blipFill>
        <p:spPr bwMode="auto">
          <a:xfrm>
            <a:off x="755576" y="836712"/>
            <a:ext cx="799288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картинки\олим.jpg"/>
          <p:cNvPicPr/>
          <p:nvPr/>
        </p:nvPicPr>
        <p:blipFill>
          <a:blip r:embed="rId2" cstate="print"/>
          <a:srcRect l="11930"/>
          <a:stretch>
            <a:fillRect/>
          </a:stretch>
        </p:blipFill>
        <p:spPr bwMode="auto">
          <a:xfrm>
            <a:off x="1547664" y="332656"/>
            <a:ext cx="597666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ADMIN\Рабочий стол\картинки\ол.jpg"/>
          <p:cNvPicPr/>
          <p:nvPr/>
        </p:nvPicPr>
        <p:blipFill>
          <a:blip r:embed="rId2" cstate="print"/>
          <a:srcRect l="4500" t="19982"/>
          <a:stretch>
            <a:fillRect/>
          </a:stretch>
        </p:blipFill>
        <p:spPr bwMode="auto">
          <a:xfrm>
            <a:off x="323528" y="188640"/>
            <a:ext cx="54006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E:\Новая папка (3)\7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573016"/>
            <a:ext cx="496855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0"/>
            <a:ext cx="8229600" cy="72548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Пять незабываемых дней.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>4 день.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700808"/>
            <a:ext cx="72237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Состязание на колесницах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Олимпийские игры, гонки на колесницах (иллюстрация National Geographic Society / Corbi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92896"/>
            <a:ext cx="703870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43973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>Пять незабываемых дней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sz="3600" b="1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980728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Награждение победителей.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7" name="Picture 2" descr="C:\Documents and Settings\ADMIN\Рабочий стол\картинки\олимпи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780928"/>
            <a:ext cx="766127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1119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0814462">
            <a:off x="74385" y="1204589"/>
            <a:ext cx="3627056" cy="330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764704"/>
          <a:ext cx="8424936" cy="1874892"/>
        </p:xfrm>
        <a:graphic>
          <a:graphicData uri="http://schemas.openxmlformats.org/drawingml/2006/table">
            <a:tbl>
              <a:tblPr/>
              <a:tblGrid>
                <a:gridCol w="2030649"/>
                <a:gridCol w="2191341"/>
                <a:gridCol w="2169915"/>
                <a:gridCol w="2033031"/>
              </a:tblGrid>
              <a:tr h="753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?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?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?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?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228">
                <a:tc>
                  <a:txBody>
                    <a:bodyPr/>
                    <a:lstStyle/>
                    <a:p>
                      <a:pPr indent="-3632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Segoe Print"/>
                          <a:cs typeface="Times New Roman"/>
                        </a:rPr>
                        <a:t>      борец</a:t>
                      </a:r>
                      <a:endParaRPr lang="ru-RU" sz="28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возница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унёс статую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?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3212976"/>
          <a:ext cx="8280920" cy="2520280"/>
        </p:xfrm>
        <a:graphic>
          <a:graphicData uri="http://schemas.openxmlformats.org/drawingml/2006/table">
            <a:tbl>
              <a:tblPr/>
              <a:tblGrid>
                <a:gridCol w="1995938"/>
                <a:gridCol w="2153882"/>
                <a:gridCol w="2132822"/>
                <a:gridCol w="1998278"/>
              </a:tblGrid>
              <a:tr h="1260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Милон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latin typeface="Times New Roman"/>
                          <a:ea typeface="Segoe Print"/>
                          <a:cs typeface="Times New Roman"/>
                        </a:rPr>
                        <a:t>Полидам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latin typeface="Times New Roman"/>
                          <a:ea typeface="Segoe Print"/>
                          <a:cs typeface="Times New Roman"/>
                        </a:rPr>
                        <a:t>Феаген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err="1">
                          <a:latin typeface="Times New Roman"/>
                          <a:ea typeface="Segoe Print"/>
                          <a:cs typeface="Times New Roman"/>
                        </a:rPr>
                        <a:t>Леонидас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0">
                <a:tc>
                  <a:txBody>
                    <a:bodyPr/>
                    <a:lstStyle/>
                    <a:p>
                      <a:pPr indent="-3632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Segoe Print"/>
                          <a:cs typeface="Times New Roman"/>
                        </a:rPr>
                        <a:t>борец</a:t>
                      </a:r>
                      <a:endParaRPr lang="ru-RU" sz="28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Segoe Print"/>
                          <a:cs typeface="Times New Roman"/>
                        </a:rPr>
                        <a:t>возница</a:t>
                      </a:r>
                      <a:endParaRPr lang="ru-RU" sz="28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Segoe Print"/>
                          <a:cs typeface="Times New Roman"/>
                        </a:rPr>
                        <a:t>унёс статую</a:t>
                      </a:r>
                      <a:endParaRPr lang="ru-RU" sz="28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Segoe Print"/>
                          <a:cs typeface="Times New Roman"/>
                        </a:rPr>
                        <a:t>бегун</a:t>
                      </a:r>
                      <a:endParaRPr lang="ru-RU" sz="28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751344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1). На каком полуострове располагалась Древняя Греция? </a:t>
            </a:r>
          </a:p>
          <a:p>
            <a:r>
              <a:rPr lang="ru-RU" sz="2800" dirty="0"/>
              <a:t>2). Какой город являлся столицей Древней Греции? </a:t>
            </a:r>
          </a:p>
          <a:p>
            <a:r>
              <a:rPr lang="ru-RU" sz="2800" dirty="0"/>
              <a:t>3). Какая форма правления зародилась в Афинах? </a:t>
            </a:r>
          </a:p>
          <a:p>
            <a:r>
              <a:rPr lang="ru-RU" sz="2800" dirty="0"/>
              <a:t>4). Что такое демократия? </a:t>
            </a:r>
          </a:p>
          <a:p>
            <a:r>
              <a:rPr lang="ru-RU" sz="2800" dirty="0"/>
              <a:t>5). Что такое полис? </a:t>
            </a:r>
          </a:p>
          <a:p>
            <a:r>
              <a:rPr lang="ru-RU" sz="2800" dirty="0"/>
              <a:t>6). Назовите </a:t>
            </a:r>
            <a:r>
              <a:rPr lang="ru-RU" sz="2800" dirty="0" smtClean="0"/>
              <a:t>одни </a:t>
            </a:r>
            <a:r>
              <a:rPr lang="ru-RU" sz="2800" dirty="0"/>
              <a:t>из самых могущественных полисов Греции? </a:t>
            </a:r>
          </a:p>
          <a:p>
            <a:r>
              <a:rPr lang="en-US" sz="2800" dirty="0" smtClean="0"/>
              <a:t>7</a:t>
            </a:r>
            <a:r>
              <a:rPr lang="ru-RU" sz="2800" dirty="0" smtClean="0"/>
              <a:t>). </a:t>
            </a:r>
            <a:r>
              <a:rPr lang="ru-RU" sz="2800" dirty="0"/>
              <a:t>Кто создатель поэм «Одиссея» и «Илиада»? </a:t>
            </a:r>
          </a:p>
          <a:p>
            <a:r>
              <a:rPr lang="en-US" sz="2800" dirty="0" smtClean="0"/>
              <a:t>8</a:t>
            </a:r>
            <a:r>
              <a:rPr lang="ru-RU" sz="2800" dirty="0" smtClean="0"/>
              <a:t>) </a:t>
            </a:r>
            <a:r>
              <a:rPr lang="ru-RU" sz="2800" dirty="0"/>
              <a:t>Как древние Греки называли свою Родину? </a:t>
            </a:r>
          </a:p>
          <a:p>
            <a:r>
              <a:rPr lang="ru-RU" sz="2800" dirty="0" smtClean="0"/>
              <a:t>1</a:t>
            </a:r>
            <a:r>
              <a:rPr lang="en-US" sz="2800" dirty="0" smtClean="0"/>
              <a:t>9</a:t>
            </a:r>
            <a:r>
              <a:rPr lang="ru-RU" sz="2800" dirty="0" smtClean="0"/>
              <a:t>). </a:t>
            </a:r>
            <a:r>
              <a:rPr lang="ru-RU" sz="2800" dirty="0"/>
              <a:t>Как называли себя Древние Греки?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47864" y="188640"/>
            <a:ext cx="2355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ПОВТОРЕНИЕ.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509926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https://upload.wikimedia.org/wikipedia/commons/4/45/Pierre_de_Coubertin_Anef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281849" cy="4680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40557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Пьер де Кубертен</a:t>
            </a:r>
            <a:endParaRPr lang="ru-RU" sz="4000" dirty="0"/>
          </a:p>
        </p:txBody>
      </p:sp>
      <p:pic>
        <p:nvPicPr>
          <p:cNvPr id="128006" name="Picture 6" descr="https://upload.wikimedia.org/wikipedia/commons/thumb/a/ab/Olympic_rings_square.svg/1200px-Olympic_rings_squar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08720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136904" cy="5667248"/>
        </p:xfrm>
        <a:graphic>
          <a:graphicData uri="http://schemas.openxmlformats.org/drawingml/2006/table">
            <a:tbl>
              <a:tblPr/>
              <a:tblGrid>
                <a:gridCol w="2711956"/>
                <a:gridCol w="2711956"/>
                <a:gridCol w="2712992"/>
              </a:tblGrid>
              <a:tr h="125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>
                          <a:latin typeface="Times New Roman"/>
                          <a:ea typeface="Times New Roman"/>
                          <a:cs typeface="Times New Roman"/>
                        </a:rPr>
                        <a:t>Я знаю</a:t>
                      </a:r>
                      <a:endParaRPr lang="ru-RU" sz="36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>
                          <a:latin typeface="Times New Roman"/>
                          <a:ea typeface="Times New Roman"/>
                          <a:cs typeface="Times New Roman"/>
                        </a:rPr>
                        <a:t>Что хочу узнать</a:t>
                      </a:r>
                      <a:endParaRPr lang="ru-RU" sz="36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Я узнал на уроке</a:t>
                      </a:r>
                      <a:endParaRPr lang="ru-RU" sz="36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322714"/>
          </a:xfrm>
        </p:spPr>
        <p:txBody>
          <a:bodyPr/>
          <a:lstStyle/>
          <a:p>
            <a:pPr algn="l"/>
            <a:r>
              <a:rPr lang="ru-RU" sz="2400" i="1" dirty="0" smtClean="0"/>
              <a:t>1. </a:t>
            </a:r>
            <a:r>
              <a:rPr lang="ru-RU" sz="2400" dirty="0" smtClean="0"/>
              <a:t>Олимпийские игры греки посвящали богине Гере .</a:t>
            </a:r>
            <a:br>
              <a:rPr lang="ru-RU" sz="2400" dirty="0" smtClean="0"/>
            </a:br>
            <a:r>
              <a:rPr lang="ru-RU" sz="2400" dirty="0" smtClean="0"/>
              <a:t>2. Первые Олимпийские игры были в 750-м году до нашей эры.</a:t>
            </a:r>
            <a:br>
              <a:rPr lang="ru-RU" sz="2400" dirty="0" smtClean="0"/>
            </a:br>
            <a:r>
              <a:rPr lang="ru-RU" sz="2400" dirty="0" smtClean="0"/>
              <a:t>3. С наступлением зимы, у подножия горы Олимп начинались Олимпийские игры.</a:t>
            </a:r>
            <a:br>
              <a:rPr lang="ru-RU" sz="2400" dirty="0" smtClean="0"/>
            </a:br>
            <a:r>
              <a:rPr lang="ru-RU" sz="2400" dirty="0" smtClean="0"/>
              <a:t>4.Эти игры особенно любили женщины, которые составляли не меньше трети зрителей, съехавшихся на Олимпийские игры.</a:t>
            </a:r>
            <a:br>
              <a:rPr lang="ru-RU" sz="2400" dirty="0" smtClean="0"/>
            </a:br>
            <a:r>
              <a:rPr lang="ru-RU" sz="2400" dirty="0" smtClean="0"/>
              <a:t>5. Победителю в беге досталась главная награда – венок из золотых листьев.</a:t>
            </a:r>
            <a:br>
              <a:rPr lang="ru-RU" sz="2400" dirty="0" smtClean="0"/>
            </a:br>
            <a:r>
              <a:rPr lang="ru-RU" sz="2400" dirty="0" smtClean="0"/>
              <a:t>6. Пятиборье - это соревнование одного человека в пяти видах спорта.</a:t>
            </a:r>
            <a:br>
              <a:rPr lang="ru-RU" sz="2400" dirty="0" smtClean="0"/>
            </a:br>
            <a:r>
              <a:rPr lang="ru-RU" sz="2400" dirty="0" smtClean="0"/>
              <a:t>7. Купив билет в первом ряду на ипподроме, можно было наблюдать соревнования атлетов в пятиборье.</a:t>
            </a:r>
            <a:br>
              <a:rPr lang="ru-RU" sz="2400" dirty="0" smtClean="0"/>
            </a:br>
            <a:r>
              <a:rPr lang="ru-RU" sz="2400" dirty="0" smtClean="0"/>
              <a:t>8. На всю жизнь я запомнил те незабываемые десять дней, в течение которых продолжались Олимпийские игры.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/>
          <a:lstStyle/>
          <a:p>
            <a:r>
              <a:rPr lang="ru-RU" b="1" dirty="0" smtClean="0"/>
              <a:t>Домашнее задание: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1.Параграфа 33, понятия.</a:t>
            </a:r>
            <a:br>
              <a:rPr lang="ru-RU" dirty="0" smtClean="0"/>
            </a:br>
            <a:r>
              <a:rPr lang="ru-RU" dirty="0" smtClean="0"/>
              <a:t>2.Составить рассказ об Олимпийских играх от имени участника или </a:t>
            </a:r>
            <a:r>
              <a:rPr lang="ru-RU" dirty="0" smtClean="0"/>
              <a:t>зрителя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(по выбору).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1" descr="j04052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accent1">
                <a:alpha val="14117"/>
              </a:schemeClr>
            </a:fgClr>
            <a:bgClr>
              <a:srgbClr val="FFFFFF">
                <a:alpha val="14117"/>
              </a:srgbClr>
            </a:bgClr>
          </a:patt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Это событие играло важную роль в истории Древней Греции. Для участия в этом мероприятии съезжались жители всей Греции. Посвящалось это событие главному богу древних греков и проходило у храма, построенного в его честь. Наследие древних греков использует и нынешнее поколение людей: это событие связано со спортивными состязаниями, проходит 1 раз в 4 года.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2912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272337" cy="4608512"/>
          </a:xfrm>
        </p:spPr>
        <p:txBody>
          <a:bodyPr/>
          <a:lstStyle/>
          <a:p>
            <a:r>
              <a:rPr lang="ru-RU" altLang="ru-RU" sz="6600" b="1" dirty="0" smtClean="0">
                <a:latin typeface="Mistral" pitchFamily="66" charset="0"/>
              </a:rPr>
              <a:t>«Олимпийские игры </a:t>
            </a:r>
            <a:br>
              <a:rPr lang="ru-RU" altLang="ru-RU" sz="6600" b="1" dirty="0" smtClean="0">
                <a:latin typeface="Mistral" pitchFamily="66" charset="0"/>
              </a:rPr>
            </a:br>
            <a:r>
              <a:rPr lang="ru-RU" altLang="ru-RU" sz="6600" b="1" dirty="0" smtClean="0">
                <a:latin typeface="Mistral" pitchFamily="66" charset="0"/>
              </a:rPr>
              <a:t> </a:t>
            </a:r>
            <a:r>
              <a:rPr lang="ru-RU" altLang="ru-RU" sz="6600" b="1" dirty="0" smtClean="0">
                <a:latin typeface="Mistral" pitchFamily="66" charset="0"/>
              </a:rPr>
              <a:t>в </a:t>
            </a:r>
            <a:r>
              <a:rPr lang="ru-RU" altLang="ru-RU" sz="6600" b="1" dirty="0" smtClean="0">
                <a:latin typeface="Mistral" pitchFamily="66" charset="0"/>
              </a:rPr>
              <a:t>древности»</a:t>
            </a:r>
            <a:r>
              <a:rPr lang="ru-RU" altLang="ru-RU" sz="6000" b="1" dirty="0" smtClean="0">
                <a:latin typeface="Mistral" pitchFamily="66" charset="0"/>
              </a:rPr>
              <a:t/>
            </a:r>
            <a:br>
              <a:rPr lang="ru-RU" altLang="ru-RU" sz="6000" b="1" dirty="0" smtClean="0">
                <a:latin typeface="Mistral" pitchFamily="66" charset="0"/>
              </a:rPr>
            </a:br>
            <a:endParaRPr lang="ru-RU" altLang="ru-RU" sz="3600" b="1" dirty="0" smtClean="0">
              <a:latin typeface="Mistral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5178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136904" cy="5627497"/>
        </p:xfrm>
        <a:graphic>
          <a:graphicData uri="http://schemas.openxmlformats.org/drawingml/2006/table">
            <a:tbl>
              <a:tblPr/>
              <a:tblGrid>
                <a:gridCol w="2711956"/>
                <a:gridCol w="2711956"/>
                <a:gridCol w="2712992"/>
              </a:tblGrid>
              <a:tr h="125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>
                          <a:latin typeface="Times New Roman"/>
                          <a:ea typeface="Times New Roman"/>
                          <a:cs typeface="Times New Roman"/>
                        </a:rPr>
                        <a:t>Я знаю</a:t>
                      </a:r>
                      <a:endParaRPr lang="ru-RU" sz="36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>
                          <a:latin typeface="Times New Roman"/>
                          <a:ea typeface="Times New Roman"/>
                          <a:cs typeface="Times New Roman"/>
                        </a:rPr>
                        <a:t>Что хочу узнать</a:t>
                      </a:r>
                      <a:endParaRPr lang="ru-RU" sz="360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Я узнал на уроке</a:t>
                      </a:r>
                      <a:endParaRPr lang="ru-RU" sz="3600" dirty="0">
                        <a:latin typeface="Segoe Print"/>
                        <a:ea typeface="Segoe Prin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https://i.pinimg.com/originals/81/a0/e2/81a0e2e86faf38629980162419652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320480" cy="6343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https://i.pinimg.com/736x/c5/3c/41/c53c415fb024d3bb9d9ae5e1261a1f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741629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685800" y="1143000"/>
            <a:ext cx="79200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:</a:t>
            </a:r>
            <a:r>
              <a:rPr lang="ru-RU" sz="200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5" name="Picture 8" descr="Рисунок11"/>
          <p:cNvPicPr>
            <a:picLocks noChangeAspect="1" noChangeArrowheads="1"/>
          </p:cNvPicPr>
          <p:nvPr/>
        </p:nvPicPr>
        <p:blipFill>
          <a:blip r:embed="rId2" cstate="print">
            <a:lum bright="-30000" contrast="48000"/>
          </a:blip>
          <a:srcRect/>
          <a:stretch>
            <a:fillRect/>
          </a:stretch>
        </p:blipFill>
        <p:spPr bwMode="auto">
          <a:xfrm>
            <a:off x="1187623" y="260648"/>
            <a:ext cx="6590999" cy="6264696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2616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картинки\олимпи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492896"/>
            <a:ext cx="5832648" cy="412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5576" y="-243408"/>
            <a:ext cx="7992888" cy="242088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/>
            </a:r>
            <a:b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«ВСЕ  В  ОЛИМПИЮ!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СВЯЩЕННЫЙ МИР ОБЪЯВЛЕН!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ДОРОГИ БЕЗОПАСНЫ!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ДА ПОБЕДЯТ СИЛЬНЕЙШИЕ!»</a:t>
            </a: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/>
            </a:r>
            <a:b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</a:br>
            <a:endParaRPr kumimoji="0" lang="ru-RU" sz="60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372</Words>
  <Application>Microsoft Office PowerPoint</Application>
  <PresentationFormat>Экран (4:3)</PresentationFormat>
  <Paragraphs>72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1_Тема Office</vt:lpstr>
      <vt:lpstr>Тема Office</vt:lpstr>
      <vt:lpstr>Оформление по умолчанию</vt:lpstr>
      <vt:lpstr>Слайд 1</vt:lpstr>
      <vt:lpstr>Слайд 2</vt:lpstr>
      <vt:lpstr>Слайд 3</vt:lpstr>
      <vt:lpstr>«Олимпийские игры   в древности» </vt:lpstr>
      <vt:lpstr>Слайд 5</vt:lpstr>
      <vt:lpstr>Слайд 6</vt:lpstr>
      <vt:lpstr>Слайд 7</vt:lpstr>
      <vt:lpstr>Слайд 8</vt:lpstr>
      <vt:lpstr>Слайд 9</vt:lpstr>
      <vt:lpstr>Слайд 10</vt:lpstr>
      <vt:lpstr>Олимпийские игры проводились в (Афинах, Олимпии, Спарте)  - городке, расположенном в (Южной, Средней, Северной) Греции.  Игры проводились один раз в  (2, 3,4) года.  Первые Олимпийские игры состоялись в  (775, 776, 778) г. до н.э. Праздник в Олимпии проходил (5, 6,7) дней, Участвовать в играх и наблюдать за ними запрещалось (богатым, бедным, женщинам). Участников состязаний, мужчин крепкого телосложения называли (силачи, атлеты, олимпионики) . Большинство состязаний проходило на ( арене, стадионе, площадке). </vt:lpstr>
      <vt:lpstr>   Пять незабываемых дней. 1 день День жертвоприношений богам.</vt:lpstr>
      <vt:lpstr>Слайд 13</vt:lpstr>
      <vt:lpstr>Слайд 14</vt:lpstr>
      <vt:lpstr>Слайд 15</vt:lpstr>
      <vt:lpstr>Слайд 16</vt:lpstr>
      <vt:lpstr>  Пять незабываемых дней. 4 день.</vt:lpstr>
      <vt:lpstr>  Пять незабываемых дней.  </vt:lpstr>
      <vt:lpstr>Слайд 19</vt:lpstr>
      <vt:lpstr>Слайд 20</vt:lpstr>
      <vt:lpstr>Слайд 21</vt:lpstr>
      <vt:lpstr>1. Олимпийские игры греки посвящали богине Гере . 2. Первые Олимпийские игры были в 750-м году до нашей эры. 3. С наступлением зимы, у подножия горы Олимп начинались Олимпийские игры. 4.Эти игры особенно любили женщины, которые составляли не меньше трети зрителей, съехавшихся на Олимпийские игры. 5. Победителю в беге досталась главная награда – венок из золотых листьев. 6. Пятиборье - это соревнование одного человека в пяти видах спорта. 7. Купив билет в первом ряду на ипподроме, можно было наблюдать соревнования атлетов в пятиборье. 8. На всю жизнь я запомнил те незабываемые десять дней, в течение которых продолжались Олимпийские игры. </vt:lpstr>
      <vt:lpstr>Домашнее задание: 1.Параграфа 33, понятия. 2.Составить рассказ об Олимпийских играх от имени участника или зрителя  (по выбору). 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«ОЛИМПИЙСКИЕ ИГРЫ В ДРЕВНОСТИ»</dc:title>
  <dc:creator>stud</dc:creator>
  <cp:lastModifiedBy>Наталья</cp:lastModifiedBy>
  <cp:revision>24</cp:revision>
  <dcterms:created xsi:type="dcterms:W3CDTF">2015-09-14T10:24:45Z</dcterms:created>
  <dcterms:modified xsi:type="dcterms:W3CDTF">2021-03-14T17:37:08Z</dcterms:modified>
</cp:coreProperties>
</file>