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323" r:id="rId4"/>
    <p:sldId id="258" r:id="rId5"/>
    <p:sldId id="260" r:id="rId6"/>
    <p:sldId id="319" r:id="rId7"/>
    <p:sldId id="329" r:id="rId8"/>
    <p:sldId id="265" r:id="rId9"/>
    <p:sldId id="320" r:id="rId10"/>
    <p:sldId id="330" r:id="rId11"/>
    <p:sldId id="266" r:id="rId12"/>
    <p:sldId id="321" r:id="rId13"/>
    <p:sldId id="331" r:id="rId14"/>
    <p:sldId id="267" r:id="rId15"/>
    <p:sldId id="322" r:id="rId16"/>
    <p:sldId id="268" r:id="rId17"/>
    <p:sldId id="324" r:id="rId18"/>
    <p:sldId id="332" r:id="rId19"/>
    <p:sldId id="261" r:id="rId20"/>
    <p:sldId id="325" r:id="rId21"/>
    <p:sldId id="269" r:id="rId22"/>
    <p:sldId id="326" r:id="rId23"/>
    <p:sldId id="327" r:id="rId24"/>
    <p:sldId id="328" r:id="rId25"/>
    <p:sldId id="333" r:id="rId26"/>
    <p:sldId id="334" r:id="rId27"/>
    <p:sldId id="335" r:id="rId28"/>
    <p:sldId id="270" r:id="rId29"/>
    <p:sldId id="336" r:id="rId30"/>
    <p:sldId id="271" r:id="rId31"/>
    <p:sldId id="337" r:id="rId32"/>
    <p:sldId id="272" r:id="rId33"/>
    <p:sldId id="262" r:id="rId34"/>
    <p:sldId id="338" r:id="rId35"/>
    <p:sldId id="339" r:id="rId36"/>
    <p:sldId id="278" r:id="rId37"/>
    <p:sldId id="340" r:id="rId38"/>
    <p:sldId id="341" r:id="rId39"/>
    <p:sldId id="313" r:id="rId40"/>
    <p:sldId id="315" r:id="rId41"/>
    <p:sldId id="317" r:id="rId42"/>
    <p:sldId id="318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713275"/>
            <a:ext cx="8305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32656"/>
            <a:ext cx="8305800" cy="41044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Тренажёр</a:t>
            </a:r>
            <a:br>
              <a:rPr lang="ru-RU" sz="7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br>
              <a:rPr lang="ru-RU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5400" b="1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Present Perfect</a:t>
            </a:r>
            <a:br>
              <a:rPr lang="en-US" sz="5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keys-of-moon-spring-flower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52320" y="20608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74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>
                <a:solidFill>
                  <a:srgbClr val="C00000"/>
                </a:solidFill>
                <a:latin typeface="Avanti" panose="020B0500000000000000" pitchFamily="34" charset="0"/>
              </a:rPr>
              <a:t>t</a:t>
            </a:r>
            <a:r>
              <a:rPr lang="en-US" sz="72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o eat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B050"/>
                </a:solidFill>
                <a:latin typeface="Avanti" panose="020B0500000000000000" pitchFamily="34" charset="0"/>
              </a:rPr>
              <a:t>ate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70C0"/>
                </a:solidFill>
                <a:latin typeface="Avanti" panose="020B0500000000000000" pitchFamily="34" charset="0"/>
              </a:rPr>
              <a:t>eaten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342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Tom's my best friend. I   (know) </a:t>
            </a:r>
          </a:p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him for three years.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011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Tom's my best friend. I </a:t>
            </a:r>
            <a:r>
              <a:rPr lang="en-US" sz="66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have known</a:t>
            </a:r>
          </a:p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him for three years.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62C454D-BC80-44E1-AA17-28FD4E4D1062}"/>
              </a:ext>
            </a:extLst>
          </p:cNvPr>
          <p:cNvSpPr/>
          <p:nvPr/>
        </p:nvSpPr>
        <p:spPr>
          <a:xfrm>
            <a:off x="5508104" y="2420888"/>
            <a:ext cx="958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V3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0060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>
                <a:solidFill>
                  <a:srgbClr val="C00000"/>
                </a:solidFill>
                <a:latin typeface="Avanti" panose="020B0500000000000000" pitchFamily="34" charset="0"/>
              </a:rPr>
              <a:t>t</a:t>
            </a:r>
            <a:r>
              <a:rPr lang="en-US" sz="72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o know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B050"/>
                </a:solidFill>
                <a:latin typeface="Avanti" panose="020B0500000000000000" pitchFamily="34" charset="0"/>
              </a:rPr>
              <a:t>knew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70C0"/>
                </a:solidFill>
                <a:latin typeface="Avanti" panose="020B0500000000000000" pitchFamily="34" charset="0"/>
              </a:rPr>
              <a:t>known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679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6600" b="0" i="0" dirty="0">
                <a:solidFill>
                  <a:schemeClr val="tx1">
                    <a:lumMod val="95000"/>
                  </a:schemeClr>
                </a:solidFill>
                <a:effectLst/>
                <a:latin typeface="Avanti" panose="020B0500000000000000" pitchFamily="34" charset="0"/>
              </a:rPr>
              <a:t>It's my birthday party today.</a:t>
            </a:r>
          </a:p>
          <a:p>
            <a:pPr marL="0" indent="0">
              <a:buNone/>
            </a:pPr>
            <a:r>
              <a:rPr lang="en-US" sz="6600" b="0" i="0" dirty="0">
                <a:solidFill>
                  <a:schemeClr val="tx1">
                    <a:lumMod val="95000"/>
                  </a:schemeClr>
                </a:solidFill>
                <a:effectLst/>
                <a:latin typeface="Avanti" panose="020B0500000000000000" pitchFamily="34" charset="0"/>
              </a:rPr>
              <a:t> I  (not invite)</a:t>
            </a:r>
          </a:p>
          <a:p>
            <a:pPr marL="0" indent="0">
              <a:buNone/>
            </a:pPr>
            <a:r>
              <a:rPr lang="en-US" sz="6600" b="0" i="0" dirty="0">
                <a:solidFill>
                  <a:schemeClr val="tx1">
                    <a:lumMod val="95000"/>
                  </a:schemeClr>
                </a:solidFill>
                <a:effectLst/>
                <a:latin typeface="Avanti" panose="020B0500000000000000" pitchFamily="34" charset="0"/>
              </a:rPr>
              <a:t> many people.</a:t>
            </a:r>
          </a:p>
          <a:p>
            <a:pPr marL="0" indent="0">
              <a:buNone/>
            </a:pPr>
            <a:endParaRPr lang="ru-RU" sz="7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93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6600" b="0" i="0" dirty="0">
                <a:solidFill>
                  <a:schemeClr val="tx1">
                    <a:lumMod val="95000"/>
                  </a:schemeClr>
                </a:solidFill>
                <a:effectLst/>
                <a:latin typeface="Avanti" panose="020B0500000000000000" pitchFamily="34" charset="0"/>
              </a:rPr>
              <a:t>It's my birthday party today.</a:t>
            </a:r>
          </a:p>
          <a:p>
            <a:pPr marL="0" indent="0">
              <a:buNone/>
            </a:pPr>
            <a:r>
              <a:rPr lang="en-US" sz="6600" b="0" i="0" dirty="0">
                <a:solidFill>
                  <a:schemeClr val="tx1">
                    <a:lumMod val="95000"/>
                  </a:schemeClr>
                </a:solidFill>
                <a:effectLst/>
                <a:latin typeface="Avanti" panose="020B0500000000000000" pitchFamily="34" charset="0"/>
              </a:rPr>
              <a:t> I  </a:t>
            </a:r>
            <a:r>
              <a:rPr lang="en-US" sz="66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haven’t invit</a:t>
            </a:r>
            <a:r>
              <a:rPr lang="en-US" sz="6600" b="0" i="0" dirty="0">
                <a:solidFill>
                  <a:srgbClr val="0070C0"/>
                </a:solidFill>
                <a:effectLst/>
                <a:latin typeface="Avanti" panose="020B0500000000000000" pitchFamily="34" charset="0"/>
              </a:rPr>
              <a:t>ed</a:t>
            </a:r>
          </a:p>
          <a:p>
            <a:pPr marL="0" indent="0">
              <a:buNone/>
            </a:pPr>
            <a:r>
              <a:rPr lang="en-US" sz="6600" b="0" i="0" dirty="0">
                <a:solidFill>
                  <a:schemeClr val="tx1">
                    <a:lumMod val="95000"/>
                  </a:schemeClr>
                </a:solidFill>
                <a:effectLst/>
                <a:latin typeface="Avanti" panose="020B0500000000000000" pitchFamily="34" charset="0"/>
              </a:rPr>
              <a:t> many people.</a:t>
            </a:r>
          </a:p>
          <a:p>
            <a:pPr marL="0" indent="0">
              <a:buNone/>
            </a:pPr>
            <a:endParaRPr lang="ru-RU" sz="7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BACBD0F-56F6-485B-A461-2AD303C607C6}"/>
              </a:ext>
            </a:extLst>
          </p:cNvPr>
          <p:cNvSpPr/>
          <p:nvPr/>
        </p:nvSpPr>
        <p:spPr>
          <a:xfrm>
            <a:off x="4411664" y="2967335"/>
            <a:ext cx="2888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</a:t>
            </a:r>
            <a:r>
              <a:rPr lang="ru-RU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рав.гл</a:t>
            </a:r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6692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6000" b="0" i="0" dirty="0">
                <a:effectLst/>
                <a:latin typeface="Avanti" panose="020B0500000000000000" pitchFamily="34" charset="0"/>
              </a:rPr>
              <a:t>My brother and I </a:t>
            </a:r>
            <a:endParaRPr lang="ru-RU" sz="6000" b="0" i="0" dirty="0">
              <a:effectLst/>
              <a:latin typeface="Avanti" panose="020B0500000000000000" pitchFamily="34" charset="0"/>
            </a:endParaRPr>
          </a:p>
          <a:p>
            <a:pPr marL="0" indent="0" algn="l" fontAlgn="base">
              <a:buNone/>
            </a:pPr>
            <a:r>
              <a:rPr lang="en-US" sz="6000" b="0" i="0" dirty="0">
                <a:effectLst/>
                <a:latin typeface="Avanti" panose="020B0500000000000000" pitchFamily="34" charset="0"/>
              </a:rPr>
              <a:t>(not see) </a:t>
            </a:r>
            <a:endParaRPr lang="ru-RU" sz="6000" b="0" i="0" dirty="0">
              <a:effectLst/>
              <a:latin typeface="Avanti" panose="020B0500000000000000" pitchFamily="34" charset="0"/>
            </a:endParaRPr>
          </a:p>
          <a:p>
            <a:pPr marL="0" indent="0" algn="l" fontAlgn="base">
              <a:buNone/>
            </a:pPr>
            <a:r>
              <a:rPr lang="en-US" sz="6000" b="0" i="0" dirty="0">
                <a:effectLst/>
                <a:latin typeface="Avanti" panose="020B0500000000000000" pitchFamily="34" charset="0"/>
              </a:rPr>
              <a:t>any films this week.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0412-pojavlenie-chego-to-428457324412-ae477456-zk4784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5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6000" b="0" i="0" u="sng" dirty="0">
                <a:effectLst/>
                <a:latin typeface="Avanti" panose="020B0500000000000000" pitchFamily="34" charset="0"/>
              </a:rPr>
              <a:t>My brother and I </a:t>
            </a:r>
            <a:endParaRPr lang="ru-RU" sz="6000" b="0" i="0" u="sng" dirty="0">
              <a:effectLst/>
              <a:latin typeface="Avanti" panose="020B0500000000000000" pitchFamily="34" charset="0"/>
            </a:endParaRPr>
          </a:p>
          <a:p>
            <a:pPr marL="0" indent="0" algn="l" fontAlgn="base">
              <a:buNone/>
            </a:pPr>
            <a:r>
              <a:rPr lang="en-US" sz="60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have</a:t>
            </a:r>
            <a:r>
              <a:rPr lang="en-US" sz="6000" b="0" i="0" dirty="0">
                <a:solidFill>
                  <a:srgbClr val="FFFF00"/>
                </a:solidFill>
                <a:effectLst/>
                <a:latin typeface="Avanti" panose="020B0500000000000000" pitchFamily="34" charset="0"/>
              </a:rPr>
              <a:t>n’t</a:t>
            </a:r>
            <a:r>
              <a:rPr lang="en-US" sz="60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 see</a:t>
            </a:r>
            <a:r>
              <a:rPr lang="en-US" sz="6000" dirty="0">
                <a:solidFill>
                  <a:srgbClr val="C00000"/>
                </a:solidFill>
                <a:latin typeface="Avanti" panose="020B0500000000000000" pitchFamily="34" charset="0"/>
              </a:rPr>
              <a:t>n</a:t>
            </a:r>
            <a:r>
              <a:rPr lang="en-US" sz="60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 </a:t>
            </a:r>
            <a:endParaRPr lang="ru-RU" sz="6000" b="0" i="0" dirty="0">
              <a:solidFill>
                <a:srgbClr val="C00000"/>
              </a:solidFill>
              <a:effectLst/>
              <a:latin typeface="Avanti" panose="020B0500000000000000" pitchFamily="34" charset="0"/>
            </a:endParaRPr>
          </a:p>
          <a:p>
            <a:pPr marL="0" indent="0" algn="l" fontAlgn="base">
              <a:buNone/>
            </a:pPr>
            <a:r>
              <a:rPr lang="en-US" sz="6000" b="0" i="0" dirty="0">
                <a:effectLst/>
                <a:latin typeface="Avanti" panose="020B0500000000000000" pitchFamily="34" charset="0"/>
              </a:rPr>
              <a:t>any films this week.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5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0412-pojavlenie-chego-to-428457324412-ae477456-zk4784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4797152"/>
            <a:ext cx="609600" cy="6096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6BE13F-CBCB-4FCB-814B-4121739227C9}"/>
              </a:ext>
            </a:extLst>
          </p:cNvPr>
          <p:cNvSpPr/>
          <p:nvPr/>
        </p:nvSpPr>
        <p:spPr>
          <a:xfrm>
            <a:off x="3923928" y="788576"/>
            <a:ext cx="1745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anti" panose="020B0500000000000000" pitchFamily="34" charset="0"/>
              </a:rPr>
              <a:t>мн.ч</a:t>
            </a:r>
            <a:r>
              <a:rPr lang="ru-RU" sz="5400" b="0" i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anti" panose="020B0500000000000000" pitchFamily="34" charset="0"/>
              </a:rPr>
              <a:t>.</a:t>
            </a:r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812E568-CD71-4B78-B0A1-570E1A05F187}"/>
              </a:ext>
            </a:extLst>
          </p:cNvPr>
          <p:cNvSpPr/>
          <p:nvPr/>
        </p:nvSpPr>
        <p:spPr>
          <a:xfrm>
            <a:off x="4818628" y="2314222"/>
            <a:ext cx="958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V3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650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>
                <a:solidFill>
                  <a:srgbClr val="C00000"/>
                </a:solidFill>
                <a:latin typeface="Avanti" panose="020B0500000000000000" pitchFamily="34" charset="0"/>
              </a:rPr>
              <a:t>t</a:t>
            </a:r>
            <a:r>
              <a:rPr lang="en-US" sz="72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o see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B050"/>
                </a:solidFill>
                <a:latin typeface="Avanti" panose="020B0500000000000000" pitchFamily="34" charset="0"/>
              </a:rPr>
              <a:t>saw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70C0"/>
                </a:solidFill>
                <a:latin typeface="Avanti" panose="020B0500000000000000" pitchFamily="34" charset="0"/>
              </a:rPr>
              <a:t>seen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30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fontAlgn="base">
              <a:buNone/>
            </a:pPr>
            <a:r>
              <a:rPr lang="en-US" sz="6000" b="0" i="0" dirty="0">
                <a:effectLst/>
                <a:latin typeface="Avanti" panose="020B0500000000000000" pitchFamily="34" charset="0"/>
              </a:rPr>
              <a:t>The bus </a:t>
            </a:r>
            <a:endParaRPr lang="ru-RU" sz="6000" b="0" i="0" dirty="0">
              <a:effectLst/>
              <a:latin typeface="Avanti" panose="020B0500000000000000" pitchFamily="34" charset="0"/>
            </a:endParaRPr>
          </a:p>
          <a:p>
            <a:pPr marL="0" indent="0" algn="l" fontAlgn="base">
              <a:buNone/>
            </a:pPr>
            <a:r>
              <a:rPr lang="ru-RU" sz="6000" dirty="0">
                <a:latin typeface="Avanti" panose="020B0500000000000000" pitchFamily="34" charset="0"/>
              </a:rPr>
              <a:t>(</a:t>
            </a:r>
            <a:r>
              <a:rPr lang="en-US" sz="6000" b="0" i="0" dirty="0">
                <a:effectLst/>
                <a:latin typeface="Avanti" panose="020B0500000000000000" pitchFamily="34" charset="0"/>
              </a:rPr>
              <a:t>turn</a:t>
            </a:r>
            <a:r>
              <a:rPr lang="ru-RU" sz="6000" b="0" i="0" dirty="0">
                <a:effectLst/>
                <a:latin typeface="Avanti" panose="020B0500000000000000" pitchFamily="34" charset="0"/>
              </a:rPr>
              <a:t>)</a:t>
            </a:r>
            <a:r>
              <a:rPr lang="en-US" sz="6000" b="0" i="0" dirty="0">
                <a:effectLst/>
                <a:latin typeface="Avanti" panose="020B0500000000000000" pitchFamily="34" charset="0"/>
              </a:rPr>
              <a:t> </a:t>
            </a:r>
            <a:endParaRPr lang="ru-RU" sz="6000" b="0" i="0" dirty="0">
              <a:effectLst/>
              <a:latin typeface="Avanti" panose="020B0500000000000000" pitchFamily="34" charset="0"/>
            </a:endParaRPr>
          </a:p>
          <a:p>
            <a:pPr marL="0" indent="0" algn="l" fontAlgn="base">
              <a:buNone/>
            </a:pPr>
            <a:r>
              <a:rPr lang="en-US" sz="6000" b="0" i="0" dirty="0">
                <a:effectLst/>
                <a:latin typeface="Avanti" panose="020B0500000000000000" pitchFamily="34" charset="0"/>
              </a:rPr>
              <a:t>to the right.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933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644752"/>
          </a:xfrm>
        </p:spPr>
        <p:txBody>
          <a:bodyPr>
            <a:normAutofit/>
          </a:bodyPr>
          <a:lstStyle/>
          <a:p>
            <a:pPr algn="ctr"/>
            <a:r>
              <a:rPr lang="ru-RU" sz="6600" dirty="0"/>
              <a:t>Знаешь, как строится предложение в </a:t>
            </a:r>
            <a:br>
              <a:rPr lang="en-US" sz="6600" dirty="0"/>
            </a:br>
            <a:r>
              <a:rPr lang="en-US" sz="6600" dirty="0">
                <a:solidFill>
                  <a:srgbClr val="0070C0"/>
                </a:solidFill>
              </a:rPr>
              <a:t>Present Perfect</a:t>
            </a:r>
            <a:r>
              <a:rPr lang="ru-RU" sz="66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5451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fontAlgn="base">
              <a:buNone/>
            </a:pPr>
            <a:r>
              <a:rPr lang="en-US" sz="6000" b="0" i="0" dirty="0">
                <a:effectLst/>
                <a:latin typeface="Avanti" panose="020B0500000000000000" pitchFamily="34" charset="0"/>
              </a:rPr>
              <a:t>The bus </a:t>
            </a:r>
            <a:endParaRPr lang="ru-RU" sz="6000" b="0" i="0" dirty="0">
              <a:effectLst/>
              <a:latin typeface="Avanti" panose="020B0500000000000000" pitchFamily="34" charset="0"/>
            </a:endParaRPr>
          </a:p>
          <a:p>
            <a:pPr marL="0" indent="0" algn="l" fontAlgn="base">
              <a:buNone/>
            </a:pPr>
            <a:r>
              <a:rPr lang="en-US" sz="6000" dirty="0">
                <a:solidFill>
                  <a:srgbClr val="C00000"/>
                </a:solidFill>
                <a:latin typeface="Avanti" panose="020B0500000000000000" pitchFamily="34" charset="0"/>
              </a:rPr>
              <a:t>has </a:t>
            </a:r>
            <a:r>
              <a:rPr lang="en-US" sz="60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turn</a:t>
            </a:r>
            <a:r>
              <a:rPr lang="en-US" sz="6000" dirty="0">
                <a:solidFill>
                  <a:srgbClr val="0070C0"/>
                </a:solidFill>
                <a:latin typeface="Avanti" panose="020B0500000000000000" pitchFamily="34" charset="0"/>
              </a:rPr>
              <a:t>ed</a:t>
            </a:r>
            <a:r>
              <a:rPr lang="en-US" sz="60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 </a:t>
            </a:r>
            <a:endParaRPr lang="ru-RU" sz="6000" b="0" i="0" dirty="0">
              <a:solidFill>
                <a:srgbClr val="C00000"/>
              </a:solidFill>
              <a:effectLst/>
              <a:latin typeface="Avanti" panose="020B0500000000000000" pitchFamily="34" charset="0"/>
            </a:endParaRPr>
          </a:p>
          <a:p>
            <a:pPr marL="0" indent="0" algn="l" fontAlgn="base">
              <a:buNone/>
            </a:pPr>
            <a:r>
              <a:rPr lang="en-US" sz="6000" b="0" i="0" dirty="0">
                <a:effectLst/>
                <a:latin typeface="Avanti" panose="020B0500000000000000" pitchFamily="34" charset="0"/>
              </a:rPr>
              <a:t>to the right.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ACB55F-6747-4FCC-A96E-0624BD5E86F6}"/>
              </a:ext>
            </a:extLst>
          </p:cNvPr>
          <p:cNvSpPr/>
          <p:nvPr/>
        </p:nvSpPr>
        <p:spPr>
          <a:xfrm>
            <a:off x="3127501" y="2060848"/>
            <a:ext cx="2888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</a:t>
            </a:r>
            <a:r>
              <a:rPr lang="ru-RU" sz="5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рав.гл</a:t>
            </a:r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D28BC0F-AB7B-43F6-958A-6EEDCAF57383}"/>
              </a:ext>
            </a:extLst>
          </p:cNvPr>
          <p:cNvSpPr/>
          <p:nvPr/>
        </p:nvSpPr>
        <p:spPr>
          <a:xfrm>
            <a:off x="1259632" y="908720"/>
            <a:ext cx="25428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</a:t>
            </a:r>
            <a:r>
              <a:rPr lang="ru-RU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48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л.ед.ч</a:t>
            </a:r>
            <a:r>
              <a:rPr lang="ru-RU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74199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000" b="0" i="0" dirty="0">
                <a:effectLst/>
                <a:latin typeface="Avanti" panose="020B0500000000000000" pitchFamily="34" charset="0"/>
              </a:rPr>
              <a:t>Он уже ушёл.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0" dirty="0">
                <a:solidFill>
                  <a:srgbClr val="46433A"/>
                </a:solidFill>
                <a:effectLst/>
                <a:latin typeface="Avanti" panose="020B0500000000000000" pitchFamily="34" charset="0"/>
              </a:rPr>
              <a:t>Скажите это по-английски.</a:t>
            </a:r>
            <a:endParaRPr lang="ru-RU" sz="6600" dirty="0">
              <a:solidFill>
                <a:srgbClr val="FFC000"/>
              </a:solidFill>
              <a:latin typeface="Avanti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878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60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He</a:t>
            </a:r>
            <a:r>
              <a:rPr lang="en-US" sz="6000" dirty="0">
                <a:latin typeface="Avanti" panose="020B0500000000000000" pitchFamily="34" charset="0"/>
              </a:rPr>
              <a:t> </a:t>
            </a:r>
            <a:r>
              <a:rPr lang="en-US" sz="6000" dirty="0">
                <a:solidFill>
                  <a:srgbClr val="0070C0"/>
                </a:solidFill>
                <a:latin typeface="Avanti" panose="020B0500000000000000" pitchFamily="34" charset="0"/>
              </a:rPr>
              <a:t>has</a:t>
            </a:r>
            <a:r>
              <a:rPr lang="en-US" sz="6000" b="0" i="0" dirty="0">
                <a:effectLst/>
                <a:latin typeface="Avanti" panose="020B0500000000000000" pitchFamily="34" charset="0"/>
              </a:rPr>
              <a:t> already …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332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60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He</a:t>
            </a:r>
            <a:r>
              <a:rPr lang="en-US" sz="6000" dirty="0">
                <a:latin typeface="Avanti" panose="020B0500000000000000" pitchFamily="34" charset="0"/>
              </a:rPr>
              <a:t> </a:t>
            </a:r>
            <a:r>
              <a:rPr lang="en-US" sz="6000" dirty="0">
                <a:solidFill>
                  <a:srgbClr val="0070C0"/>
                </a:solidFill>
                <a:latin typeface="Avanti" panose="020B0500000000000000" pitchFamily="34" charset="0"/>
              </a:rPr>
              <a:t>has</a:t>
            </a:r>
            <a:r>
              <a:rPr lang="en-US" sz="6000" b="0" i="0" dirty="0">
                <a:effectLst/>
                <a:latin typeface="Avanti" panose="020B0500000000000000" pitchFamily="34" charset="0"/>
              </a:rPr>
              <a:t> already </a:t>
            </a:r>
            <a:r>
              <a:rPr lang="en-US" sz="6000" b="0" i="0" dirty="0">
                <a:solidFill>
                  <a:srgbClr val="00B050"/>
                </a:solidFill>
                <a:effectLst/>
                <a:latin typeface="Avanti" panose="020B0500000000000000" pitchFamily="34" charset="0"/>
              </a:rPr>
              <a:t>gone.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8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>
                <a:solidFill>
                  <a:srgbClr val="C00000"/>
                </a:solidFill>
                <a:latin typeface="Avanti" panose="020B0500000000000000" pitchFamily="34" charset="0"/>
              </a:rPr>
              <a:t>t</a:t>
            </a:r>
            <a:r>
              <a:rPr lang="en-US" sz="72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o go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B050"/>
                </a:solidFill>
                <a:latin typeface="Avanti" panose="020B0500000000000000" pitchFamily="34" charset="0"/>
              </a:rPr>
              <a:t>went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70C0"/>
                </a:solidFill>
                <a:latin typeface="Avanti" panose="020B0500000000000000" pitchFamily="34" charset="0"/>
              </a:rPr>
              <a:t>gone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4055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6000" b="0" i="0" dirty="0">
                <a:effectLst/>
                <a:latin typeface="Avanti" panose="020B0500000000000000" pitchFamily="34" charset="0"/>
              </a:rPr>
              <a:t>Он уже ушёл</a:t>
            </a:r>
            <a:r>
              <a:rPr lang="en-US" sz="6000" b="0" i="0" dirty="0">
                <a:effectLst/>
                <a:latin typeface="Avanti" panose="020B0500000000000000" pitchFamily="34" charset="0"/>
              </a:rPr>
              <a:t>?</a:t>
            </a:r>
            <a:endParaRPr lang="ru-RU" sz="6000" b="0" i="0" dirty="0">
              <a:effectLst/>
              <a:latin typeface="Avanti" panose="020B0500000000000000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0" dirty="0">
                <a:solidFill>
                  <a:srgbClr val="46433A"/>
                </a:solidFill>
                <a:effectLst/>
                <a:latin typeface="Avanti" panose="020B0500000000000000" pitchFamily="34" charset="0"/>
              </a:rPr>
              <a:t>Скажите это по-английски.</a:t>
            </a:r>
            <a:endParaRPr lang="ru-RU" sz="6600" dirty="0">
              <a:solidFill>
                <a:srgbClr val="FFC000"/>
              </a:solidFill>
              <a:latin typeface="Avanti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0899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6000" dirty="0">
                <a:solidFill>
                  <a:srgbClr val="0070C0"/>
                </a:solidFill>
                <a:latin typeface="Avanti" panose="020B0500000000000000" pitchFamily="34" charset="0"/>
              </a:rPr>
              <a:t>Has</a:t>
            </a:r>
            <a:r>
              <a:rPr lang="en-US" sz="6000" dirty="0">
                <a:solidFill>
                  <a:srgbClr val="C00000"/>
                </a:solidFill>
                <a:latin typeface="Avanti" panose="020B0500000000000000" pitchFamily="34" charset="0"/>
              </a:rPr>
              <a:t> he</a:t>
            </a:r>
            <a:r>
              <a:rPr lang="en-US" sz="6000" b="0" i="0" dirty="0">
                <a:effectLst/>
                <a:latin typeface="Avanti" panose="020B0500000000000000" pitchFamily="34" charset="0"/>
              </a:rPr>
              <a:t> …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651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6000" dirty="0">
                <a:solidFill>
                  <a:srgbClr val="0070C0"/>
                </a:solidFill>
                <a:latin typeface="Avanti" panose="020B0500000000000000" pitchFamily="34" charset="0"/>
              </a:rPr>
              <a:t>Has</a:t>
            </a:r>
            <a:r>
              <a:rPr lang="en-US" sz="6000" dirty="0">
                <a:solidFill>
                  <a:srgbClr val="C00000"/>
                </a:solidFill>
                <a:latin typeface="Avanti" panose="020B0500000000000000" pitchFamily="34" charset="0"/>
              </a:rPr>
              <a:t> he</a:t>
            </a:r>
            <a:r>
              <a:rPr lang="en-US" sz="6000" b="0" i="0" dirty="0">
                <a:effectLst/>
                <a:latin typeface="Avanti" panose="020B0500000000000000" pitchFamily="34" charset="0"/>
              </a:rPr>
              <a:t> </a:t>
            </a:r>
            <a:r>
              <a:rPr lang="en-US" sz="6000" b="0" i="0" dirty="0">
                <a:solidFill>
                  <a:srgbClr val="00B050"/>
                </a:solidFill>
                <a:effectLst/>
                <a:latin typeface="Avanti" panose="020B0500000000000000" pitchFamily="34" charset="0"/>
              </a:rPr>
              <a:t>gone</a:t>
            </a:r>
            <a:r>
              <a:rPr lang="en-US" sz="6000" b="0" i="0" dirty="0">
                <a:effectLst/>
                <a:latin typeface="Avanti" panose="020B0500000000000000" pitchFamily="34" charset="0"/>
              </a:rPr>
              <a:t> yet?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2619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0070C0"/>
                </a:solidFill>
                <a:latin typeface="Avanti" panose="020B0500000000000000" pitchFamily="34" charset="0"/>
              </a:rPr>
              <a:t>Has</a:t>
            </a:r>
            <a:r>
              <a:rPr lang="en-US" sz="4400" dirty="0">
                <a:solidFill>
                  <a:srgbClr val="C00000"/>
                </a:solidFill>
                <a:latin typeface="Avanti" panose="020B0500000000000000" pitchFamily="34" charset="0"/>
              </a:rPr>
              <a:t> he</a:t>
            </a:r>
            <a:r>
              <a:rPr lang="en-US" sz="4400" b="0" i="0" dirty="0">
                <a:effectLst/>
                <a:latin typeface="Avanti" panose="020B0500000000000000" pitchFamily="34" charset="0"/>
              </a:rPr>
              <a:t> </a:t>
            </a:r>
            <a:r>
              <a:rPr lang="en-US" sz="4400" b="0" i="0" dirty="0">
                <a:solidFill>
                  <a:srgbClr val="00B050"/>
                </a:solidFill>
                <a:effectLst/>
                <a:latin typeface="Avanti" panose="020B0500000000000000" pitchFamily="34" charset="0"/>
              </a:rPr>
              <a:t>gone</a:t>
            </a:r>
            <a:r>
              <a:rPr lang="en-US" sz="4400" b="0" i="0" dirty="0">
                <a:effectLst/>
                <a:latin typeface="Avanti" panose="020B0500000000000000" pitchFamily="34" charset="0"/>
              </a:rPr>
              <a:t> yet?</a:t>
            </a:r>
            <a:endParaRPr lang="ru-RU" sz="4400" dirty="0"/>
          </a:p>
          <a:p>
            <a:pPr marL="0" indent="0">
              <a:buNone/>
            </a:pPr>
            <a:endParaRPr lang="ru-RU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8800" dirty="0"/>
              <a:t>Yes,...</a:t>
            </a:r>
            <a:endParaRPr lang="ru-RU" sz="88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FFC000"/>
                </a:solidFill>
              </a:rPr>
              <a:t>Ответ</a:t>
            </a:r>
          </a:p>
        </p:txBody>
      </p:sp>
      <p:pic>
        <p:nvPicPr>
          <p:cNvPr id="4" name="0412-pojavlenie-chego-to-428457324412-ae477456-zk4784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82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0070C0"/>
                </a:solidFill>
                <a:latin typeface="Avanti" panose="020B0500000000000000" pitchFamily="34" charset="0"/>
              </a:rPr>
              <a:t>Has</a:t>
            </a:r>
            <a:r>
              <a:rPr lang="en-US" sz="4400" dirty="0">
                <a:solidFill>
                  <a:srgbClr val="C00000"/>
                </a:solidFill>
                <a:latin typeface="Avanti" panose="020B0500000000000000" pitchFamily="34" charset="0"/>
              </a:rPr>
              <a:t> he</a:t>
            </a:r>
            <a:r>
              <a:rPr lang="en-US" sz="4400" b="0" i="0" dirty="0">
                <a:effectLst/>
                <a:latin typeface="Avanti" panose="020B0500000000000000" pitchFamily="34" charset="0"/>
              </a:rPr>
              <a:t> </a:t>
            </a:r>
            <a:r>
              <a:rPr lang="en-US" sz="4400" b="0" i="0" dirty="0">
                <a:solidFill>
                  <a:srgbClr val="00B050"/>
                </a:solidFill>
                <a:effectLst/>
                <a:latin typeface="Avanti" panose="020B0500000000000000" pitchFamily="34" charset="0"/>
              </a:rPr>
              <a:t>gone</a:t>
            </a:r>
            <a:r>
              <a:rPr lang="en-US" sz="4400" b="0" i="0" dirty="0">
                <a:effectLst/>
                <a:latin typeface="Avanti" panose="020B0500000000000000" pitchFamily="34" charset="0"/>
              </a:rPr>
              <a:t> yet?</a:t>
            </a:r>
            <a:endParaRPr lang="ru-RU" sz="4400" dirty="0"/>
          </a:p>
          <a:p>
            <a:pPr marL="0" indent="0">
              <a:buNone/>
            </a:pPr>
            <a:endParaRPr lang="ru-RU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8800" dirty="0"/>
              <a:t>Yes, he </a:t>
            </a:r>
            <a:r>
              <a:rPr lang="en-US" sz="8800" dirty="0">
                <a:solidFill>
                  <a:srgbClr val="0070C0"/>
                </a:solidFill>
              </a:rPr>
              <a:t>has</a:t>
            </a:r>
            <a:r>
              <a:rPr lang="en-US" sz="8800" dirty="0"/>
              <a:t>.</a:t>
            </a:r>
            <a:endParaRPr lang="ru-RU" sz="88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FFC000"/>
                </a:solidFill>
              </a:rPr>
              <a:t>Ответ</a:t>
            </a:r>
          </a:p>
        </p:txBody>
      </p:sp>
      <p:pic>
        <p:nvPicPr>
          <p:cNvPr id="4" name="0412-pojavlenie-chego-to-428457324412-ae477456-zk4784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3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070A8E74-8A74-414F-B740-D67FEC2AA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92" y="1381805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en-US" sz="2800" b="1" cap="none" spc="0" dirty="0">
                <a:ln/>
                <a:solidFill>
                  <a:srgbClr val="C00000"/>
                </a:solidFill>
                <a:effectLst/>
              </a:rPr>
              <a:t>                       </a:t>
            </a:r>
          </a:p>
          <a:p>
            <a:pPr marL="0" indent="0">
              <a:buNone/>
            </a:pPr>
            <a:r>
              <a:rPr lang="en-US" sz="2800" b="1" dirty="0">
                <a:ln/>
                <a:solidFill>
                  <a:srgbClr val="C00000"/>
                </a:solidFill>
              </a:rPr>
              <a:t>                  </a:t>
            </a:r>
            <a:r>
              <a:rPr lang="en-US" sz="4800" b="1" dirty="0">
                <a:ln/>
                <a:solidFill>
                  <a:srgbClr val="C00000"/>
                </a:solidFill>
              </a:rPr>
              <a:t>h</a:t>
            </a:r>
            <a:r>
              <a:rPr lang="en-US" sz="4800" b="1" cap="none" spc="0" dirty="0">
                <a:ln/>
                <a:solidFill>
                  <a:srgbClr val="C00000"/>
                </a:solidFill>
                <a:effectLst/>
              </a:rPr>
              <a:t>ave/has</a:t>
            </a:r>
            <a:endParaRPr lang="ru-RU" sz="4800" b="1" cap="none" spc="0" dirty="0">
              <a:ln/>
              <a:solidFill>
                <a:srgbClr val="C00000"/>
              </a:solidFill>
              <a:effectLst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             </a:t>
            </a:r>
            <a:r>
              <a:rPr lang="en-US" sz="4800" b="1" dirty="0">
                <a:solidFill>
                  <a:srgbClr val="C00000"/>
                </a:solidFill>
              </a:rPr>
              <a:t>have</a:t>
            </a:r>
            <a:r>
              <a:rPr lang="en-US" sz="4800" b="1" dirty="0">
                <a:solidFill>
                  <a:srgbClr val="00B050"/>
                </a:solidFill>
              </a:rPr>
              <a:t>n’t</a:t>
            </a:r>
            <a:r>
              <a:rPr lang="en-US" sz="4800" b="1" dirty="0">
                <a:solidFill>
                  <a:srgbClr val="C00000"/>
                </a:solidFill>
              </a:rPr>
              <a:t> / has</a:t>
            </a:r>
            <a:r>
              <a:rPr lang="en-US" sz="4800" b="1" dirty="0">
                <a:solidFill>
                  <a:srgbClr val="00B050"/>
                </a:solidFill>
              </a:rPr>
              <a:t>n’t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9109800-527F-432F-B9A5-BF48E397C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3910AA25-9BF2-4324-A4F8-012F26406090}"/>
              </a:ext>
            </a:extLst>
          </p:cNvPr>
          <p:cNvCxnSpPr/>
          <p:nvPr/>
        </p:nvCxnSpPr>
        <p:spPr>
          <a:xfrm>
            <a:off x="457200" y="2447345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11F01188-8482-4D2F-983D-6F33CBF5E59C}"/>
              </a:ext>
            </a:extLst>
          </p:cNvPr>
          <p:cNvCxnSpPr/>
          <p:nvPr/>
        </p:nvCxnSpPr>
        <p:spPr>
          <a:xfrm>
            <a:off x="5033257" y="2423094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AC5DAA66-7E23-4FEB-BCA4-4BD4EF2A86CF}"/>
              </a:ext>
            </a:extLst>
          </p:cNvPr>
          <p:cNvCxnSpPr/>
          <p:nvPr/>
        </p:nvCxnSpPr>
        <p:spPr>
          <a:xfrm>
            <a:off x="5033257" y="2636912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B0D60790-7713-43D1-B6E0-DEAC8214B16A}"/>
              </a:ext>
            </a:extLst>
          </p:cNvPr>
          <p:cNvCxnSpPr/>
          <p:nvPr/>
        </p:nvCxnSpPr>
        <p:spPr>
          <a:xfrm>
            <a:off x="5613758" y="3645024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FA375997-3421-462B-909A-3D9B0B31C2D0}"/>
              </a:ext>
            </a:extLst>
          </p:cNvPr>
          <p:cNvCxnSpPr/>
          <p:nvPr/>
        </p:nvCxnSpPr>
        <p:spPr>
          <a:xfrm>
            <a:off x="5616667" y="3822725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B906D890-30B2-4E2F-8EAE-7B1D08AAFAB0}"/>
              </a:ext>
            </a:extLst>
          </p:cNvPr>
          <p:cNvCxnSpPr/>
          <p:nvPr/>
        </p:nvCxnSpPr>
        <p:spPr>
          <a:xfrm>
            <a:off x="457200" y="5013176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0BBE0A55-9FE0-499C-84F6-FA3EA1E7B58C}"/>
              </a:ext>
            </a:extLst>
          </p:cNvPr>
          <p:cNvCxnSpPr/>
          <p:nvPr/>
        </p:nvCxnSpPr>
        <p:spPr>
          <a:xfrm>
            <a:off x="3887924" y="3645024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2620CA5-3567-4A3F-B1EB-3437C1AB2AF4}"/>
              </a:ext>
            </a:extLst>
          </p:cNvPr>
          <p:cNvSpPr/>
          <p:nvPr/>
        </p:nvSpPr>
        <p:spPr>
          <a:xfrm>
            <a:off x="5148064" y="1381805"/>
            <a:ext cx="2595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-ed / V3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81B6B4F-E91D-410E-83B1-E19692496ABE}"/>
              </a:ext>
            </a:extLst>
          </p:cNvPr>
          <p:cNvSpPr/>
          <p:nvPr/>
        </p:nvSpPr>
        <p:spPr>
          <a:xfrm>
            <a:off x="445672" y="3105313"/>
            <a:ext cx="3356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rgbClr val="C00000"/>
                </a:solidFill>
                <a:effectLst/>
              </a:rPr>
              <a:t>Have/Has</a:t>
            </a:r>
            <a:endParaRPr lang="ru-RU" sz="5400" b="1" cap="none" spc="0" dirty="0">
              <a:ln/>
              <a:solidFill>
                <a:srgbClr val="C00000"/>
              </a:solidFill>
              <a:effectLst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36F4D21-E5BE-49AB-A382-3EDA625FF931}"/>
              </a:ext>
            </a:extLst>
          </p:cNvPr>
          <p:cNvSpPr/>
          <p:nvPr/>
        </p:nvSpPr>
        <p:spPr>
          <a:xfrm>
            <a:off x="5717333" y="2711489"/>
            <a:ext cx="2595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-ed / V3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68F6191D-C10C-4E26-9B9E-225ED7C26996}"/>
              </a:ext>
            </a:extLst>
          </p:cNvPr>
          <p:cNvCxnSpPr/>
          <p:nvPr/>
        </p:nvCxnSpPr>
        <p:spPr>
          <a:xfrm>
            <a:off x="6516216" y="5301208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C0417DF8-F028-4F9F-BFC0-381BEB2AEF4D}"/>
              </a:ext>
            </a:extLst>
          </p:cNvPr>
          <p:cNvCxnSpPr/>
          <p:nvPr/>
        </p:nvCxnSpPr>
        <p:spPr>
          <a:xfrm>
            <a:off x="6516216" y="5085184"/>
            <a:ext cx="136815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18A7603-8F4D-4AB6-9E94-48BFB691FC24}"/>
              </a:ext>
            </a:extLst>
          </p:cNvPr>
          <p:cNvSpPr/>
          <p:nvPr/>
        </p:nvSpPr>
        <p:spPr>
          <a:xfrm>
            <a:off x="6116839" y="3984678"/>
            <a:ext cx="2595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-ed / V3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D14DC49-AA0F-4CB2-8BB0-8181D788C5C9}"/>
              </a:ext>
            </a:extLst>
          </p:cNvPr>
          <p:cNvSpPr/>
          <p:nvPr/>
        </p:nvSpPr>
        <p:spPr>
          <a:xfrm>
            <a:off x="7900277" y="4645010"/>
            <a:ext cx="9260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C21A75B-945F-4F6E-BAAF-A08A6E0CB26A}"/>
              </a:ext>
            </a:extLst>
          </p:cNvPr>
          <p:cNvSpPr/>
          <p:nvPr/>
        </p:nvSpPr>
        <p:spPr>
          <a:xfrm>
            <a:off x="7601714" y="1667892"/>
            <a:ext cx="9260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2872A99-0787-4A35-A265-7AA351477FB4}"/>
              </a:ext>
            </a:extLst>
          </p:cNvPr>
          <p:cNvSpPr/>
          <p:nvPr/>
        </p:nvSpPr>
        <p:spPr>
          <a:xfrm>
            <a:off x="8064719" y="2967335"/>
            <a:ext cx="9260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?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13918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8800" dirty="0"/>
              <a:t>No, …</a:t>
            </a:r>
            <a:endParaRPr lang="ru-RU" sz="88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FFC000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13070341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8800" dirty="0"/>
              <a:t>No, he </a:t>
            </a:r>
            <a:r>
              <a:rPr lang="en-US" sz="8800" dirty="0">
                <a:solidFill>
                  <a:srgbClr val="0070C0"/>
                </a:solidFill>
              </a:rPr>
              <a:t>hasn’t.</a:t>
            </a:r>
            <a:endParaRPr lang="ru-RU" sz="8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FFC000"/>
                </a:solidFill>
              </a:rPr>
              <a:t>Ответ</a:t>
            </a:r>
          </a:p>
        </p:txBody>
      </p:sp>
    </p:spTree>
    <p:extLst>
      <p:ext uri="{BB962C8B-B14F-4D97-AF65-F5344CB8AC3E}">
        <p14:creationId xmlns:p14="http://schemas.microsoft.com/office/powerpoint/2010/main" val="3491661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fontAlgn="base">
              <a:buNone/>
            </a:pPr>
            <a:r>
              <a:rPr lang="ru-RU" sz="6000" b="0" i="0" dirty="0">
                <a:effectLst/>
                <a:latin typeface="Avanti" panose="020B0500000000000000" pitchFamily="34" charset="0"/>
              </a:rPr>
              <a:t>Ты уже сделал эту работу?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  <p:pic>
        <p:nvPicPr>
          <p:cNvPr id="4" name="0412-pojavlenie-chego-to-428457324412-ae477456-zk4784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rgbClr val="C00000"/>
                </a:solidFill>
              </a:rPr>
              <a:t>Have</a:t>
            </a:r>
            <a:r>
              <a:rPr lang="en-US" sz="8000" dirty="0"/>
              <a:t> </a:t>
            </a:r>
            <a:r>
              <a:rPr lang="en-US" sz="8000" dirty="0">
                <a:solidFill>
                  <a:srgbClr val="FFC000"/>
                </a:solidFill>
              </a:rPr>
              <a:t>you</a:t>
            </a:r>
            <a:r>
              <a:rPr lang="en-US" sz="8000" dirty="0"/>
              <a:t>…</a:t>
            </a:r>
            <a:endParaRPr lang="ru-RU" sz="8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7890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dirty="0">
                <a:solidFill>
                  <a:srgbClr val="C00000"/>
                </a:solidFill>
              </a:rPr>
              <a:t>Have</a:t>
            </a:r>
            <a:r>
              <a:rPr lang="en-US" sz="8000" dirty="0"/>
              <a:t> </a:t>
            </a:r>
            <a:r>
              <a:rPr lang="en-US" sz="8000" dirty="0">
                <a:solidFill>
                  <a:srgbClr val="FFC000"/>
                </a:solidFill>
              </a:rPr>
              <a:t>you</a:t>
            </a:r>
            <a:r>
              <a:rPr lang="en-US" sz="8000" dirty="0"/>
              <a:t> </a:t>
            </a:r>
            <a:r>
              <a:rPr lang="en-US" sz="8000" dirty="0">
                <a:solidFill>
                  <a:srgbClr val="00B050"/>
                </a:solidFill>
              </a:rPr>
              <a:t>done</a:t>
            </a:r>
          </a:p>
          <a:p>
            <a:pPr marL="0" indent="0">
              <a:buNone/>
            </a:pPr>
            <a:r>
              <a:rPr lang="en-US" sz="8000" dirty="0"/>
              <a:t>this job yet?</a:t>
            </a:r>
            <a:endParaRPr lang="ru-RU" sz="8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4674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>
                <a:solidFill>
                  <a:srgbClr val="C00000"/>
                </a:solidFill>
                <a:latin typeface="Avanti" panose="020B0500000000000000" pitchFamily="34" charset="0"/>
              </a:rPr>
              <a:t>t</a:t>
            </a:r>
            <a:r>
              <a:rPr lang="en-US" sz="72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o do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B050"/>
                </a:solidFill>
                <a:latin typeface="Avanti" panose="020B0500000000000000" pitchFamily="34" charset="0"/>
              </a:rPr>
              <a:t>did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70C0"/>
                </a:solidFill>
                <a:latin typeface="Avanti" panose="020B0500000000000000" pitchFamily="34" charset="0"/>
              </a:rPr>
              <a:t>done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9044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>
                <a:solidFill>
                  <a:srgbClr val="C00000"/>
                </a:solidFill>
              </a:rPr>
              <a:t>Have</a:t>
            </a:r>
            <a:r>
              <a:rPr lang="en-US" sz="6000" dirty="0"/>
              <a:t> </a:t>
            </a:r>
            <a:r>
              <a:rPr lang="en-US" sz="6000" dirty="0">
                <a:solidFill>
                  <a:srgbClr val="FFC000"/>
                </a:solidFill>
              </a:rPr>
              <a:t>you</a:t>
            </a:r>
            <a:r>
              <a:rPr lang="en-US" sz="6000" dirty="0"/>
              <a:t> </a:t>
            </a:r>
            <a:r>
              <a:rPr lang="en-US" sz="6000" dirty="0">
                <a:solidFill>
                  <a:srgbClr val="00B050"/>
                </a:solidFill>
              </a:rPr>
              <a:t>done</a:t>
            </a:r>
          </a:p>
          <a:p>
            <a:pPr marL="0" indent="0">
              <a:buNone/>
            </a:pPr>
            <a:r>
              <a:rPr lang="en-US" sz="6000" dirty="0"/>
              <a:t>this job yet?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FFC000"/>
                </a:solidFill>
              </a:rPr>
              <a:t>Ответ</a:t>
            </a:r>
            <a:endParaRPr lang="ru-RU" sz="6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77072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/>
              <a:t>   -Yes, I …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6679616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>
                <a:solidFill>
                  <a:srgbClr val="C00000"/>
                </a:solidFill>
              </a:rPr>
              <a:t>Have</a:t>
            </a:r>
            <a:r>
              <a:rPr lang="en-US" sz="6000" dirty="0"/>
              <a:t> </a:t>
            </a:r>
            <a:r>
              <a:rPr lang="en-US" sz="6000" dirty="0">
                <a:solidFill>
                  <a:srgbClr val="FFC000"/>
                </a:solidFill>
              </a:rPr>
              <a:t>you</a:t>
            </a:r>
            <a:r>
              <a:rPr lang="en-US" sz="6000" dirty="0"/>
              <a:t> </a:t>
            </a:r>
            <a:r>
              <a:rPr lang="en-US" sz="6000" dirty="0">
                <a:solidFill>
                  <a:srgbClr val="00B050"/>
                </a:solidFill>
              </a:rPr>
              <a:t>done</a:t>
            </a:r>
          </a:p>
          <a:p>
            <a:pPr marL="0" indent="0">
              <a:buNone/>
            </a:pPr>
            <a:r>
              <a:rPr lang="en-US" sz="6000" dirty="0"/>
              <a:t>this job yet?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FFC000"/>
                </a:solidFill>
              </a:rPr>
              <a:t>Ответ</a:t>
            </a:r>
            <a:endParaRPr lang="ru-RU" sz="6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77072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/>
              <a:t>   -Yes, I </a:t>
            </a:r>
            <a:r>
              <a:rPr lang="en-US" sz="8000" dirty="0">
                <a:solidFill>
                  <a:srgbClr val="C00000"/>
                </a:solidFill>
              </a:rPr>
              <a:t>have.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3670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dirty="0">
                <a:solidFill>
                  <a:srgbClr val="C00000"/>
                </a:solidFill>
              </a:rPr>
              <a:t>Have</a:t>
            </a:r>
            <a:r>
              <a:rPr lang="en-US" sz="6000" dirty="0"/>
              <a:t> </a:t>
            </a:r>
            <a:r>
              <a:rPr lang="en-US" sz="6000" dirty="0">
                <a:solidFill>
                  <a:srgbClr val="FFC000"/>
                </a:solidFill>
              </a:rPr>
              <a:t>you</a:t>
            </a:r>
            <a:r>
              <a:rPr lang="en-US" sz="6000" dirty="0"/>
              <a:t> </a:t>
            </a:r>
            <a:r>
              <a:rPr lang="en-US" sz="6000" dirty="0">
                <a:solidFill>
                  <a:srgbClr val="00B050"/>
                </a:solidFill>
              </a:rPr>
              <a:t>done</a:t>
            </a:r>
          </a:p>
          <a:p>
            <a:pPr marL="0" indent="0">
              <a:buNone/>
            </a:pPr>
            <a:r>
              <a:rPr lang="en-US" sz="6000" dirty="0"/>
              <a:t>this job yet?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>
                <a:solidFill>
                  <a:srgbClr val="FFC000"/>
                </a:solidFill>
              </a:rPr>
              <a:t>Ответ</a:t>
            </a:r>
            <a:endParaRPr lang="ru-RU" sz="6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77072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dirty="0"/>
              <a:t>   -No, I </a:t>
            </a:r>
            <a:r>
              <a:rPr lang="en-US" sz="8000" dirty="0">
                <a:solidFill>
                  <a:srgbClr val="C00000"/>
                </a:solidFill>
              </a:rPr>
              <a:t>haven’t.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6859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7522368" cy="2664296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10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br>
              <a:rPr lang="en-US" sz="10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br>
              <a:rPr lang="en-US" sz="10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br>
              <a:rPr lang="en-US" sz="10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br>
              <a:rPr lang="en-US" sz="107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10700" b="1" spc="50" dirty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Good  job!</a:t>
            </a:r>
            <a:b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3" name="d2e13b07abd763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48264" y="5048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3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17916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en-US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Let's get started</a:t>
            </a: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4479_new-rington.ru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9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409382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565606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741491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6600" i="0" dirty="0">
                <a:effectLst/>
                <a:latin typeface="Avanti" panose="020B0500000000000000" pitchFamily="34" charset="0"/>
              </a:rPr>
              <a:t>My mum (write) shopping list. It's on the kitchen table.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887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6600" i="0" dirty="0">
                <a:effectLst/>
                <a:latin typeface="Avanti" panose="020B0500000000000000" pitchFamily="34" charset="0"/>
              </a:rPr>
              <a:t>My mum</a:t>
            </a:r>
            <a:r>
              <a:rPr lang="ru-RU" sz="6600" i="0" dirty="0">
                <a:effectLst/>
                <a:latin typeface="Avanti" panose="020B0500000000000000" pitchFamily="34" charset="0"/>
              </a:rPr>
              <a:t> </a:t>
            </a:r>
            <a:r>
              <a:rPr lang="en-US" sz="660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has written </a:t>
            </a:r>
            <a:r>
              <a:rPr lang="en-US" sz="6600" i="0" dirty="0">
                <a:effectLst/>
                <a:latin typeface="Avanti" panose="020B0500000000000000" pitchFamily="34" charset="0"/>
              </a:rPr>
              <a:t>shopping list. It's on the kitchen table.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EEDD7D-C6F5-4C2A-B6E2-BBF68BF146AA}"/>
              </a:ext>
            </a:extLst>
          </p:cNvPr>
          <p:cNvSpPr/>
          <p:nvPr/>
        </p:nvSpPr>
        <p:spPr>
          <a:xfrm>
            <a:off x="6372200" y="761835"/>
            <a:ext cx="958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V3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174CA2-1CD7-4105-B6D0-56FBCBCCA760}"/>
              </a:ext>
            </a:extLst>
          </p:cNvPr>
          <p:cNvSpPr/>
          <p:nvPr/>
        </p:nvSpPr>
        <p:spPr>
          <a:xfrm>
            <a:off x="2754714" y="693003"/>
            <a:ext cx="25428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</a:t>
            </a:r>
            <a:r>
              <a:rPr lang="ru-RU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48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л.ед.ч</a:t>
            </a:r>
            <a:r>
              <a:rPr lang="ru-RU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6226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>
                <a:solidFill>
                  <a:srgbClr val="C00000"/>
                </a:solidFill>
                <a:latin typeface="Avanti" panose="020B0500000000000000" pitchFamily="34" charset="0"/>
              </a:rPr>
              <a:t>t</a:t>
            </a:r>
            <a:r>
              <a:rPr lang="en-US" sz="72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o write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B050"/>
                </a:solidFill>
                <a:latin typeface="Avanti" panose="020B0500000000000000" pitchFamily="34" charset="0"/>
              </a:rPr>
              <a:t>wrote</a:t>
            </a:r>
          </a:p>
          <a:p>
            <a:pPr marL="0" indent="0" algn="ctr">
              <a:buNone/>
            </a:pPr>
            <a:r>
              <a:rPr lang="en-US" sz="7200" dirty="0">
                <a:solidFill>
                  <a:srgbClr val="0070C0"/>
                </a:solidFill>
                <a:latin typeface="Avanti" panose="020B0500000000000000" pitchFamily="34" charset="0"/>
              </a:rPr>
              <a:t>written</a:t>
            </a:r>
            <a:endParaRPr lang="ru-RU" sz="72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818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Dad, you </a:t>
            </a:r>
          </a:p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(eat) </a:t>
            </a:r>
          </a:p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my biscuit!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412-pojavlenie-chego-to-428457324412-ae477456-zk4784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2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Dad, you </a:t>
            </a:r>
          </a:p>
          <a:p>
            <a:pPr marL="0" indent="0" algn="l" fontAlgn="base">
              <a:buNone/>
            </a:pPr>
            <a:r>
              <a:rPr lang="en-US" sz="66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have eat</a:t>
            </a:r>
            <a:r>
              <a:rPr lang="en-US" sz="6600" dirty="0">
                <a:solidFill>
                  <a:srgbClr val="C00000"/>
                </a:solidFill>
                <a:latin typeface="Avanti" panose="020B0500000000000000" pitchFamily="34" charset="0"/>
              </a:rPr>
              <a:t>en</a:t>
            </a:r>
            <a:r>
              <a:rPr lang="en-US" sz="6600" b="0" i="0" dirty="0">
                <a:solidFill>
                  <a:srgbClr val="C00000"/>
                </a:solidFill>
                <a:effectLst/>
                <a:latin typeface="Avanti" panose="020B0500000000000000" pitchFamily="34" charset="0"/>
              </a:rPr>
              <a:t> </a:t>
            </a:r>
          </a:p>
          <a:p>
            <a:pPr marL="0" indent="0" algn="l" fontAlgn="base">
              <a:buNone/>
            </a:pPr>
            <a:r>
              <a:rPr lang="en-US" sz="6600" b="0" i="0" dirty="0">
                <a:effectLst/>
                <a:latin typeface="Avanti" panose="020B0500000000000000" pitchFamily="34" charset="0"/>
              </a:rPr>
              <a:t>my biscuit!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412-pojavlenie-chego-to-428457324412-ae477456-zk47841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4797152"/>
            <a:ext cx="609600" cy="6096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1018975-45B8-41BC-AC34-59EA574F32FA}"/>
              </a:ext>
            </a:extLst>
          </p:cNvPr>
          <p:cNvSpPr/>
          <p:nvPr/>
        </p:nvSpPr>
        <p:spPr>
          <a:xfrm>
            <a:off x="4932040" y="2348880"/>
            <a:ext cx="9589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V3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517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355</TotalTime>
  <Words>377</Words>
  <Application>Microsoft Office PowerPoint</Application>
  <PresentationFormat>Экран (4:3)</PresentationFormat>
  <Paragraphs>116</Paragraphs>
  <Slides>42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6" baseType="lpstr">
      <vt:lpstr>Avanti</vt:lpstr>
      <vt:lpstr>Constantia</vt:lpstr>
      <vt:lpstr>Wingdings 2</vt:lpstr>
      <vt:lpstr>Бумажная</vt:lpstr>
      <vt:lpstr>Тренажёр  Present Perfect </vt:lpstr>
      <vt:lpstr>Знаешь, как строится предложение в  Present Perfect?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Скажите это по-английски.</vt:lpstr>
      <vt:lpstr>Презентация PowerPoint</vt:lpstr>
      <vt:lpstr>Презентация PowerPoint</vt:lpstr>
      <vt:lpstr>Презентация PowerPoint</vt:lpstr>
      <vt:lpstr>Скажите это по-английски.</vt:lpstr>
      <vt:lpstr>Презентация PowerPoint</vt:lpstr>
      <vt:lpstr>Презентация PowerPoint</vt:lpstr>
      <vt:lpstr>Ответ</vt:lpstr>
      <vt:lpstr>Ответ</vt:lpstr>
      <vt:lpstr>Ответ</vt:lpstr>
      <vt:lpstr>Ответ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</vt:lpstr>
      <vt:lpstr>Ответ</vt:lpstr>
      <vt:lpstr>Ответ</vt:lpstr>
      <vt:lpstr>     Good  job! </vt:lpstr>
      <vt:lpstr>3</vt:lpstr>
      <vt:lpstr>2</vt:lpstr>
      <vt:lpstr>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Тренажёр  Простое прошедшее время (Past Simple) c правильными глаголами</dc:title>
  <dc:creator>Елена Петрова</dc:creator>
  <cp:lastModifiedBy>Елена</cp:lastModifiedBy>
  <cp:revision>28</cp:revision>
  <dcterms:created xsi:type="dcterms:W3CDTF">2022-08-16T13:40:54Z</dcterms:created>
  <dcterms:modified xsi:type="dcterms:W3CDTF">2024-04-30T10:43:54Z</dcterms:modified>
</cp:coreProperties>
</file>