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60" r:id="rId2"/>
    <p:sldId id="256" r:id="rId3"/>
    <p:sldId id="303" r:id="rId4"/>
    <p:sldId id="257" r:id="rId5"/>
    <p:sldId id="263" r:id="rId6"/>
    <p:sldId id="278" r:id="rId7"/>
    <p:sldId id="293" r:id="rId8"/>
    <p:sldId id="294" r:id="rId9"/>
    <p:sldId id="290" r:id="rId10"/>
    <p:sldId id="292" r:id="rId11"/>
    <p:sldId id="295" r:id="rId12"/>
    <p:sldId id="296" r:id="rId13"/>
    <p:sldId id="309" r:id="rId14"/>
    <p:sldId id="301" r:id="rId15"/>
    <p:sldId id="282" r:id="rId16"/>
    <p:sldId id="283" r:id="rId17"/>
    <p:sldId id="286" r:id="rId18"/>
    <p:sldId id="287" r:id="rId19"/>
    <p:sldId id="284" r:id="rId20"/>
    <p:sldId id="269" r:id="rId21"/>
    <p:sldId id="279" r:id="rId22"/>
    <p:sldId id="281" r:id="rId23"/>
    <p:sldId id="274" r:id="rId24"/>
    <p:sldId id="304" r:id="rId25"/>
    <p:sldId id="30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554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89" autoAdjust="0"/>
    <p:restoredTop sz="94660"/>
  </p:normalViewPr>
  <p:slideViewPr>
    <p:cSldViewPr>
      <p:cViewPr varScale="1">
        <p:scale>
          <a:sx n="80" d="100"/>
          <a:sy n="80" d="100"/>
        </p:scale>
        <p:origin x="-6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00ED3-3252-4310-A118-F9D2F99C70A4}" type="datetimeFigureOut">
              <a:rPr lang="ru-RU" smtClean="0"/>
              <a:pPr/>
              <a:t>15.03.2022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84720-D999-487C-88A4-0C65D2161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603447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</a:br>
            <a: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</a:br>
            <a: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</a:br>
            <a:r>
              <a:rPr lang="ru-RU" sz="2700" dirty="0" smtClean="0">
                <a:solidFill>
                  <a:schemeClr val="bg1"/>
                </a:solidFill>
                <a:ea typeface="Yu Gothic UI Light" pitchFamily="34" charset="-128"/>
              </a:rPr>
              <a:t>ОГБПОУ «Новгородский строительный колледж» </a:t>
            </a:r>
            <a:br>
              <a:rPr lang="ru-RU" sz="2700" dirty="0" smtClean="0">
                <a:solidFill>
                  <a:schemeClr val="bg1"/>
                </a:solidFill>
                <a:ea typeface="Yu Gothic UI Light" pitchFamily="34" charset="-128"/>
              </a:rPr>
            </a:br>
            <a:r>
              <a:rPr lang="ru-RU" sz="2700" dirty="0" smtClean="0">
                <a:solidFill>
                  <a:schemeClr val="bg1"/>
                </a:solidFill>
                <a:ea typeface="Yu Gothic UI Light" pitchFamily="34" charset="-128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</a:br>
            <a:r>
              <a:rPr lang="ru-RU" sz="2700" dirty="0" smtClean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/>
            </a:r>
            <a:br>
              <a:rPr lang="ru-RU" sz="2700" dirty="0" smtClean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</a:br>
            <a:r>
              <a:rPr lang="ru-RU" dirty="0" smtClean="0">
                <a:solidFill>
                  <a:schemeClr val="bg1"/>
                </a:solidFill>
                <a:ea typeface="Yu Gothic UI Light" pitchFamily="34" charset="-128"/>
              </a:rPr>
              <a:t> «Моя строительная компания»</a:t>
            </a:r>
            <a:endParaRPr lang="ru-RU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4857760"/>
            <a:ext cx="4357686" cy="1680592"/>
          </a:xfrm>
        </p:spPr>
        <p:txBody>
          <a:bodyPr anchor="ctr">
            <a:norm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  <a:t>Выполнили: Иванова Наталья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  <a:t>Гришина Софья, группа С - 104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  <a:ea typeface="Yu Gothic UI Light" pitchFamily="34" charset="-128"/>
              </a:rPr>
              <a:t>Проверила: Харланович Н.И.</a:t>
            </a:r>
            <a:endParaRPr lang="ru-RU" sz="2000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pic>
        <p:nvPicPr>
          <p:cNvPr id="6" name="Рисунок 5" descr="amiwSSROoB8.jpg"/>
          <p:cNvPicPr>
            <a:picLocks noChangeAspect="1"/>
          </p:cNvPicPr>
          <p:nvPr/>
        </p:nvPicPr>
        <p:blipFill>
          <a:blip r:embed="rId2" cstate="print"/>
          <a:srcRect t="22561"/>
          <a:stretch>
            <a:fillRect/>
          </a:stretch>
        </p:blipFill>
        <p:spPr>
          <a:xfrm rot="232551">
            <a:off x="5847255" y="2084333"/>
            <a:ext cx="2273331" cy="2474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275" endPos="40000" dist="101600" dir="5400000" sy="-100000" algn="bl" rotWithShape="0"/>
          </a:effectLst>
        </p:spPr>
      </p:pic>
      <p:pic>
        <p:nvPicPr>
          <p:cNvPr id="7" name="Рисунок 6" descr="mspfoYY_PDU.jpg"/>
          <p:cNvPicPr>
            <a:picLocks noChangeAspect="1"/>
          </p:cNvPicPr>
          <p:nvPr/>
        </p:nvPicPr>
        <p:blipFill>
          <a:blip r:embed="rId3" cstate="print"/>
          <a:srcRect l="16667" t="25000"/>
          <a:stretch>
            <a:fillRect/>
          </a:stretch>
        </p:blipFill>
        <p:spPr>
          <a:xfrm rot="21263729">
            <a:off x="1828670" y="2165056"/>
            <a:ext cx="2031608" cy="2437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275" endPos="40000" dist="101600" dir="5400000" sy="-100000" algn="bl" rotWithShape="0"/>
          </a:effectLst>
        </p:spPr>
      </p:pic>
      <p:pic>
        <p:nvPicPr>
          <p:cNvPr id="8" name="Рисунок 7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f537ec100416a7d72855e1ec783e098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0218" t="3274" r="22580" b="3248"/>
          <a:stretch>
            <a:fillRect/>
          </a:stretch>
        </p:blipFill>
        <p:spPr>
          <a:xfrm>
            <a:off x="395536" y="908720"/>
            <a:ext cx="3905182" cy="4790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3" descr="dc438b02d88393a9296dee11e0347c29.jpg"/>
          <p:cNvPicPr>
            <a:picLocks noChangeAspect="1"/>
          </p:cNvPicPr>
          <p:nvPr/>
        </p:nvPicPr>
        <p:blipFill>
          <a:blip r:embed="rId3" cstate="print"/>
          <a:srcRect l="16165" t="2153" r="19174" b="3104"/>
          <a:stretch>
            <a:fillRect/>
          </a:stretch>
        </p:blipFill>
        <p:spPr>
          <a:xfrm>
            <a:off x="4427984" y="908720"/>
            <a:ext cx="432048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085184"/>
            <a:ext cx="8229600" cy="1540768"/>
          </a:xfrm>
        </p:spPr>
        <p:txBody>
          <a:bodyPr>
            <a:normAutofit lnSpcReduction="10000"/>
          </a:bodyPr>
          <a:lstStyle/>
          <a:p>
            <a:pPr indent="0" algn="ctr" fontAlgn="ctr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Дом «Лада» 9,8 х 11,5 м 167 м</a:t>
            </a:r>
            <a:r>
              <a:rPr lang="ru-RU" sz="2800" baseline="30000" dirty="0" smtClean="0">
                <a:solidFill>
                  <a:schemeClr val="bg1"/>
                </a:solidFill>
                <a:ea typeface="Yu Gothic UI Light" pitchFamily="34" charset="-128"/>
              </a:rPr>
              <a:t>2</a:t>
            </a:r>
            <a:endParaRPr lang="ru-RU" sz="2800" dirty="0" smtClean="0">
              <a:solidFill>
                <a:schemeClr val="bg1"/>
              </a:solidFill>
              <a:ea typeface="Yu Gothic UI Light" pitchFamily="34" charset="-128"/>
            </a:endParaRPr>
          </a:p>
          <a:p>
            <a:pPr indent="0" algn="ctr" fontAlgn="t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 4 860 000 р.</a:t>
            </a:r>
          </a:p>
          <a:p>
            <a:pPr indent="0" algn="ctr" fontAlgn="ctr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Цена без скидки: </a:t>
            </a:r>
            <a:r>
              <a:rPr lang="ru-RU" sz="2800" strike="sngStrike" dirty="0" smtClean="0">
                <a:solidFill>
                  <a:schemeClr val="bg1"/>
                </a:solidFill>
                <a:ea typeface="Yu Gothic UI Light" pitchFamily="34" charset="-128"/>
              </a:rPr>
              <a:t>5 350 000 руб.</a:t>
            </a:r>
            <a:endParaRPr lang="ru-RU" sz="2800" dirty="0" smtClean="0">
              <a:solidFill>
                <a:schemeClr val="bg1"/>
              </a:solidFill>
              <a:ea typeface="Yu Gothic UI Light" pitchFamily="34" charset="-128"/>
            </a:endParaRPr>
          </a:p>
          <a:p>
            <a:endParaRPr lang="ru-RU" dirty="0"/>
          </a:p>
        </p:txBody>
      </p:sp>
      <p:pic>
        <p:nvPicPr>
          <p:cNvPr id="4" name="Рисунок 3" descr="860fa2c4eca6027a0c6762a17507bba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476672"/>
            <a:ext cx="6038850" cy="4533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Без названия (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079282156374f11ccbad215ac710d490000000000000000000000000.jpg"/>
          <p:cNvPicPr>
            <a:picLocks noChangeAspect="1"/>
          </p:cNvPicPr>
          <p:nvPr/>
        </p:nvPicPr>
        <p:blipFill>
          <a:blip r:embed="rId2" cstate="print"/>
          <a:srcRect l="18201" t="1865" r="20194" b="1156"/>
          <a:stretch>
            <a:fillRect/>
          </a:stretch>
        </p:blipFill>
        <p:spPr>
          <a:xfrm>
            <a:off x="323528" y="980728"/>
            <a:ext cx="4104456" cy="4850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4a5bace200144b57093efb38e0bf4ca000000000000000000000000000000.jpg"/>
          <p:cNvPicPr>
            <a:picLocks noChangeAspect="1"/>
          </p:cNvPicPr>
          <p:nvPr/>
        </p:nvPicPr>
        <p:blipFill>
          <a:blip r:embed="rId3" cstate="print"/>
          <a:srcRect l="18317" t="1743" r="18881" b="2404"/>
          <a:stretch>
            <a:fillRect/>
          </a:stretch>
        </p:blipFill>
        <p:spPr>
          <a:xfrm>
            <a:off x="4644008" y="980728"/>
            <a:ext cx="4210505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91680" y="5013176"/>
            <a:ext cx="5698976" cy="1656184"/>
          </a:xfrm>
        </p:spPr>
        <p:txBody>
          <a:bodyPr>
            <a:normAutofit/>
          </a:bodyPr>
          <a:lstStyle/>
          <a:p>
            <a:pPr indent="0" algn="ctr" fontAlgn="ctr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Дом «Граф» 9 х 8 м 113 м</a:t>
            </a:r>
            <a:r>
              <a:rPr lang="ru-RU" sz="2800" baseline="30000" dirty="0" smtClean="0">
                <a:solidFill>
                  <a:schemeClr val="bg1"/>
                </a:solidFill>
                <a:ea typeface="Yu Gothic UI Light" pitchFamily="34" charset="-128"/>
              </a:rPr>
              <a:t>2</a:t>
            </a:r>
            <a:endParaRPr lang="ru-RU" sz="2800" dirty="0" smtClean="0">
              <a:solidFill>
                <a:schemeClr val="bg1"/>
              </a:solidFill>
              <a:ea typeface="Yu Gothic UI Light" pitchFamily="34" charset="-128"/>
            </a:endParaRPr>
          </a:p>
          <a:p>
            <a:pPr indent="0" algn="ctr" fontAlgn="t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 3 120 000 р.</a:t>
            </a:r>
          </a:p>
          <a:p>
            <a:pPr indent="0" algn="ctr" fontAlgn="ctr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Цена без скидки: </a:t>
            </a:r>
            <a:r>
              <a:rPr lang="ru-RU" sz="2800" strike="sngStrike" dirty="0" smtClean="0">
                <a:solidFill>
                  <a:schemeClr val="bg1"/>
                </a:solidFill>
                <a:ea typeface="Yu Gothic UI Light" pitchFamily="34" charset="-128"/>
              </a:rPr>
              <a:t>3 800 000 руб.</a:t>
            </a:r>
            <a:endParaRPr lang="ru-RU" sz="2800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pic>
        <p:nvPicPr>
          <p:cNvPr id="6" name="Рисунок 5" descr="d9d2a961b913d9c5bdfd6196c6a9696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404664"/>
            <a:ext cx="6038850" cy="4533900"/>
          </a:xfrm>
          <a:prstGeom prst="rect">
            <a:avLst/>
          </a:prstGeom>
        </p:spPr>
      </p:pic>
      <p:pic>
        <p:nvPicPr>
          <p:cNvPr id="7" name="Рисунок 6" descr="Без названия (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0d06338558642c7a6147c518587f04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546" t="6364" r="24825" b="4540"/>
          <a:stretch>
            <a:fillRect/>
          </a:stretch>
        </p:blipFill>
        <p:spPr>
          <a:xfrm>
            <a:off x="251520" y="1268760"/>
            <a:ext cx="4455495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acb03e15d36ef4a41b1b4615533c5c7c (1).jpg"/>
          <p:cNvPicPr>
            <a:picLocks noChangeAspect="1"/>
          </p:cNvPicPr>
          <p:nvPr/>
        </p:nvPicPr>
        <p:blipFill>
          <a:blip r:embed="rId3" cstate="print"/>
          <a:srcRect l="13987" t="3730" r="24468" b="3021"/>
          <a:stretch>
            <a:fillRect/>
          </a:stretch>
        </p:blipFill>
        <p:spPr>
          <a:xfrm>
            <a:off x="4860032" y="1268760"/>
            <a:ext cx="3992123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bg1"/>
                </a:solidFill>
                <a:ea typeface="Yu Gothic UI Light" pitchFamily="34" charset="-128"/>
              </a:rPr>
              <a:t>Буклет</a:t>
            </a:r>
            <a:endParaRPr lang="ru-RU" sz="4000" b="1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pic>
        <p:nvPicPr>
          <p:cNvPr id="5" name="Рисунок 4" descr="ZSuMAsfk9W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214422"/>
            <a:ext cx="5382036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3" descr="6Js6e26lUt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605803">
            <a:off x="441870" y="1978336"/>
            <a:ext cx="5422539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Без названия (6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2348880"/>
            <a:ext cx="287968" cy="287968"/>
          </a:xfrm>
          <a:prstGeom prst="rect">
            <a:avLst/>
          </a:prstGeom>
        </p:spPr>
      </p:pic>
      <p:pic>
        <p:nvPicPr>
          <p:cNvPr id="8" name="Рисунок 7" descr="Без названия (6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2476" y="2506964"/>
            <a:ext cx="288000" cy="288000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Js6e26lU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571480"/>
            <a:ext cx="5832648" cy="4182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ZSuMAsfk9W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50650">
            <a:off x="510701" y="1741692"/>
            <a:ext cx="5976664" cy="4318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Без названия (6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3212976"/>
            <a:ext cx="288000" cy="288000"/>
          </a:xfrm>
          <a:prstGeom prst="rect">
            <a:avLst/>
          </a:prstGeom>
        </p:spPr>
      </p:pic>
      <p:pic>
        <p:nvPicPr>
          <p:cNvPr id="8" name="Рисунок 7" descr="Без названия (6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836712"/>
            <a:ext cx="288000" cy="288000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Флаеры</a:t>
            </a:r>
            <a:endParaRPr lang="ru-RU" sz="4000" b="1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4" name="Содержимое 3" descr="UvlKNLbabS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980728"/>
            <a:ext cx="3164011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UvlKNLbabS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484784"/>
            <a:ext cx="3164400" cy="4526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Без названия (2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1052736"/>
            <a:ext cx="543600" cy="543600"/>
          </a:xfrm>
          <a:prstGeom prst="rect">
            <a:avLst/>
          </a:prstGeom>
        </p:spPr>
      </p:pic>
      <p:pic>
        <p:nvPicPr>
          <p:cNvPr id="14" name="Рисунок 13" descr="Без названия (2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556792"/>
            <a:ext cx="543600" cy="543600"/>
          </a:xfrm>
          <a:prstGeom prst="rect">
            <a:avLst/>
          </a:prstGeom>
        </p:spPr>
      </p:pic>
      <p:pic>
        <p:nvPicPr>
          <p:cNvPr id="15" name="Рисунок 14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UvlKNLbabS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916832"/>
            <a:ext cx="3164400" cy="4526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Без названия (2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988840"/>
            <a:ext cx="542553" cy="542553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gis-android-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2346775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471518456_2gis5.jpeg"/>
          <p:cNvPicPr>
            <a:picLocks noChangeAspect="1"/>
          </p:cNvPicPr>
          <p:nvPr/>
        </p:nvPicPr>
        <p:blipFill>
          <a:blip r:embed="rId3" cstate="print"/>
          <a:srcRect t="4851"/>
          <a:stretch>
            <a:fillRect/>
          </a:stretch>
        </p:blipFill>
        <p:spPr>
          <a:xfrm>
            <a:off x="2699792" y="260648"/>
            <a:ext cx="246902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TMO7fbsNHbc.jpg"/>
          <p:cNvPicPr>
            <a:picLocks noChangeAspect="1"/>
          </p:cNvPicPr>
          <p:nvPr/>
        </p:nvPicPr>
        <p:blipFill>
          <a:blip r:embed="rId4" cstate="print"/>
          <a:srcRect r="51312"/>
          <a:stretch>
            <a:fillRect/>
          </a:stretch>
        </p:blipFill>
        <p:spPr>
          <a:xfrm>
            <a:off x="5292080" y="764704"/>
            <a:ext cx="3096344" cy="2806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TMO7fbsNHbc.jpg"/>
          <p:cNvPicPr>
            <a:picLocks noChangeAspect="1"/>
          </p:cNvPicPr>
          <p:nvPr/>
        </p:nvPicPr>
        <p:blipFill>
          <a:blip r:embed="rId4" cstate="print"/>
          <a:srcRect l="50000"/>
          <a:stretch>
            <a:fillRect/>
          </a:stretch>
        </p:blipFill>
        <p:spPr>
          <a:xfrm>
            <a:off x="5580112" y="3717032"/>
            <a:ext cx="3168352" cy="2795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Без названия (6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50720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j-lt"/>
                <a:ea typeface="Yu Gothic UI Light" pitchFamily="34" charset="-128"/>
                <a:cs typeface="+mj-cs"/>
              </a:rPr>
              <a:t>Как нас найти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a typeface="Yu Gothic UI Light" pitchFamily="34" charset="-128"/>
              </a:rPr>
              <a:t>Мерч компании «</a:t>
            </a:r>
            <a:r>
              <a:rPr lang="en-US" b="1" dirty="0" smtClean="0">
                <a:solidFill>
                  <a:schemeClr val="bg1"/>
                </a:solidFill>
                <a:ea typeface="Yu Gothic UI Light" pitchFamily="34" charset="-128"/>
              </a:rPr>
              <a:t>Wooden Houses</a:t>
            </a:r>
            <a:r>
              <a:rPr lang="ru-RU" b="1" dirty="0" smtClean="0">
                <a:solidFill>
                  <a:schemeClr val="bg1"/>
                </a:solidFill>
                <a:ea typeface="Yu Gothic UI Light" pitchFamily="34" charset="-128"/>
              </a:rPr>
              <a:t>»</a:t>
            </a:r>
            <a:endParaRPr lang="ru-RU" b="1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pic>
        <p:nvPicPr>
          <p:cNvPr id="4" name="Содержимое 3" descr="bgtzBDepGH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367" t="8915" r="10763" b="10850"/>
          <a:stretch>
            <a:fillRect/>
          </a:stretch>
        </p:blipFill>
        <p:spPr>
          <a:xfrm>
            <a:off x="642910" y="1614104"/>
            <a:ext cx="2383318" cy="2102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Ten5EVyCMk.jpg"/>
          <p:cNvPicPr>
            <a:picLocks noChangeAspect="1"/>
          </p:cNvPicPr>
          <p:nvPr/>
        </p:nvPicPr>
        <p:blipFill>
          <a:blip r:embed="rId3" cstate="print"/>
          <a:srcRect l="5723" t="2378" r="10643" b="2379"/>
          <a:stretch>
            <a:fillRect/>
          </a:stretch>
        </p:blipFill>
        <p:spPr>
          <a:xfrm>
            <a:off x="6643702" y="1643050"/>
            <a:ext cx="2232248" cy="2801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SrWIlEPbxc.jpg"/>
          <p:cNvPicPr>
            <a:picLocks noChangeAspect="1"/>
          </p:cNvPicPr>
          <p:nvPr/>
        </p:nvPicPr>
        <p:blipFill>
          <a:blip r:embed="rId4" cstate="print"/>
          <a:srcRect l="1226" t="3054" r="2661" b="7911"/>
          <a:stretch>
            <a:fillRect/>
          </a:stretch>
        </p:blipFill>
        <p:spPr>
          <a:xfrm>
            <a:off x="1331640" y="3933056"/>
            <a:ext cx="2883170" cy="2366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QXeNO80s15A.jpg"/>
          <p:cNvPicPr>
            <a:picLocks noChangeAspect="1"/>
          </p:cNvPicPr>
          <p:nvPr/>
        </p:nvPicPr>
        <p:blipFill>
          <a:blip r:embed="rId5" cstate="print"/>
          <a:srcRect l="4957" r="5811" b="2500"/>
          <a:stretch>
            <a:fillRect/>
          </a:stretch>
        </p:blipFill>
        <p:spPr>
          <a:xfrm>
            <a:off x="5072066" y="1385650"/>
            <a:ext cx="1300134" cy="2403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vtnX7CEO_ts.jpg"/>
          <p:cNvPicPr>
            <a:picLocks noChangeAspect="1"/>
          </p:cNvPicPr>
          <p:nvPr/>
        </p:nvPicPr>
        <p:blipFill>
          <a:blip r:embed="rId6" cstate="print"/>
          <a:srcRect l="13162" t="2751" r="6755" b="2751"/>
          <a:stretch>
            <a:fillRect/>
          </a:stretch>
        </p:blipFill>
        <p:spPr>
          <a:xfrm>
            <a:off x="4786314" y="4071942"/>
            <a:ext cx="1940113" cy="2483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WSE-MSwHHwM.jpg"/>
          <p:cNvPicPr>
            <a:picLocks noChangeAspect="1"/>
          </p:cNvPicPr>
          <p:nvPr/>
        </p:nvPicPr>
        <p:blipFill>
          <a:blip r:embed="rId7" cstate="print"/>
          <a:srcRect l="8245" r="6047"/>
          <a:stretch>
            <a:fillRect/>
          </a:stretch>
        </p:blipFill>
        <p:spPr>
          <a:xfrm>
            <a:off x="3496122" y="1500174"/>
            <a:ext cx="1291902" cy="2296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Без названия (6)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  <a:effectLst/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8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Yu Gothic UI Light" pitchFamily="34" charset="-128"/>
                <a:ea typeface="Yu Gothic UI Light" pitchFamily="34" charset="-128"/>
              </a:rPr>
              <a:t>Wooden houses</a:t>
            </a:r>
            <a:endParaRPr lang="ru-RU" sz="8000" b="1" dirty="0">
              <a:ln w="50800"/>
              <a:solidFill>
                <a:schemeClr val="bg1">
                  <a:shade val="50000"/>
                </a:schemeClr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5" name="Рисунок 4" descr="_lch2WHdEG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780928"/>
            <a:ext cx="358586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Рисунок 3" descr="9OQmMJUXgk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2708920"/>
            <a:ext cx="3222675" cy="2765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Рисунок 5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BSeDAZRw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8040"/>
          <a:stretch>
            <a:fillRect/>
          </a:stretch>
        </p:blipFill>
        <p:spPr>
          <a:xfrm>
            <a:off x="642910" y="2357430"/>
            <a:ext cx="3142132" cy="2196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ffUzK4WyYMU.jpg"/>
          <p:cNvPicPr>
            <a:picLocks noChangeAspect="1"/>
          </p:cNvPicPr>
          <p:nvPr/>
        </p:nvPicPr>
        <p:blipFill>
          <a:blip r:embed="rId3" cstate="print"/>
          <a:srcRect t="14384" b="4105"/>
          <a:stretch>
            <a:fillRect/>
          </a:stretch>
        </p:blipFill>
        <p:spPr>
          <a:xfrm>
            <a:off x="3500430" y="357166"/>
            <a:ext cx="3153847" cy="2195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P9FvArNdL8.jpg"/>
          <p:cNvPicPr>
            <a:picLocks noChangeAspect="1"/>
          </p:cNvPicPr>
          <p:nvPr/>
        </p:nvPicPr>
        <p:blipFill>
          <a:blip r:embed="rId5" cstate="print"/>
          <a:srcRect l="24585" t="25482" r="24196" b="23552"/>
          <a:stretch>
            <a:fillRect/>
          </a:stretch>
        </p:blipFill>
        <p:spPr>
          <a:xfrm>
            <a:off x="251520" y="188640"/>
            <a:ext cx="2200244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ovvZdVa1KLQ.jpg"/>
          <p:cNvPicPr>
            <a:picLocks noChangeAspect="1"/>
          </p:cNvPicPr>
          <p:nvPr/>
        </p:nvPicPr>
        <p:blipFill>
          <a:blip r:embed="rId6" cstate="print"/>
          <a:srcRect l="23074" t="2325" r="31359"/>
          <a:stretch>
            <a:fillRect/>
          </a:stretch>
        </p:blipFill>
        <p:spPr>
          <a:xfrm>
            <a:off x="7605432" y="1714488"/>
            <a:ext cx="1359055" cy="442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KrpT89bxHn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7686" y="3286124"/>
            <a:ext cx="2437777" cy="2524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mGsB5QTU1H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99592" y="4653136"/>
            <a:ext cx="2053865" cy="1885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LbSzcT85K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88640"/>
            <a:ext cx="6550671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aXTVB5qvt8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924944"/>
            <a:ext cx="2731913" cy="2894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y0w4nBZqq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2924944"/>
            <a:ext cx="2808312" cy="2902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AJvUHpDSoo0.jpg"/>
          <p:cNvPicPr>
            <a:picLocks noChangeAspect="1"/>
          </p:cNvPicPr>
          <p:nvPr/>
        </p:nvPicPr>
        <p:blipFill>
          <a:blip r:embed="rId5" cstate="print"/>
          <a:srcRect l="23623" t="11459" r="18229"/>
          <a:stretch>
            <a:fillRect/>
          </a:stretch>
        </p:blipFill>
        <p:spPr>
          <a:xfrm>
            <a:off x="6876256" y="2708920"/>
            <a:ext cx="1778983" cy="2147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3" descr="8VuRGn_BbOo.jpg"/>
          <p:cNvPicPr>
            <a:picLocks noChangeAspect="1"/>
          </p:cNvPicPr>
          <p:nvPr/>
        </p:nvPicPr>
        <p:blipFill>
          <a:blip r:embed="rId6" cstate="print"/>
          <a:srcRect l="21592" t="11558" r="20171"/>
          <a:stretch>
            <a:fillRect/>
          </a:stretch>
        </p:blipFill>
        <p:spPr>
          <a:xfrm>
            <a:off x="5796136" y="4365104"/>
            <a:ext cx="1949287" cy="2194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Без названия (6)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srxK-vtNh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2232248" cy="4189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Без названия (8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642918"/>
            <a:ext cx="4071966" cy="5641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Без названия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a typeface="Yu Gothic UI Light" pitchFamily="34" charset="-128"/>
              </a:rPr>
              <a:t>Отзывы наших клиентов</a:t>
            </a:r>
            <a:endParaRPr lang="ru-RU" sz="4000" b="1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500174"/>
            <a:ext cx="4686304" cy="4377098"/>
          </a:xfrm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Компания 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«</a:t>
            </a:r>
            <a:r>
              <a:rPr lang="en-US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Wooden Houses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»</a:t>
            </a:r>
            <a:r>
              <a:rPr lang="en-US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построила нам 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дом несколько лет назад, сейчас у них же заказали баню. Всё выполняется в одном стиле, прораб работает тот же, что не может не радовать. Материалы у них качественные, даже наши знакомые оценили, которые строили свой дом в Хонке, а им есть с чем сравнивать. Сроки соблюдаются, ребята работают на совесть. Менеджер постоянно на связи, отвечает на любой вопрос, всегда можно обратиться за рекомендацией. Советую!</a:t>
            </a:r>
          </a:p>
          <a:p>
            <a:pPr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   Ульяна Г. </a:t>
            </a:r>
            <a:endParaRPr lang="ru-RU" sz="1800" i="1" dirty="0">
              <a:solidFill>
                <a:srgbClr val="7030A0"/>
              </a:solidFill>
              <a:ea typeface="Yu Gothic UI Light" pitchFamily="34" charset="-128"/>
              <a:cs typeface="ScriptC" pitchFamily="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6056" y="1412776"/>
            <a:ext cx="3750568" cy="4896544"/>
          </a:xfrm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На компанию «</a:t>
            </a:r>
            <a:r>
              <a:rPr lang="en-US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Wooden Houses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» наткнулись случайно, в интернете. В «</a:t>
            </a:r>
            <a:r>
              <a:rPr lang="en-US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Wooden Houses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» очень много красивых проектов домов и цены демократичные. Мы выбрали каркасный дом «Крепыш», заключили договор с 9.11.21 по 15.12.21 нам построили красивый, качественный дом. Все согласно договору и как указано на сайте. Ребята очень хорошие, добросовестные, строили быстро, дружно и качественно -как для себя.</a:t>
            </a:r>
            <a:b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</a:b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Спасибо им большое!!!</a:t>
            </a:r>
          </a:p>
          <a:p>
            <a:pPr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  <a:cs typeface="ScriptC" pitchFamily="2" charset="0"/>
              </a:rPr>
              <a:t>   Максим Б.</a:t>
            </a:r>
            <a:endParaRPr lang="ru-RU" sz="1800" i="1" dirty="0">
              <a:solidFill>
                <a:srgbClr val="7030A0"/>
              </a:solidFill>
              <a:ea typeface="Yu Gothic UI Light" pitchFamily="34" charset="-128"/>
              <a:cs typeface="ScriptC" pitchFamily="2" charset="0"/>
            </a:endParaRPr>
          </a:p>
        </p:txBody>
      </p:sp>
      <p:pic>
        <p:nvPicPr>
          <p:cNvPr id="5" name="Рисунок 4" descr="Без названия (6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ый треугольник 6"/>
          <p:cNvSpPr/>
          <p:nvPr/>
        </p:nvSpPr>
        <p:spPr>
          <a:xfrm>
            <a:off x="231391" y="5304123"/>
            <a:ext cx="884226" cy="573150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5055456" y="5713007"/>
            <a:ext cx="740679" cy="596313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476672"/>
            <a:ext cx="3384376" cy="5904656"/>
          </a:xfr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Выражаю большую благодарность компании «</a:t>
            </a:r>
            <a:r>
              <a:rPr lang="en-US" sz="1800" i="1" dirty="0" smtClean="0">
                <a:solidFill>
                  <a:srgbClr val="7030A0"/>
                </a:solidFill>
                <a:ea typeface="Yu Gothic UI Light" pitchFamily="34" charset="-128"/>
              </a:rPr>
              <a:t>Wooden Houses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» и строительной бригаде Назарова Алика. Работу выполнили качественно, оперативно, учли все пожелания, разъясняли все процессы, за три недели справились с постройкой дома. Кредит на строительство дома оформляли в АО "Почта Банк".</a:t>
            </a:r>
            <a:b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</a:b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Результатом довольны, все как и планировали. Всех благ, успехов и процветания компании, крепкого здоровья бригаде!!!</a:t>
            </a:r>
          </a:p>
          <a:p>
            <a:pPr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Александра Т.</a:t>
            </a:r>
            <a:endParaRPr lang="ru-RU" sz="1800" i="1" dirty="0">
              <a:solidFill>
                <a:srgbClr val="7030A0"/>
              </a:solidFill>
              <a:ea typeface="Yu Gothic UI Light" pitchFamily="34" charset="-128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428736"/>
            <a:ext cx="4791476" cy="5097748"/>
          </a:xfr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273050"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Мы решили строить небольшой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каркасный дом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6х7. П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росмотрели массу проектов, поговорили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со многими компаниями, которые этим занимаются.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Нам очень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хотелось к весне иметь готовый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дом. Самыми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привлекательным показались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проекты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компании «</a:t>
            </a:r>
            <a:r>
              <a:rPr lang="en-US" sz="1800" i="1" dirty="0" smtClean="0">
                <a:solidFill>
                  <a:srgbClr val="7030A0"/>
                </a:solidFill>
                <a:ea typeface="Yu Gothic UI Light" pitchFamily="34" charset="-128"/>
              </a:rPr>
              <a:t>Wooden Houses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». И цена их домов вполне экономична, хотя пришлось кое-что докупить, чтобы дом стал теплее.</a:t>
            </a:r>
            <a:b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</a:b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На стройке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работали </a:t>
            </a: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Олег( бригадир), Александр и Азиз. Работали быстро и очень качественно. Дом был полностью возведён и отделан за три недели. Внутренняя лестница в доме - это просто шедевр! </a:t>
            </a:r>
            <a:b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</a:b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Спасибо бригаде и менеджеру Денису.</a:t>
            </a:r>
            <a:endParaRPr lang="en-US" sz="1800" i="1" dirty="0" smtClean="0">
              <a:solidFill>
                <a:srgbClr val="7030A0"/>
              </a:solidFill>
              <a:ea typeface="Yu Gothic UI Light" pitchFamily="34" charset="-128"/>
            </a:endParaRPr>
          </a:p>
          <a:p>
            <a:pPr indent="0">
              <a:buNone/>
            </a:pPr>
            <a:r>
              <a:rPr lang="ru-RU" sz="1800" i="1" dirty="0" smtClean="0">
                <a:solidFill>
                  <a:srgbClr val="7030A0"/>
                </a:solidFill>
                <a:ea typeface="Yu Gothic UI Light" pitchFamily="34" charset="-128"/>
              </a:rPr>
              <a:t>Ольга Л.</a:t>
            </a:r>
            <a:endParaRPr lang="ru-RU" sz="1800" i="1" dirty="0">
              <a:solidFill>
                <a:srgbClr val="7030A0"/>
              </a:solidFill>
              <a:ea typeface="Yu Gothic UI Light" pitchFamily="34" charset="-128"/>
            </a:endParaRPr>
          </a:p>
        </p:txBody>
      </p:sp>
      <p:pic>
        <p:nvPicPr>
          <p:cNvPr id="5" name="Рисунок 4" descr="Без названия (6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ый треугольник 6"/>
          <p:cNvSpPr/>
          <p:nvPr/>
        </p:nvSpPr>
        <p:spPr>
          <a:xfrm>
            <a:off x="3923928" y="6165304"/>
            <a:ext cx="504056" cy="504056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395536" y="5877272"/>
            <a:ext cx="504056" cy="504056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5543560" cy="10715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a typeface="Yu Gothic UI Light" pitchFamily="34" charset="-128"/>
              </a:rPr>
              <a:t>Вы пришли к нам! </a:t>
            </a:r>
            <a:endParaRPr lang="ru-RU" sz="4000" b="1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pic>
        <p:nvPicPr>
          <p:cNvPr id="6" name="Содержимое 5" descr="9OQmMJUXgk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214422"/>
            <a:ext cx="3500431" cy="3003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</p:spPr>
      </p:pic>
      <p:pic>
        <p:nvPicPr>
          <p:cNvPr id="7" name="Рисунок 6" descr="Без названия (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357422" y="5643578"/>
            <a:ext cx="6429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j-lt"/>
                <a:ea typeface="Yu Gothic UI Light" pitchFamily="34" charset="-128"/>
                <a:cs typeface="+mj-cs"/>
              </a:rPr>
              <a:t>Это </a:t>
            </a:r>
            <a:r>
              <a:rPr lang="ru-RU" sz="4000" b="1" dirty="0" smtClean="0">
                <a:solidFill>
                  <a:schemeClr val="bg1"/>
                </a:solidFill>
                <a:latin typeface="+mj-lt"/>
                <a:ea typeface="Yu Gothic UI Light" pitchFamily="34" charset="-128"/>
                <a:cs typeface="+mj-cs"/>
              </a:rPr>
              <a:t>- правильный </a:t>
            </a:r>
            <a:r>
              <a:rPr lang="ru-RU" sz="4000" b="1" dirty="0" smtClean="0">
                <a:solidFill>
                  <a:schemeClr val="bg1"/>
                </a:solidFill>
                <a:latin typeface="+mj-lt"/>
                <a:ea typeface="Yu Gothic UI Light" pitchFamily="34" charset="-128"/>
                <a:cs typeface="+mj-cs"/>
              </a:rPr>
              <a:t>выбор</a:t>
            </a:r>
            <a:r>
              <a:rPr lang="ru-RU" sz="4000" b="1" dirty="0" smtClean="0">
                <a:solidFill>
                  <a:schemeClr val="bg1"/>
                </a:solidFill>
                <a:latin typeface="+mj-lt"/>
                <a:ea typeface="Yu Gothic UI Light" pitchFamily="34" charset="-128"/>
                <a:cs typeface="+mj-cs"/>
              </a:rPr>
              <a:t>!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0"/>
          <a:ext cx="9180512" cy="74066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79912"/>
                <a:gridCol w="1224136"/>
                <a:gridCol w="1512168"/>
                <a:gridCol w="1440160"/>
                <a:gridCol w="1224136"/>
              </a:tblGrid>
              <a:tr h="888988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Инструменты продвижения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Период продвижения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Частота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Итоговый бюджет на месяц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Итоговый бюджет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</a:tr>
              <a:tr h="142238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Таргетированная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реклама –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объявления в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Vkontakte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февраль -апрель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весь месяц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за февраль – 3920 за март – 4340 за апрель -4200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12460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</a:tr>
              <a:tr h="1699632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Реклама в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Интернете: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(«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Wooden</a:t>
                      </a:r>
                      <a:r>
                        <a:rPr lang="en-US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_Houses.ru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»)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формат: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100%х90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(баннер)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тип: Д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позиция: А1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1000 показов –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450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март - апрель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3 раза в неделю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за март -20250 за апрель - 20250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40500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</a:tr>
              <a:tr h="888988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Печать рекламных буклетов формат: 398х210мм (10000 шт.)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февраль – апрель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1 час, 2 раза в неделю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3333 шт. (в месяц) - 6666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19998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</a:tr>
              <a:tr h="933792"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SMM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Instagram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март - апрель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1 раз в неделю (2000 руб. за пост)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за март – 10000 за апрель - 8000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18000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</a:tr>
              <a:tr h="8889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Yu Gothic UI Light" pitchFamily="34" charset="-128"/>
                          <a:ea typeface="Yu Gothic UI Light" pitchFamily="34" charset="-128"/>
                          <a:cs typeface="+mn-cs"/>
                        </a:rPr>
                        <a:t>ИТОГО: 90958 руб.</a:t>
                      </a:r>
                      <a:endParaRPr lang="ru-RU" dirty="0">
                        <a:latin typeface="Yu Gothic UI Light" pitchFamily="34" charset="-128"/>
                        <a:ea typeface="Yu Gothic UI Light" pitchFamily="34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a typeface="Yu Gothic UI Light" pitchFamily="34" charset="-128"/>
              </a:rPr>
              <a:t>История создания названия и изображения знака</a:t>
            </a:r>
            <a:endParaRPr lang="ru-RU" sz="4000" b="1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43050"/>
            <a:ext cx="8153400" cy="4495800"/>
          </a:xfrm>
        </p:spPr>
        <p:txBody>
          <a:bodyPr anchor="ctr">
            <a:normAutofit/>
          </a:bodyPr>
          <a:lstStyle/>
          <a:p>
            <a:pPr marL="0" indent="661988" algn="just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Однажды, гуляя по лесу с подругой, мы наткнулись на старую хижину лесника, которая находилась в печальном состоянии. Это было деревянное наследие, которое уходило на наших глазах, поэтому мы решили помочь благоустроить и реконструировать дом пожилого егеря. </a:t>
            </a:r>
            <a:endParaRPr lang="ru-RU" sz="2800" dirty="0" smtClean="0">
              <a:solidFill>
                <a:schemeClr val="bg1"/>
              </a:solidFill>
              <a:ea typeface="Yu Gothic UI Light" pitchFamily="34" charset="-128"/>
              <a:cs typeface="Ebrima" pitchFamily="2" charset="0"/>
            </a:endParaRPr>
          </a:p>
          <a:p>
            <a:pPr marL="0" indent="661988" algn="just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Тогда </a:t>
            </a: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мы поняли, что хотим создать свою собственную фирму, которая будет заниматься строительством домов из дерева</a:t>
            </a: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.</a:t>
            </a:r>
            <a:endParaRPr lang="ru-RU" sz="2800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pic>
        <p:nvPicPr>
          <p:cNvPr id="4" name="Рисунок 3" descr="Без названия (6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000108"/>
            <a:ext cx="4963422" cy="44539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Дерево </a:t>
            </a:r>
            <a:r>
              <a:rPr lang="ru-RU" dirty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было основным строительным материалом, ведь само по себе бревно – это самый простой и наиболее готовый к использованию в строительстве материал, еще он недорогой, а строительство частных домов и дачных домиков из дерева в наши дни становится особенно востребованным</a:t>
            </a:r>
            <a:r>
              <a:rPr lang="ru-RU" sz="2400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Содержимое 4" descr="Karkasnyj-dom-1024x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b="12059"/>
          <a:stretch>
            <a:fillRect/>
          </a:stretch>
        </p:blipFill>
        <p:spPr>
          <a:xfrm rot="21354867">
            <a:off x="4491242" y="4485768"/>
            <a:ext cx="3454974" cy="1898959"/>
          </a:xfrm>
        </p:spPr>
      </p:pic>
      <p:pic>
        <p:nvPicPr>
          <p:cNvPr id="6" name="Рисунок 5" descr="8a49fcbdd0ad6cb6e1681b9a96cb43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12860">
            <a:off x="5405075" y="2527706"/>
            <a:ext cx="3109857" cy="2073237"/>
          </a:xfrm>
          <a:prstGeom prst="rect">
            <a:avLst/>
          </a:prstGeom>
        </p:spPr>
      </p:pic>
      <p:pic>
        <p:nvPicPr>
          <p:cNvPr id="7" name="Рисунок 6" descr="dizajn-vnutri-derevyannogo-doma-iz-brusa-idei-i-60-foto-iz-realnyh-proektov1_widen-exact_custom_48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55833">
            <a:off x="5288101" y="581553"/>
            <a:ext cx="3027756" cy="2024811"/>
          </a:xfrm>
          <a:prstGeom prst="rect">
            <a:avLst/>
          </a:prstGeom>
        </p:spPr>
      </p:pic>
      <p:pic>
        <p:nvPicPr>
          <p:cNvPr id="8" name="Рисунок 7" descr="Без названия (6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11430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a typeface="Yu Gothic UI Light" pitchFamily="34" charset="-128"/>
              </a:rPr>
              <a:t>Свойства древесины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714908"/>
          </a:xfrm>
        </p:spPr>
        <p:txBody>
          <a:bodyPr>
            <a:normAutofit fontScale="70000" lnSpcReduction="20000"/>
          </a:bodyPr>
          <a:lstStyle/>
          <a:p>
            <a:pPr indent="342900">
              <a:buNone/>
            </a:pPr>
            <a:endParaRPr lang="ru-RU" sz="4800" dirty="0" smtClean="0">
              <a:latin typeface="Yu Gothic UI Light" pitchFamily="34" charset="-128"/>
              <a:ea typeface="Yu Gothic UI Light" pitchFamily="34" charset="-128"/>
            </a:endParaRPr>
          </a:p>
          <a:p>
            <a:pPr marL="534988" indent="-357188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>
                <a:tab pos="534988" algn="l"/>
              </a:tabLst>
            </a:pPr>
            <a:r>
              <a:rPr lang="ru-RU" sz="4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Низкая теплопроводность — зимой дом хорошо сберегает тепло, а летом в нем прохладно, так как дерево практически не нагревается. </a:t>
            </a:r>
          </a:p>
          <a:p>
            <a:pPr marL="534988" indent="-357188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>
                <a:tab pos="534988" algn="l"/>
              </a:tabLst>
            </a:pPr>
            <a:r>
              <a:rPr lang="ru-RU" sz="4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Влажность воздуха — не зависящая от того, какая погода на улице. </a:t>
            </a:r>
          </a:p>
          <a:p>
            <a:pPr marL="534988" indent="-357188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>
                <a:tab pos="534988" algn="l"/>
              </a:tabLst>
            </a:pPr>
            <a:r>
              <a:rPr lang="ru-RU" sz="4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Вывод  </a:t>
            </a:r>
            <a:r>
              <a:rPr lang="ru-RU" sz="4000" dirty="0" err="1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антропотоксинов</a:t>
            </a:r>
            <a:r>
              <a:rPr lang="ru-RU" sz="4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 (токсичные вещества), </a:t>
            </a:r>
            <a:r>
              <a:rPr lang="ru-RU" sz="4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возникающие в процессе жизнедеятельности человека – аммиак, сероводород, бензолы, фенолы, </a:t>
            </a:r>
            <a:r>
              <a:rPr lang="ru-RU" sz="4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диметиламины</a:t>
            </a:r>
            <a:r>
              <a:rPr lang="ru-RU" sz="4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 и многое другое. </a:t>
            </a:r>
            <a:endParaRPr lang="ru-RU" dirty="0"/>
          </a:p>
        </p:txBody>
      </p:sp>
      <p:pic>
        <p:nvPicPr>
          <p:cNvPr id="4" name="Рисунок 3" descr="Без названия (6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943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a typeface="Yu Gothic UI Light" pitchFamily="34" charset="-128"/>
              </a:rPr>
              <a:t>Проекты деревянных домов</a:t>
            </a:r>
            <a:endParaRPr lang="ru-RU" b="1" dirty="0">
              <a:solidFill>
                <a:schemeClr val="bg1"/>
              </a:solidFill>
              <a:ea typeface="Yu Gothic UI Light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229200"/>
            <a:ext cx="8229600" cy="1368152"/>
          </a:xfrm>
        </p:spPr>
        <p:txBody>
          <a:bodyPr>
            <a:normAutofit fontScale="92500" lnSpcReduction="20000"/>
          </a:bodyPr>
          <a:lstStyle/>
          <a:p>
            <a:pPr indent="0" algn="ctr">
              <a:buNone/>
            </a:pPr>
            <a:r>
              <a:rPr lang="ru-RU" sz="3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Дом «Приора» 11,1 х 12 м 101 м2</a:t>
            </a:r>
          </a:p>
          <a:p>
            <a:pPr indent="0" algn="ctr" fontAlgn="t">
              <a:buNone/>
            </a:pPr>
            <a:r>
              <a:rPr lang="ru-RU" sz="3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 4 370 000 р.</a:t>
            </a:r>
          </a:p>
          <a:p>
            <a:pPr indent="0" algn="ctr" fontAlgn="ctr">
              <a:buNone/>
            </a:pPr>
            <a:r>
              <a:rPr lang="ru-RU" sz="3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Цена без скидки: </a:t>
            </a:r>
            <a:r>
              <a:rPr lang="ru-RU" sz="3000" strike="sngStrike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4 750 000 </a:t>
            </a:r>
            <a:r>
              <a:rPr lang="ru-RU" sz="3000" dirty="0" smtClean="0">
                <a:solidFill>
                  <a:schemeClr val="bg1"/>
                </a:solidFill>
                <a:ea typeface="Yu Gothic UI Light" pitchFamily="34" charset="-128"/>
                <a:cs typeface="Ebrima" pitchFamily="2" charset="0"/>
              </a:rPr>
              <a:t>руб.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2e1b7e89dd69fb4cba3e3ee8ad3979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1142984"/>
            <a:ext cx="5236634" cy="3927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Без названия (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18fbb07fce3e34f436fa0bfc83642f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7871" t="861" r="16925" b="861"/>
          <a:stretch>
            <a:fillRect/>
          </a:stretch>
        </p:blipFill>
        <p:spPr>
          <a:xfrm>
            <a:off x="179512" y="1052736"/>
            <a:ext cx="400375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b0b63b2fa6bf96543bcb55d0536eea30.jpg"/>
          <p:cNvPicPr>
            <a:picLocks noChangeAspect="1"/>
          </p:cNvPicPr>
          <p:nvPr/>
        </p:nvPicPr>
        <p:blipFill>
          <a:blip r:embed="rId3" cstate="print"/>
          <a:srcRect t="4559" b="8821"/>
          <a:stretch>
            <a:fillRect/>
          </a:stretch>
        </p:blipFill>
        <p:spPr>
          <a:xfrm>
            <a:off x="4355976" y="836712"/>
            <a:ext cx="421196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0b00a3473c9cd2aa03ce6b53008804e.jpg"/>
          <p:cNvPicPr>
            <a:picLocks noChangeAspect="1"/>
          </p:cNvPicPr>
          <p:nvPr/>
        </p:nvPicPr>
        <p:blipFill>
          <a:blip r:embed="rId4" cstate="print"/>
          <a:srcRect t="6505" b="15437"/>
          <a:stretch>
            <a:fillRect/>
          </a:stretch>
        </p:blipFill>
        <p:spPr>
          <a:xfrm>
            <a:off x="4427984" y="3717032"/>
            <a:ext cx="44279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Без названия (6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5000636"/>
            <a:ext cx="5580112" cy="1684784"/>
          </a:xfrm>
        </p:spPr>
        <p:txBody>
          <a:bodyPr>
            <a:normAutofit/>
          </a:bodyPr>
          <a:lstStyle/>
          <a:p>
            <a:pPr indent="0" algn="ctr" fontAlgn="ctr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Дом «Парус» 10 х 10 м 181 м</a:t>
            </a:r>
            <a:r>
              <a:rPr lang="ru-RU" sz="2800" baseline="30000" dirty="0" smtClean="0">
                <a:solidFill>
                  <a:schemeClr val="bg1"/>
                </a:solidFill>
                <a:ea typeface="Yu Gothic UI Light" pitchFamily="34" charset="-128"/>
              </a:rPr>
              <a:t>2</a:t>
            </a:r>
            <a:endParaRPr lang="ru-RU" sz="2800" dirty="0" smtClean="0">
              <a:solidFill>
                <a:schemeClr val="bg1"/>
              </a:solidFill>
              <a:ea typeface="Yu Gothic UI Light" pitchFamily="34" charset="-128"/>
            </a:endParaRPr>
          </a:p>
          <a:p>
            <a:pPr indent="0" algn="ctr" fontAlgn="t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 5 450 000 р.</a:t>
            </a:r>
          </a:p>
          <a:p>
            <a:pPr indent="0" algn="ctr" fontAlgn="ctr">
              <a:buNone/>
            </a:pPr>
            <a:r>
              <a:rPr lang="ru-RU" sz="2800" dirty="0" smtClean="0">
                <a:solidFill>
                  <a:schemeClr val="bg1"/>
                </a:solidFill>
                <a:ea typeface="Yu Gothic UI Light" pitchFamily="34" charset="-128"/>
              </a:rPr>
              <a:t>Цена без скидки: </a:t>
            </a:r>
            <a:r>
              <a:rPr lang="ru-RU" sz="2800" strike="sngStrike" dirty="0" smtClean="0">
                <a:solidFill>
                  <a:schemeClr val="bg1"/>
                </a:solidFill>
                <a:ea typeface="Yu Gothic UI Light" pitchFamily="34" charset="-128"/>
              </a:rPr>
              <a:t>6 100 000 руб.</a:t>
            </a:r>
            <a:endParaRPr lang="ru-RU" sz="2800" dirty="0" smtClean="0">
              <a:solidFill>
                <a:schemeClr val="bg1"/>
              </a:solidFill>
              <a:ea typeface="Yu Gothic UI Light" pitchFamily="34" charset="-128"/>
            </a:endParaRPr>
          </a:p>
          <a:p>
            <a:endParaRPr lang="ru-RU" dirty="0"/>
          </a:p>
        </p:txBody>
      </p:sp>
      <p:pic>
        <p:nvPicPr>
          <p:cNvPr id="4" name="Рисунок 3" descr="3ed5dbc1f22f7696321ad848790ce3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357166"/>
            <a:ext cx="5637287" cy="42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Без названия (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188640"/>
            <a:ext cx="576000" cy="5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1190</TotalTime>
  <Words>660</Words>
  <Application>Microsoft Office PowerPoint</Application>
  <PresentationFormat>Экран (4:3)</PresentationFormat>
  <Paragraphs>74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  ОГБПОУ «Новгородский строительный колледж»      «Моя строительная компания»</vt:lpstr>
      <vt:lpstr>Wooden houses</vt:lpstr>
      <vt:lpstr>Слайд 3</vt:lpstr>
      <vt:lpstr>История создания названия и изображения знака</vt:lpstr>
      <vt:lpstr>Слайд 5</vt:lpstr>
      <vt:lpstr>Свойства древесины</vt:lpstr>
      <vt:lpstr>Проекты деревянных домов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Буклет</vt:lpstr>
      <vt:lpstr>Слайд 16</vt:lpstr>
      <vt:lpstr>Флаеры</vt:lpstr>
      <vt:lpstr>Слайд 18</vt:lpstr>
      <vt:lpstr>Мерч компании «Wooden Houses»</vt:lpstr>
      <vt:lpstr>Слайд 20</vt:lpstr>
      <vt:lpstr>Слайд 21</vt:lpstr>
      <vt:lpstr>Слайд 22</vt:lpstr>
      <vt:lpstr>Отзывы наших клиентов</vt:lpstr>
      <vt:lpstr>Слайд 24</vt:lpstr>
      <vt:lpstr>Вы пришли к нам!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Wooden houses</dc:title>
  <dc:creator>user</dc:creator>
  <cp:lastModifiedBy>User</cp:lastModifiedBy>
  <cp:revision>117</cp:revision>
  <dcterms:created xsi:type="dcterms:W3CDTF">2022-03-03T09:54:20Z</dcterms:created>
  <dcterms:modified xsi:type="dcterms:W3CDTF">2022-03-15T10:18:57Z</dcterms:modified>
</cp:coreProperties>
</file>