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media/image77.png" ContentType="image/png"/>
  <Override PartName="/ppt/media/image7.jpeg" ContentType="image/jpeg"/>
  <Override PartName="/ppt/media/image75.jpeg" ContentType="image/jpeg"/>
  <Override PartName="/ppt/media/image61.jpeg" ContentType="image/jpeg"/>
  <Override PartName="/ppt/media/image74.jpeg" ContentType="image/jpeg"/>
  <Override PartName="/ppt/media/image60.jpeg" ContentType="image/jpeg"/>
  <Override PartName="/ppt/media/image73.png" ContentType="image/png"/>
  <Override PartName="/ppt/media/image71.png" ContentType="image/png"/>
  <Override PartName="/ppt/media/image70.png" ContentType="image/png"/>
  <Override PartName="/ppt/media/image68.jpeg" ContentType="image/jpeg"/>
  <Override PartName="/ppt/media/image72.png" ContentType="image/png"/>
  <Override PartName="/ppt/media/image54.png" ContentType="image/png"/>
  <Override PartName="/ppt/media/image53.jpeg" ContentType="image/jpeg"/>
  <Override PartName="/ppt/media/image52.jpeg" ContentType="image/jpeg"/>
  <Override PartName="/ppt/media/image89.jpeg" ContentType="image/jpeg"/>
  <Override PartName="/ppt/media/image80.jpeg" ContentType="image/jpeg"/>
  <Override PartName="/ppt/media/image81.jpeg" ContentType="image/jpeg"/>
  <Override PartName="/ppt/media/image35.jpeg" ContentType="image/jpeg"/>
  <Override PartName="/ppt/media/image9.png" ContentType="image/png"/>
  <Override PartName="/ppt/media/image64.png" ContentType="image/png"/>
  <Override PartName="/ppt/media/image2.png" ContentType="image/png"/>
  <Override PartName="/ppt/media/image83.jpeg" ContentType="image/jpeg"/>
  <Override PartName="/ppt/media/image8.png" ContentType="image/png"/>
  <Override PartName="/ppt/media/image63.png" ContentType="image/png"/>
  <Override PartName="/ppt/media/image88.png" ContentType="image/png"/>
  <Override PartName="/ppt/media/image84.png" ContentType="image/png"/>
  <Override PartName="/ppt/media/image3.png" ContentType="image/png"/>
  <Override PartName="/ppt/media/image86.png" ContentType="image/png"/>
  <Override PartName="/ppt/media/image5.png" ContentType="image/png"/>
  <Override PartName="/ppt/media/image85.png" ContentType="image/png"/>
  <Override PartName="/ppt/media/image19.png" ContentType="image/png"/>
  <Override PartName="/ppt/media/image90.jpeg" ContentType="image/jpeg"/>
  <Override PartName="/ppt/media/image25.jpeg" ContentType="image/jpeg"/>
  <Override PartName="/ppt/media/image91.jpeg" ContentType="image/jpeg"/>
  <Override PartName="/ppt/media/image29.png" ContentType="image/png"/>
  <Override PartName="/ppt/media/image69.jpeg" ContentType="image/jpeg"/>
  <Override PartName="/ppt/media/image55.png" ContentType="image/png"/>
  <Override PartName="/ppt/media/image30.png" ContentType="image/png"/>
  <Override PartName="/ppt/media/image56.png" ContentType="image/png"/>
  <Override PartName="/ppt/media/image31.png" ContentType="image/png"/>
  <Override PartName="/ppt/media/image57.png" ContentType="image/png"/>
  <Override PartName="/ppt/media/image32.png" ContentType="image/png"/>
  <Override PartName="/ppt/media/image58.png" ContentType="image/png"/>
  <Override PartName="/ppt/media/image33.png" ContentType="image/png"/>
  <Override PartName="/ppt/media/image34.png" ContentType="image/png"/>
  <Override PartName="/ppt/media/image6.png" ContentType="image/png"/>
  <Override PartName="/ppt/media/image87.png" ContentType="image/png"/>
  <Override PartName="/ppt/media/image82.jpeg" ContentType="image/jpeg"/>
  <Override PartName="/ppt/media/image79.png" ContentType="image/png"/>
  <Override PartName="/ppt/media/image78.png" ContentType="image/png"/>
  <Override PartName="/ppt/media/image26.png" ContentType="image/png"/>
  <Override PartName="/ppt/media/image28.png" ContentType="image/png"/>
  <Override PartName="/ppt/media/image27.png" ContentType="image/png"/>
  <Override PartName="/ppt/media/image24.png" ContentType="image/png"/>
  <Override PartName="/ppt/media/image49.png" ContentType="image/png"/>
  <Override PartName="/ppt/media/image23.png" ContentType="image/png"/>
  <Override PartName="/ppt/media/image48.png" ContentType="image/png"/>
  <Override PartName="/ppt/media/image22.png" ContentType="image/png"/>
  <Override PartName="/ppt/media/image21.png" ContentType="image/png"/>
  <Override PartName="/ppt/media/image46.png" ContentType="image/png"/>
  <Override PartName="/ppt/media/image20.png" ContentType="image/png"/>
  <Override PartName="/ppt/media/image45.png" ContentType="image/png"/>
  <Override PartName="/ppt/media/image18.png" ContentType="image/png"/>
  <Override PartName="/ppt/media/image47.png" ContentType="image/png"/>
  <Override PartName="/ppt/media/image4.jpeg" ContentType="image/jpeg"/>
  <Override PartName="/ppt/media/image59.jpeg" ContentType="image/jpeg"/>
  <Override PartName="/ppt/media/image14.png" ContentType="image/png"/>
  <Override PartName="/ppt/media/image39.png" ContentType="image/png"/>
  <Override PartName="/ppt/media/image1.jpeg" ContentType="image/jpeg"/>
  <Override PartName="/ppt/media/image17.png" ContentType="image/png"/>
  <Override PartName="/ppt/media/image16.png" ContentType="image/png"/>
  <Override PartName="/ppt/media/image62.jpeg" ContentType="image/jpeg"/>
  <Override PartName="/ppt/media/image10.png" ContentType="image/png"/>
  <Override PartName="/ppt/media/image11.png" ContentType="image/png"/>
  <Override PartName="/ppt/media/image36.png" ContentType="image/png"/>
  <Override PartName="/ppt/media/image12.png" ContentType="image/png"/>
  <Override PartName="/ppt/media/image37.png" ContentType="image/png"/>
  <Override PartName="/ppt/media/image13.png" ContentType="image/png"/>
  <Override PartName="/ppt/media/image38.png" ContentType="image/png"/>
  <Override PartName="/ppt/media/image15.png" ContentType="image/png"/>
  <Override PartName="/ppt/media/image40.png" ContentType="image/png"/>
  <Override PartName="/ppt/media/image65.png" ContentType="image/png"/>
  <Override PartName="/ppt/media/image41.png" ContentType="image/png"/>
  <Override PartName="/ppt/media/image66.png" ContentType="image/png"/>
  <Override PartName="/ppt/media/image42.png" ContentType="image/png"/>
  <Override PartName="/ppt/media/image67.png" ContentType="image/png"/>
  <Override PartName="/ppt/media/image43.png" ContentType="image/png"/>
  <Override PartName="/ppt/media/image44.png" ContentType="image/png"/>
  <Override PartName="/ppt/media/image50.png" ContentType="image/png"/>
  <Override PartName="/ppt/media/image51.png" ContentType="image/png"/>
  <Override PartName="/ppt/media/audio2.wav" ContentType="audio/x-wav"/>
  <Override PartName="/ppt/media/image76.png" ContentType="image/png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_rels/.rels" ContentType="application/vnd.openxmlformats-package.relationships+xml"/>
  <Override PartName="/customXml/itemProps3.xml" ContentType="application/vnd.openxmlformats-officedocument.customXmlPropertie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_rels/item3.xml.rels" ContentType="application/vnd.openxmlformats-package.relationships+xml"/>
  <Override PartName="/customXml/item3.xml" ContentType="application/xml"/>
  <Override PartName="/customXml/itemProps2.xml" ContentType="application/vnd.openxmlformats-officedocument.customXmlProperties+xml"/>
  <Override PartName="/customXml/item1.xml" ContentType="application/xml"/>
  <Override PartName="/customXml/item2.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2192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3679200" y="2569680"/>
            <a:ext cx="5493600" cy="324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3679200" y="2569680"/>
            <a:ext cx="5493600" cy="324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3679200" y="2569680"/>
            <a:ext cx="5493600" cy="324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jpe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5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35.xml"/><Relationship Id="rId26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Рисунок 1" descr=""/>
          <p:cNvPicPr/>
          <p:nvPr/>
        </p:nvPicPr>
        <p:blipFill>
          <a:blip r:embed="rId3"/>
          <a:stretch/>
        </p:blipFill>
        <p:spPr>
          <a:xfrm>
            <a:off x="0" y="3612600"/>
            <a:ext cx="2806200" cy="3245040"/>
          </a:xfrm>
          <a:prstGeom prst="rect">
            <a:avLst/>
          </a:prstGeom>
          <a:ln>
            <a:noFill/>
          </a:ln>
        </p:spPr>
      </p:pic>
      <p:pic>
        <p:nvPicPr>
          <p:cNvPr id="1" name="Рисунок 2" descr=""/>
          <p:cNvPicPr/>
          <p:nvPr/>
        </p:nvPicPr>
        <p:blipFill>
          <a:blip r:embed="rId4"/>
          <a:stretch/>
        </p:blipFill>
        <p:spPr>
          <a:xfrm>
            <a:off x="8280360" y="2319120"/>
            <a:ext cx="3911400" cy="4538520"/>
          </a:xfrm>
          <a:prstGeom prst="rect">
            <a:avLst/>
          </a:prstGeom>
          <a:ln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269000" y="160200"/>
            <a:ext cx="9143640" cy="2387160"/>
          </a:xfrm>
          <a:prstGeom prst="rect">
            <a:avLst/>
          </a:prstGeom>
        </p:spPr>
        <p:txBody>
          <a:bodyPr lIns="90000" rIns="90000" tIns="45000" bIns="45000" anchor="b">
            <a:noAutofit/>
          </a:bodyPr>
          <a:p>
            <a:pPr algn="ctr">
              <a:lnSpc>
                <a:spcPct val="90000"/>
              </a:lnSpc>
            </a:pPr>
            <a:r>
              <a:rPr b="0" lang="ru-RU" sz="6000" spc="-1" strike="noStrike">
                <a:solidFill>
                  <a:srgbClr val="2e75b6"/>
                </a:solidFill>
                <a:latin typeface="Segoe UI Light"/>
              </a:rPr>
              <a:t>Образец заголовка</a:t>
            </a: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1" descr=""/>
          <p:cNvPicPr/>
          <p:nvPr/>
        </p:nvPicPr>
        <p:blipFill>
          <a:blip r:embed="rId3"/>
          <a:stretch/>
        </p:blipFill>
        <p:spPr>
          <a:xfrm>
            <a:off x="0" y="3612600"/>
            <a:ext cx="2806200" cy="3245040"/>
          </a:xfrm>
          <a:prstGeom prst="rect">
            <a:avLst/>
          </a:prstGeom>
          <a:ln>
            <a:noFill/>
          </a:ln>
        </p:spPr>
      </p:pic>
      <p:pic>
        <p:nvPicPr>
          <p:cNvPr id="41" name="Рисунок 2" descr=""/>
          <p:cNvPicPr/>
          <p:nvPr/>
        </p:nvPicPr>
        <p:blipFill>
          <a:blip r:embed="rId4"/>
          <a:stretch/>
        </p:blipFill>
        <p:spPr>
          <a:xfrm>
            <a:off x="8280360" y="2319120"/>
            <a:ext cx="3911400" cy="4538520"/>
          </a:xfrm>
          <a:prstGeom prst="rect">
            <a:avLst/>
          </a:prstGeom>
          <a:ln>
            <a:noFill/>
          </a:ln>
        </p:spPr>
      </p:pic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967760" y="1031400"/>
            <a:ext cx="4222800" cy="3795120"/>
          </a:xfrm>
          <a:prstGeom prst="rect">
            <a:avLst/>
          </a:prstGeom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ru-RU" sz="4000" spc="-1" strike="noStrike">
                <a:solidFill>
                  <a:srgbClr val="2e75b6"/>
                </a:solidFill>
                <a:latin typeface="Segoe UI Light"/>
              </a:rPr>
              <a:t>Образец заголовка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939360" y="1032840"/>
            <a:ext cx="2733120" cy="6980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b="0" lang="ru-RU" sz="2000" spc="-1" strike="noStrike">
                <a:solidFill>
                  <a:srgbClr val="2e75b6"/>
                </a:solidFill>
                <a:latin typeface="Segoe UI Light"/>
              </a:rPr>
              <a:t>Правильный ответ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939360" y="2072880"/>
            <a:ext cx="2733120" cy="69948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b="0" lang="ru-RU" sz="2000" spc="-1" strike="noStrike">
                <a:solidFill>
                  <a:srgbClr val="2e75b6"/>
                </a:solidFill>
                <a:latin typeface="Segoe UI Light"/>
              </a:rPr>
              <a:t>Неправильный ответ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939360" y="3066120"/>
            <a:ext cx="2760120" cy="69948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b="0" lang="ru-RU" sz="2000" spc="-1" strike="noStrike">
                <a:solidFill>
                  <a:srgbClr val="2e75b6"/>
                </a:solidFill>
                <a:latin typeface="Segoe UI Light"/>
              </a:rPr>
              <a:t>Неправильный ответ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1" descr=""/>
          <p:cNvPicPr/>
          <p:nvPr/>
        </p:nvPicPr>
        <p:blipFill>
          <a:blip r:embed="rId3"/>
          <a:stretch/>
        </p:blipFill>
        <p:spPr>
          <a:xfrm>
            <a:off x="0" y="3612600"/>
            <a:ext cx="2806200" cy="3245040"/>
          </a:xfrm>
          <a:prstGeom prst="rect">
            <a:avLst/>
          </a:prstGeom>
          <a:ln>
            <a:noFill/>
          </a:ln>
        </p:spPr>
      </p:pic>
      <p:pic>
        <p:nvPicPr>
          <p:cNvPr id="83" name="Рисунок 2" descr=""/>
          <p:cNvPicPr/>
          <p:nvPr/>
        </p:nvPicPr>
        <p:blipFill>
          <a:blip r:embed="rId4"/>
          <a:stretch/>
        </p:blipFill>
        <p:spPr>
          <a:xfrm>
            <a:off x="8280360" y="2319120"/>
            <a:ext cx="3911400" cy="4538520"/>
          </a:xfrm>
          <a:prstGeom prst="rect">
            <a:avLst/>
          </a:prstGeom>
          <a:ln>
            <a:noFill/>
          </a:ln>
        </p:spPr>
      </p:pic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3679200" y="2569680"/>
            <a:ext cx="5493600" cy="6991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>
              <a:lnSpc>
                <a:spcPct val="90000"/>
              </a:lnSpc>
            </a:pPr>
            <a:r>
              <a:rPr b="0" lang="ru-RU" sz="4000" spc="-1" strike="noStrike">
                <a:solidFill>
                  <a:srgbClr val="2e75b6"/>
                </a:solidFill>
                <a:latin typeface="Segoe UI Light"/>
              </a:rPr>
              <a:t>Образец заголовка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5" name="Рисунок 13" descr=""/>
          <p:cNvPicPr/>
          <p:nvPr/>
        </p:nvPicPr>
        <p:blipFill>
          <a:blip r:embed="rId5"/>
          <a:stretch/>
        </p:blipFill>
        <p:spPr>
          <a:xfrm>
            <a:off x="9422280" y="3701880"/>
            <a:ext cx="1008000" cy="603000"/>
          </a:xfrm>
          <a:prstGeom prst="rect">
            <a:avLst/>
          </a:prstGeom>
          <a:ln>
            <a:noFill/>
          </a:ln>
        </p:spPr>
      </p:pic>
      <p:pic>
        <p:nvPicPr>
          <p:cNvPr id="86" name="Рисунок 14" descr=""/>
          <p:cNvPicPr/>
          <p:nvPr/>
        </p:nvPicPr>
        <p:blipFill>
          <a:blip r:embed="rId6"/>
          <a:stretch/>
        </p:blipFill>
        <p:spPr>
          <a:xfrm>
            <a:off x="7035480" y="3856680"/>
            <a:ext cx="606240" cy="667440"/>
          </a:xfrm>
          <a:prstGeom prst="rect">
            <a:avLst/>
          </a:prstGeom>
          <a:ln>
            <a:noFill/>
          </a:ln>
        </p:spPr>
      </p:pic>
      <p:pic>
        <p:nvPicPr>
          <p:cNvPr id="87" name="Рисунок 15" descr=""/>
          <p:cNvPicPr/>
          <p:nvPr/>
        </p:nvPicPr>
        <p:blipFill>
          <a:blip r:embed="rId7"/>
          <a:stretch/>
        </p:blipFill>
        <p:spPr>
          <a:xfrm>
            <a:off x="10430640" y="1031400"/>
            <a:ext cx="788760" cy="646560"/>
          </a:xfrm>
          <a:prstGeom prst="rect">
            <a:avLst/>
          </a:prstGeom>
          <a:ln>
            <a:noFill/>
          </a:ln>
        </p:spPr>
      </p:pic>
      <p:pic>
        <p:nvPicPr>
          <p:cNvPr id="88" name="Рисунок 16" descr=""/>
          <p:cNvPicPr/>
          <p:nvPr/>
        </p:nvPicPr>
        <p:blipFill>
          <a:blip r:embed="rId8"/>
          <a:stretch/>
        </p:blipFill>
        <p:spPr>
          <a:xfrm>
            <a:off x="5424840" y="144000"/>
            <a:ext cx="797760" cy="523800"/>
          </a:xfrm>
          <a:prstGeom prst="rect">
            <a:avLst/>
          </a:prstGeom>
          <a:ln>
            <a:noFill/>
          </a:ln>
        </p:spPr>
      </p:pic>
      <p:pic>
        <p:nvPicPr>
          <p:cNvPr id="89" name="Рисунок 17" descr=""/>
          <p:cNvPicPr/>
          <p:nvPr/>
        </p:nvPicPr>
        <p:blipFill>
          <a:blip r:embed="rId9"/>
          <a:stretch/>
        </p:blipFill>
        <p:spPr>
          <a:xfrm>
            <a:off x="2603520" y="4305600"/>
            <a:ext cx="365400" cy="291600"/>
          </a:xfrm>
          <a:prstGeom prst="rect">
            <a:avLst/>
          </a:prstGeom>
          <a:ln>
            <a:noFill/>
          </a:ln>
        </p:spPr>
      </p:pic>
      <p:pic>
        <p:nvPicPr>
          <p:cNvPr id="90" name="Рисунок 18" descr=""/>
          <p:cNvPicPr/>
          <p:nvPr/>
        </p:nvPicPr>
        <p:blipFill>
          <a:blip r:embed="rId10"/>
          <a:stretch/>
        </p:blipFill>
        <p:spPr>
          <a:xfrm>
            <a:off x="741240" y="3515040"/>
            <a:ext cx="342360" cy="373680"/>
          </a:xfrm>
          <a:prstGeom prst="rect">
            <a:avLst/>
          </a:prstGeom>
          <a:ln>
            <a:noFill/>
          </a:ln>
        </p:spPr>
      </p:pic>
      <p:pic>
        <p:nvPicPr>
          <p:cNvPr id="91" name="Рисунок 19" descr=""/>
          <p:cNvPicPr/>
          <p:nvPr/>
        </p:nvPicPr>
        <p:blipFill>
          <a:blip r:embed="rId11"/>
          <a:stretch/>
        </p:blipFill>
        <p:spPr>
          <a:xfrm>
            <a:off x="10264680" y="3125880"/>
            <a:ext cx="331200" cy="777240"/>
          </a:xfrm>
          <a:prstGeom prst="rect">
            <a:avLst/>
          </a:prstGeom>
          <a:ln>
            <a:noFill/>
          </a:ln>
        </p:spPr>
      </p:pic>
      <p:pic>
        <p:nvPicPr>
          <p:cNvPr id="92" name="Рисунок 20" descr=""/>
          <p:cNvPicPr/>
          <p:nvPr/>
        </p:nvPicPr>
        <p:blipFill>
          <a:blip r:embed="rId12"/>
          <a:stretch/>
        </p:blipFill>
        <p:spPr>
          <a:xfrm>
            <a:off x="6915600" y="668160"/>
            <a:ext cx="1077480" cy="1387440"/>
          </a:xfrm>
          <a:prstGeom prst="rect">
            <a:avLst/>
          </a:prstGeom>
          <a:ln>
            <a:noFill/>
          </a:ln>
        </p:spPr>
      </p:pic>
      <p:pic>
        <p:nvPicPr>
          <p:cNvPr id="93" name="Рисунок 22" descr=""/>
          <p:cNvPicPr/>
          <p:nvPr/>
        </p:nvPicPr>
        <p:blipFill>
          <a:blip r:embed="rId13"/>
          <a:stretch/>
        </p:blipFill>
        <p:spPr>
          <a:xfrm>
            <a:off x="5823720" y="1727280"/>
            <a:ext cx="622800" cy="657360"/>
          </a:xfrm>
          <a:prstGeom prst="rect">
            <a:avLst/>
          </a:prstGeom>
          <a:ln>
            <a:noFill/>
          </a:ln>
        </p:spPr>
      </p:pic>
      <p:pic>
        <p:nvPicPr>
          <p:cNvPr id="94" name="Рисунок 23" descr=""/>
          <p:cNvPicPr/>
          <p:nvPr/>
        </p:nvPicPr>
        <p:blipFill>
          <a:blip r:embed="rId14"/>
          <a:stretch/>
        </p:blipFill>
        <p:spPr>
          <a:xfrm>
            <a:off x="2786400" y="5928480"/>
            <a:ext cx="1085760" cy="568800"/>
          </a:xfrm>
          <a:prstGeom prst="rect">
            <a:avLst/>
          </a:prstGeom>
          <a:ln>
            <a:noFill/>
          </a:ln>
        </p:spPr>
      </p:pic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jpeg"/><Relationship Id="rId7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jpeg"/><Relationship Id="rId6" Type="http://schemas.openxmlformats.org/officeDocument/2006/relationships/image" Target="../media/image75.jpeg"/><Relationship Id="rId7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jpeg"/><Relationship Id="rId6" Type="http://schemas.openxmlformats.org/officeDocument/2006/relationships/image" Target="../media/image81.jpeg"/><Relationship Id="rId7" Type="http://schemas.openxmlformats.org/officeDocument/2006/relationships/image" Target="../media/image82.jpeg"/><Relationship Id="rId8" Type="http://schemas.openxmlformats.org/officeDocument/2006/relationships/image" Target="../media/image83.jpeg"/><Relationship Id="rId9" Type="http://schemas.openxmlformats.org/officeDocument/2006/relationships/audio" Target="../media/audio2.wav"/><Relationship Id="rId10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84.png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jpeg"/><Relationship Id="rId7" Type="http://schemas.openxmlformats.org/officeDocument/2006/relationships/image" Target="../media/image90.jpeg"/><Relationship Id="rId8" Type="http://schemas.openxmlformats.org/officeDocument/2006/relationships/image" Target="../media/image91.jpeg"/><Relationship Id="rId9" Type="http://schemas.openxmlformats.org/officeDocument/2006/relationships/audio" Target="../media/audio2.wav"/><Relationship Id="rId10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jpeg"/><Relationship Id="rId6" Type="http://schemas.openxmlformats.org/officeDocument/2006/relationships/audio" Target="../media/audio2.wav"/><Relationship Id="rId7" Type="http://schemas.openxmlformats.org/officeDocument/2006/relationships/audio" Target="../media/audio2.wav"/><Relationship Id="rId8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audio" Target="../media/audio2.wav"/><Relationship Id="rId8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8.pn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jpeg"/><Relationship Id="rId7" Type="http://schemas.openxmlformats.org/officeDocument/2006/relationships/image" Target="../media/image53.jpeg"/><Relationship Id="rId8" Type="http://schemas.openxmlformats.org/officeDocument/2006/relationships/image" Target="../media/image54.png"/><Relationship Id="rId9" Type="http://schemas.openxmlformats.org/officeDocument/2006/relationships/audio" Target="../media/audio2.wav"/><Relationship Id="rId10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jpeg"/><Relationship Id="rId6" Type="http://schemas.openxmlformats.org/officeDocument/2006/relationships/image" Target="../media/image60.jpeg"/><Relationship Id="rId7" Type="http://schemas.openxmlformats.org/officeDocument/2006/relationships/audio" Target="../media/audio2.wav"/><Relationship Id="rId8" Type="http://schemas.openxmlformats.org/officeDocument/2006/relationships/audio" Target="../media/audio2.wav"/><Relationship Id="rId9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1.jpeg"/><Relationship Id="rId2" Type="http://schemas.openxmlformats.org/officeDocument/2006/relationships/image" Target="../media/image62.jpe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64.png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jpeg"/><Relationship Id="rId7" Type="http://schemas.openxmlformats.org/officeDocument/2006/relationships/image" Target="../media/image69.jpeg"/><Relationship Id="rId8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1055520" y="1513440"/>
            <a:ext cx="9143640" cy="1734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Autofit/>
          </a:bodyPr>
          <a:p>
            <a:pPr algn="ctr">
              <a:lnSpc>
                <a:spcPct val="90000"/>
              </a:lnSpc>
            </a:pPr>
            <a:r>
              <a:rPr b="1" lang="ru-RU" sz="6000" spc="-1" strike="noStrike">
                <a:solidFill>
                  <a:srgbClr val="2e75b6"/>
                </a:solidFill>
                <a:latin typeface="Times New Roman"/>
              </a:rPr>
              <a:t>«Бабушка ФАСОЛЬ и Дедушка ГОРОХ»</a:t>
            </a: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3" name="Рисунок 2" descr=""/>
          <p:cNvPicPr/>
          <p:nvPr/>
        </p:nvPicPr>
        <p:blipFill>
          <a:blip r:embed="rId1"/>
          <a:stretch/>
        </p:blipFill>
        <p:spPr>
          <a:xfrm>
            <a:off x="3559680" y="4140720"/>
            <a:ext cx="1107720" cy="338400"/>
          </a:xfrm>
          <a:prstGeom prst="rect">
            <a:avLst/>
          </a:prstGeom>
          <a:ln>
            <a:noFill/>
          </a:ln>
        </p:spPr>
      </p:pic>
      <p:pic>
        <p:nvPicPr>
          <p:cNvPr id="134" name="Рисунок 3" descr=""/>
          <p:cNvPicPr/>
          <p:nvPr/>
        </p:nvPicPr>
        <p:blipFill>
          <a:blip r:embed="rId2"/>
          <a:stretch/>
        </p:blipFill>
        <p:spPr>
          <a:xfrm>
            <a:off x="784800" y="1873800"/>
            <a:ext cx="958320" cy="487800"/>
          </a:xfrm>
          <a:prstGeom prst="rect">
            <a:avLst/>
          </a:prstGeom>
          <a:ln>
            <a:noFill/>
          </a:ln>
        </p:spPr>
      </p:pic>
      <p:pic>
        <p:nvPicPr>
          <p:cNvPr id="135" name="Рисунок 4" descr=""/>
          <p:cNvPicPr/>
          <p:nvPr/>
        </p:nvPicPr>
        <p:blipFill>
          <a:blip r:embed="rId3"/>
          <a:stretch/>
        </p:blipFill>
        <p:spPr>
          <a:xfrm>
            <a:off x="9838080" y="1097280"/>
            <a:ext cx="1392840" cy="1193040"/>
          </a:xfrm>
          <a:prstGeom prst="rect">
            <a:avLst/>
          </a:prstGeom>
          <a:ln>
            <a:noFill/>
          </a:ln>
        </p:spPr>
      </p:pic>
      <p:pic>
        <p:nvPicPr>
          <p:cNvPr id="136" name="Рисунок 5" descr=""/>
          <p:cNvPicPr/>
          <p:nvPr/>
        </p:nvPicPr>
        <p:blipFill>
          <a:blip r:embed="rId4"/>
          <a:stretch/>
        </p:blipFill>
        <p:spPr>
          <a:xfrm>
            <a:off x="9622800" y="3792240"/>
            <a:ext cx="826920" cy="855360"/>
          </a:xfrm>
          <a:prstGeom prst="rect">
            <a:avLst/>
          </a:prstGeom>
          <a:ln>
            <a:noFill/>
          </a:ln>
        </p:spPr>
      </p:pic>
      <p:pic>
        <p:nvPicPr>
          <p:cNvPr id="137" name="Рисунок 8" descr=""/>
          <p:cNvPicPr/>
          <p:nvPr/>
        </p:nvPicPr>
        <p:blipFill>
          <a:blip r:embed="rId5"/>
          <a:stretch/>
        </p:blipFill>
        <p:spPr>
          <a:xfrm>
            <a:off x="288720" y="2931840"/>
            <a:ext cx="932400" cy="924480"/>
          </a:xfrm>
          <a:prstGeom prst="rect">
            <a:avLst/>
          </a:prstGeom>
          <a:ln>
            <a:noFill/>
          </a:ln>
        </p:spPr>
      </p:pic>
      <p:pic>
        <p:nvPicPr>
          <p:cNvPr id="138" name="Рисунок 11" descr=""/>
          <p:cNvPicPr/>
          <p:nvPr/>
        </p:nvPicPr>
        <p:blipFill>
          <a:blip r:embed="rId6"/>
          <a:stretch/>
        </p:blipFill>
        <p:spPr>
          <a:xfrm>
            <a:off x="2511360" y="3348360"/>
            <a:ext cx="6194520" cy="28796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39" name="CustomShape 2"/>
          <p:cNvSpPr/>
          <p:nvPr/>
        </p:nvSpPr>
        <p:spPr>
          <a:xfrm>
            <a:off x="2298960" y="627120"/>
            <a:ext cx="6857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4000" spc="-1" strike="noStrike">
                <a:solidFill>
                  <a:srgbClr val="000000"/>
                </a:solidFill>
                <a:latin typeface="Times New Roman"/>
              </a:rPr>
              <a:t>Экологический проект</a:t>
            </a:r>
            <a:endParaRPr b="0" lang="en-US" sz="4000" spc="-1" strike="noStrike"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>
            <a:off x="8830440" y="5956560"/>
            <a:ext cx="29649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Выполнила: воспитатель МБДОУ ОВ Д/С №112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Шкурченко А.А.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p14:dur="100"/>
    </mc:Choice>
    <mc:Fallback>
      <p:transition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Рисунок 5" descr=""/>
          <p:cNvPicPr/>
          <p:nvPr/>
        </p:nvPicPr>
        <p:blipFill>
          <a:blip r:embed="rId1"/>
          <a:stretch/>
        </p:blipFill>
        <p:spPr>
          <a:xfrm>
            <a:off x="2786400" y="5928480"/>
            <a:ext cx="1085760" cy="568800"/>
          </a:xfrm>
          <a:prstGeom prst="rect">
            <a:avLst/>
          </a:prstGeom>
          <a:ln>
            <a:noFill/>
          </a:ln>
        </p:spPr>
      </p:pic>
      <p:pic>
        <p:nvPicPr>
          <p:cNvPr id="203" name="Рисунок 6" descr=""/>
          <p:cNvPicPr/>
          <p:nvPr/>
        </p:nvPicPr>
        <p:blipFill>
          <a:blip r:embed="rId2"/>
          <a:stretch/>
        </p:blipFill>
        <p:spPr>
          <a:xfrm>
            <a:off x="2786400" y="249120"/>
            <a:ext cx="797760" cy="523800"/>
          </a:xfrm>
          <a:prstGeom prst="rect">
            <a:avLst/>
          </a:prstGeom>
          <a:ln>
            <a:noFill/>
          </a:ln>
        </p:spPr>
      </p:pic>
      <p:pic>
        <p:nvPicPr>
          <p:cNvPr id="204" name="Рисунок 7" descr=""/>
          <p:cNvPicPr/>
          <p:nvPr/>
        </p:nvPicPr>
        <p:blipFill>
          <a:blip r:embed="rId3"/>
          <a:stretch/>
        </p:blipFill>
        <p:spPr>
          <a:xfrm>
            <a:off x="856080" y="1390320"/>
            <a:ext cx="678600" cy="717840"/>
          </a:xfrm>
          <a:prstGeom prst="rect">
            <a:avLst/>
          </a:prstGeom>
          <a:ln>
            <a:noFill/>
          </a:ln>
        </p:spPr>
      </p:pic>
      <p:pic>
        <p:nvPicPr>
          <p:cNvPr id="205" name="Рисунок 8" descr=""/>
          <p:cNvPicPr/>
          <p:nvPr/>
        </p:nvPicPr>
        <p:blipFill>
          <a:blip r:embed="rId4"/>
          <a:stretch/>
        </p:blipFill>
        <p:spPr>
          <a:xfrm>
            <a:off x="10607400" y="1031400"/>
            <a:ext cx="762120" cy="1222560"/>
          </a:xfrm>
          <a:prstGeom prst="rect">
            <a:avLst/>
          </a:prstGeom>
          <a:ln>
            <a:noFill/>
          </a:ln>
        </p:spPr>
      </p:pic>
      <p:pic>
        <p:nvPicPr>
          <p:cNvPr id="206" name="Рисунок 14" descr=""/>
          <p:cNvPicPr/>
          <p:nvPr/>
        </p:nvPicPr>
        <p:blipFill>
          <a:blip r:embed="rId5"/>
          <a:stretch/>
        </p:blipFill>
        <p:spPr>
          <a:xfrm>
            <a:off x="1695240" y="1219320"/>
            <a:ext cx="4354200" cy="305748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07" name="Рисунок 4" descr=""/>
          <p:cNvPicPr/>
          <p:nvPr/>
        </p:nvPicPr>
        <p:blipFill>
          <a:blip r:embed="rId6"/>
          <a:stretch/>
        </p:blipFill>
        <p:spPr>
          <a:xfrm>
            <a:off x="6275880" y="2964600"/>
            <a:ext cx="4331160" cy="324828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Рисунок 5" descr=""/>
          <p:cNvPicPr/>
          <p:nvPr/>
        </p:nvPicPr>
        <p:blipFill>
          <a:blip r:embed="rId1"/>
          <a:stretch/>
        </p:blipFill>
        <p:spPr>
          <a:xfrm>
            <a:off x="7035480" y="3856680"/>
            <a:ext cx="606240" cy="667440"/>
          </a:xfrm>
          <a:prstGeom prst="rect">
            <a:avLst/>
          </a:prstGeom>
          <a:ln>
            <a:noFill/>
          </a:ln>
        </p:spPr>
      </p:pic>
      <p:pic>
        <p:nvPicPr>
          <p:cNvPr id="209" name="Рисунок 6" descr=""/>
          <p:cNvPicPr/>
          <p:nvPr/>
        </p:nvPicPr>
        <p:blipFill>
          <a:blip r:embed="rId2"/>
          <a:stretch/>
        </p:blipFill>
        <p:spPr>
          <a:xfrm>
            <a:off x="10415880" y="4423320"/>
            <a:ext cx="870480" cy="864360"/>
          </a:xfrm>
          <a:prstGeom prst="rect">
            <a:avLst/>
          </a:prstGeom>
          <a:ln>
            <a:noFill/>
          </a:ln>
        </p:spPr>
      </p:pic>
      <p:pic>
        <p:nvPicPr>
          <p:cNvPr id="210" name="Рисунок 7" descr=""/>
          <p:cNvPicPr/>
          <p:nvPr/>
        </p:nvPicPr>
        <p:blipFill>
          <a:blip r:embed="rId3"/>
          <a:stretch/>
        </p:blipFill>
        <p:spPr>
          <a:xfrm>
            <a:off x="10430640" y="1031400"/>
            <a:ext cx="788760" cy="646560"/>
          </a:xfrm>
          <a:prstGeom prst="rect">
            <a:avLst/>
          </a:prstGeom>
          <a:ln>
            <a:noFill/>
          </a:ln>
        </p:spPr>
      </p:pic>
      <p:pic>
        <p:nvPicPr>
          <p:cNvPr id="211" name="Рисунок 8" descr=""/>
          <p:cNvPicPr/>
          <p:nvPr/>
        </p:nvPicPr>
        <p:blipFill>
          <a:blip r:embed="rId4"/>
          <a:stretch/>
        </p:blipFill>
        <p:spPr>
          <a:xfrm flipH="1">
            <a:off x="556200" y="3193200"/>
            <a:ext cx="680400" cy="663120"/>
          </a:xfrm>
          <a:prstGeom prst="rect">
            <a:avLst/>
          </a:prstGeom>
          <a:ln>
            <a:noFill/>
          </a:ln>
        </p:spPr>
      </p:pic>
      <p:sp>
        <p:nvSpPr>
          <p:cNvPr id="212" name="TextShape 1"/>
          <p:cNvSpPr txBox="1"/>
          <p:nvPr/>
        </p:nvSpPr>
        <p:spPr>
          <a:xfrm>
            <a:off x="3288600" y="822600"/>
            <a:ext cx="5419800" cy="8550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marL="571680" indent="-571320" algn="ctr">
              <a:lnSpc>
                <a:spcPct val="9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Посадка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CustomShape 2"/>
          <p:cNvSpPr/>
          <p:nvPr/>
        </p:nvSpPr>
        <p:spPr>
          <a:xfrm>
            <a:off x="0" y="1641600"/>
            <a:ext cx="8358840" cy="83124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2e75b6"/>
                </a:solidFill>
                <a:latin typeface="Times New Roman"/>
              </a:rPr>
              <a:t>Проросшие семена сажаем в грунт и обильно поливаем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14" name="Рисунок 2" descr=""/>
          <p:cNvPicPr/>
          <p:nvPr/>
        </p:nvPicPr>
        <p:blipFill>
          <a:blip r:embed="rId5"/>
          <a:srcRect l="16534" t="18687" r="0" b="7296"/>
          <a:stretch/>
        </p:blipFill>
        <p:spPr>
          <a:xfrm>
            <a:off x="8359200" y="113760"/>
            <a:ext cx="3730680" cy="24814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15" name="Рисунок 14" descr=""/>
          <p:cNvPicPr/>
          <p:nvPr/>
        </p:nvPicPr>
        <p:blipFill>
          <a:blip r:embed="rId6"/>
          <a:stretch/>
        </p:blipFill>
        <p:spPr>
          <a:xfrm>
            <a:off x="717120" y="3279600"/>
            <a:ext cx="3462120" cy="228708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16" name="Рисунок 16" descr=""/>
          <p:cNvPicPr/>
          <p:nvPr/>
        </p:nvPicPr>
        <p:blipFill>
          <a:blip r:embed="rId7"/>
          <a:srcRect l="13364" t="27694" r="8514" b="12082"/>
          <a:stretch/>
        </p:blipFill>
        <p:spPr>
          <a:xfrm>
            <a:off x="4179600" y="2225160"/>
            <a:ext cx="3816720" cy="2206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17" name="Рисунок 18" descr=""/>
          <p:cNvPicPr/>
          <p:nvPr/>
        </p:nvPicPr>
        <p:blipFill>
          <a:blip r:embed="rId8"/>
          <a:stretch/>
        </p:blipFill>
        <p:spPr>
          <a:xfrm>
            <a:off x="7996680" y="3553200"/>
            <a:ext cx="4001400" cy="30009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98" dur="indefinite" restart="never" nodeType="tmRoot">
          <p:childTnLst>
            <p:seq>
              <p:cTn id="99" restart="whenNotActive" nodeType="interactiveSeq" fill="hold">
                <p:stCondLst>
                  <p:cond delay="0" evt="onClick">
                    <p:tgtEl>
                      <p:spTgt spid="213"/>
                    </p:tgtEl>
                  </p:cond>
                </p:stCondLst>
                <p:childTnLst>
                  <p:par>
                    <p:cTn id="100" fill="hold">
                      <p:stCondLst>
                        <p:cond delay="0" evt="onClick">
                          <p:tgtEl>
                            <p:spTgt spid="213"/>
                          </p:tgtEl>
                        </p:cond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indefinit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9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104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106" dur="indefinit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indefinit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Рисунок 5" descr=""/>
          <p:cNvPicPr/>
          <p:nvPr/>
        </p:nvPicPr>
        <p:blipFill>
          <a:blip r:embed="rId1"/>
          <a:stretch/>
        </p:blipFill>
        <p:spPr>
          <a:xfrm>
            <a:off x="10103760" y="1153440"/>
            <a:ext cx="1390320" cy="1190880"/>
          </a:xfrm>
          <a:prstGeom prst="rect">
            <a:avLst/>
          </a:prstGeom>
          <a:ln>
            <a:noFill/>
          </a:ln>
        </p:spPr>
      </p:pic>
      <p:pic>
        <p:nvPicPr>
          <p:cNvPr id="219" name="Рисунок 6" descr=""/>
          <p:cNvPicPr/>
          <p:nvPr/>
        </p:nvPicPr>
        <p:blipFill>
          <a:blip r:embed="rId2"/>
          <a:stretch/>
        </p:blipFill>
        <p:spPr>
          <a:xfrm>
            <a:off x="597600" y="2281680"/>
            <a:ext cx="795600" cy="1276200"/>
          </a:xfrm>
          <a:prstGeom prst="rect">
            <a:avLst/>
          </a:prstGeom>
          <a:ln>
            <a:noFill/>
          </a:ln>
        </p:spPr>
      </p:pic>
      <p:pic>
        <p:nvPicPr>
          <p:cNvPr id="220" name="Рисунок 7" descr=""/>
          <p:cNvPicPr/>
          <p:nvPr/>
        </p:nvPicPr>
        <p:blipFill>
          <a:blip r:embed="rId3"/>
          <a:stretch/>
        </p:blipFill>
        <p:spPr>
          <a:xfrm>
            <a:off x="5016600" y="63360"/>
            <a:ext cx="725760" cy="767880"/>
          </a:xfrm>
          <a:prstGeom prst="rect">
            <a:avLst/>
          </a:prstGeom>
          <a:ln>
            <a:noFill/>
          </a:ln>
        </p:spPr>
      </p:pic>
      <p:pic>
        <p:nvPicPr>
          <p:cNvPr id="221" name="Рисунок 8" descr=""/>
          <p:cNvPicPr/>
          <p:nvPr/>
        </p:nvPicPr>
        <p:blipFill>
          <a:blip r:embed="rId4"/>
          <a:stretch/>
        </p:blipFill>
        <p:spPr>
          <a:xfrm>
            <a:off x="2773800" y="428040"/>
            <a:ext cx="758160" cy="493920"/>
          </a:xfrm>
          <a:prstGeom prst="rect">
            <a:avLst/>
          </a:prstGeom>
          <a:ln>
            <a:noFill/>
          </a:ln>
        </p:spPr>
      </p:pic>
      <p:pic>
        <p:nvPicPr>
          <p:cNvPr id="222" name="Рисунок 9" descr=""/>
          <p:cNvPicPr/>
          <p:nvPr/>
        </p:nvPicPr>
        <p:blipFill>
          <a:blip r:embed="rId5"/>
          <a:stretch/>
        </p:blipFill>
        <p:spPr>
          <a:xfrm>
            <a:off x="2828160" y="6267600"/>
            <a:ext cx="2501640" cy="425160"/>
          </a:xfrm>
          <a:prstGeom prst="rect">
            <a:avLst/>
          </a:prstGeom>
          <a:ln>
            <a:noFill/>
          </a:ln>
        </p:spPr>
      </p:pic>
      <p:sp>
        <p:nvSpPr>
          <p:cNvPr id="223" name="TextShape 1"/>
          <p:cNvSpPr txBox="1"/>
          <p:nvPr/>
        </p:nvSpPr>
        <p:spPr>
          <a:xfrm>
            <a:off x="3532320" y="958680"/>
            <a:ext cx="4222800" cy="88416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marL="571680" indent="-571320" algn="ctr">
              <a:lnSpc>
                <a:spcPct val="9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Прорастание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1615320" y="1749240"/>
            <a:ext cx="8762040" cy="116784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2e75b6"/>
                </a:solidFill>
                <a:latin typeface="Times New Roman"/>
              </a:rPr>
              <a:t>Через 2 дня после посадки появились первые ростки фасоли и гороха. Продолжаем поливать.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1615320" y="2864520"/>
            <a:ext cx="6719760" cy="70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2e75b6"/>
                </a:solidFill>
                <a:latin typeface="Times New Roman"/>
              </a:rPr>
              <a:t>Через 4 дня после появления ростков, наблюдаем первые листочки семейства бобовых. 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226" name="Рисунок 3" descr=""/>
          <p:cNvPicPr/>
          <p:nvPr/>
        </p:nvPicPr>
        <p:blipFill>
          <a:blip r:embed="rId6"/>
          <a:srcRect l="11250" t="47049" r="55806" b="9042"/>
          <a:stretch/>
        </p:blipFill>
        <p:spPr>
          <a:xfrm>
            <a:off x="8557200" y="2344680"/>
            <a:ext cx="3409560" cy="26607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27" name="Рисунок 13" descr=""/>
          <p:cNvPicPr/>
          <p:nvPr/>
        </p:nvPicPr>
        <p:blipFill>
          <a:blip r:embed="rId7"/>
          <a:stretch/>
        </p:blipFill>
        <p:spPr>
          <a:xfrm>
            <a:off x="118080" y="3357360"/>
            <a:ext cx="5212080" cy="20584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28" name="Рисунок 16" descr=""/>
          <p:cNvPicPr/>
          <p:nvPr/>
        </p:nvPicPr>
        <p:blipFill>
          <a:blip r:embed="rId8"/>
          <a:stretch/>
        </p:blipFill>
        <p:spPr>
          <a:xfrm>
            <a:off x="4930920" y="4648320"/>
            <a:ext cx="3403800" cy="16938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108" dur="indefinite" restart="never" nodeType="tmRoot">
          <p:childTnLst>
            <p:seq>
              <p:cTn id="109" restart="whenNotActive" nodeType="interactiveSeq" fill="hold">
                <p:stCondLst>
                  <p:cond delay="0" evt="onClick">
                    <p:tgtEl>
                      <p:spTgt spid="224"/>
                    </p:tgtEl>
                  </p:cond>
                </p:stCondLst>
                <p:childTnLst>
                  <p:par>
                    <p:cTn id="110" fill="hold">
                      <p:stCondLst>
                        <p:cond delay="0" evt="onClick">
                          <p:tgtEl>
                            <p:spTgt spid="224"/>
                          </p:tgtEl>
                        </p:cond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indefinit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9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114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indefinit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116" dur="indefinit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indefinit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464400" y="198000"/>
            <a:ext cx="10711080" cy="10872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000" spc="-1" strike="noStrike">
                <a:solidFill>
                  <a:srgbClr val="2e75b6"/>
                </a:solidFill>
                <a:latin typeface="Times New Roman"/>
              </a:rPr>
              <a:t>Таблица наблюдений за горохом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230" name="Table 2"/>
          <p:cNvGraphicFramePr/>
          <p:nvPr/>
        </p:nvGraphicFramePr>
        <p:xfrm>
          <a:off x="348480" y="1285560"/>
          <a:ext cx="11466000" cy="1112040"/>
        </p:xfrm>
        <a:graphic>
          <a:graphicData uri="http://schemas.openxmlformats.org/drawingml/2006/table">
            <a:tbl>
              <a:tblPr/>
              <a:tblGrid>
                <a:gridCol w="1795320"/>
                <a:gridCol w="2809440"/>
                <a:gridCol w="3006000"/>
                <a:gridCol w="3855240"/>
              </a:tblGrid>
              <a:tr h="3218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Дата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делали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видели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изменилось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</a:tr>
              <a:tr h="101196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13.06.2017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Положили горох на тряпочку, замочили в теплой воде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7819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14.06.2017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Еще раз смочили семена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Лопнула внешняя оболочка у горошин, они набухли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7819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17.06.2017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У горошин появились корешки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21.06.2017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Посадка семян в плошки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35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" name="Table 1"/>
          <p:cNvGraphicFramePr/>
          <p:nvPr/>
        </p:nvGraphicFramePr>
        <p:xfrm>
          <a:off x="667800" y="719640"/>
          <a:ext cx="10667520" cy="2487600"/>
        </p:xfrm>
        <a:graphic>
          <a:graphicData uri="http://schemas.openxmlformats.org/drawingml/2006/table">
            <a:tbl>
              <a:tblPr/>
              <a:tblGrid>
                <a:gridCol w="1349640"/>
                <a:gridCol w="2989800"/>
                <a:gridCol w="3661200"/>
                <a:gridCol w="2666880"/>
              </a:tblGrid>
              <a:tr h="3218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Дата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делали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видели 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Что изменилось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</a:tr>
              <a:tr h="32184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22.06.2017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Полив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23.06.2017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Появились первые всходы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4.07.2017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Растение достигло 7 см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6.07.2017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Растение упало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78192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7.07.2017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 горшок поставили опору-палочку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18.07.2017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Появился первый цветок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551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9.08.2017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Образовался настоящий стручок</a:t>
                      </a:r>
                      <a:endParaRPr b="0" lang="en-US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35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extShape 1"/>
          <p:cNvSpPr txBox="1"/>
          <p:nvPr/>
        </p:nvSpPr>
        <p:spPr>
          <a:xfrm>
            <a:off x="3679200" y="2569680"/>
            <a:ext cx="4854240" cy="699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ctr">
              <a:lnSpc>
                <a:spcPct val="90000"/>
              </a:lnSpc>
            </a:pPr>
            <a:r>
              <a:rPr b="1" lang="ru-RU" sz="5000" spc="-1" strike="noStrike">
                <a:solidFill>
                  <a:srgbClr val="2e75b6"/>
                </a:solidFill>
                <a:latin typeface="Segoe UI Light"/>
              </a:rPr>
              <a:t>Молодец</a:t>
            </a:r>
            <a:r>
              <a:rPr b="1" lang="ru-RU" sz="4000" spc="-1" strike="noStrike">
                <a:solidFill>
                  <a:srgbClr val="2e75b6"/>
                </a:solidFill>
                <a:latin typeface="Segoe UI Light"/>
              </a:rPr>
              <a:t>!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8" dur="indefinite" restart="never" nodeType="tmRoot">
          <p:childTnLst>
            <p:seq>
              <p:cTn id="119" dur="indefinite" nodeType="mainSeq"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nodeType="withEffect" fill="hold" presetClass="emph" presetID="36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animScale>
                                      <p:cBhvr>
                                        <p:cTn id="1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  <p:to x="80000" y="100000"/>
                                    </p:animScale>
                                    <p:anim calcmode="lin" valueType="num" by="(#ppt_w*0.10)">
                                      <p:cBhvr additive="repl">
                                        <p:cTn id="1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valueType="num" by="(-#ppt_w*0.10)">
                                      <p:cBhvr additive="repl">
                                        <p:cTn id="1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nodeType="withEffect" fill="hold" presetClass="emph" presetID="3" presetSubtype="6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Clr clrSpc="hsl" dir="cw">
                                      <p:cBhvr>
                                        <p:cTn id="128" dur="5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2ca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Рисунок 5" descr=""/>
          <p:cNvPicPr/>
          <p:nvPr/>
        </p:nvPicPr>
        <p:blipFill>
          <a:blip r:embed="rId1"/>
          <a:stretch/>
        </p:blipFill>
        <p:spPr>
          <a:xfrm>
            <a:off x="3525480" y="4997160"/>
            <a:ext cx="1107720" cy="338400"/>
          </a:xfrm>
          <a:prstGeom prst="rect">
            <a:avLst/>
          </a:prstGeom>
          <a:ln>
            <a:noFill/>
          </a:ln>
        </p:spPr>
      </p:pic>
      <p:pic>
        <p:nvPicPr>
          <p:cNvPr id="142" name="Рисунок 6" descr=""/>
          <p:cNvPicPr/>
          <p:nvPr/>
        </p:nvPicPr>
        <p:blipFill>
          <a:blip r:embed="rId2"/>
          <a:stretch/>
        </p:blipFill>
        <p:spPr>
          <a:xfrm>
            <a:off x="784800" y="1873800"/>
            <a:ext cx="958320" cy="487800"/>
          </a:xfrm>
          <a:prstGeom prst="rect">
            <a:avLst/>
          </a:prstGeom>
          <a:ln>
            <a:noFill/>
          </a:ln>
        </p:spPr>
      </p:pic>
      <p:pic>
        <p:nvPicPr>
          <p:cNvPr id="143" name="Рисунок 7" descr=""/>
          <p:cNvPicPr/>
          <p:nvPr/>
        </p:nvPicPr>
        <p:blipFill>
          <a:blip r:embed="rId3"/>
          <a:stretch/>
        </p:blipFill>
        <p:spPr>
          <a:xfrm>
            <a:off x="9838080" y="1097280"/>
            <a:ext cx="1392840" cy="1193040"/>
          </a:xfrm>
          <a:prstGeom prst="rect">
            <a:avLst/>
          </a:prstGeom>
          <a:ln>
            <a:noFill/>
          </a:ln>
        </p:spPr>
      </p:pic>
      <p:pic>
        <p:nvPicPr>
          <p:cNvPr id="144" name="Рисунок 8" descr=""/>
          <p:cNvPicPr/>
          <p:nvPr/>
        </p:nvPicPr>
        <p:blipFill>
          <a:blip r:embed="rId4"/>
          <a:stretch/>
        </p:blipFill>
        <p:spPr>
          <a:xfrm>
            <a:off x="9622800" y="3792240"/>
            <a:ext cx="826920" cy="855360"/>
          </a:xfrm>
          <a:prstGeom prst="rect">
            <a:avLst/>
          </a:prstGeom>
          <a:ln>
            <a:noFill/>
          </a:ln>
        </p:spPr>
      </p:pic>
      <p:pic>
        <p:nvPicPr>
          <p:cNvPr id="145" name="Рисунок 9" descr=""/>
          <p:cNvPicPr/>
          <p:nvPr/>
        </p:nvPicPr>
        <p:blipFill>
          <a:blip r:embed="rId5"/>
          <a:stretch/>
        </p:blipFill>
        <p:spPr>
          <a:xfrm>
            <a:off x="288720" y="2931840"/>
            <a:ext cx="932400" cy="924480"/>
          </a:xfrm>
          <a:prstGeom prst="rect">
            <a:avLst/>
          </a:prstGeom>
          <a:ln>
            <a:noFill/>
          </a:ln>
        </p:spPr>
      </p:pic>
      <p:sp>
        <p:nvSpPr>
          <p:cNvPr id="146" name="CustomShape 1"/>
          <p:cNvSpPr/>
          <p:nvPr/>
        </p:nvSpPr>
        <p:spPr>
          <a:xfrm>
            <a:off x="2417760" y="1686960"/>
            <a:ext cx="5782320" cy="330984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404040"/>
                </a:solidFill>
                <a:latin typeface="Times New Roman"/>
              </a:rPr>
              <a:t>Мир растений удивительный и многообразный. Каждый внимательный наблюдатель и вдумчивый исследователь может открыть в нем для себя что-то новое.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404040"/>
                </a:solidFill>
                <a:latin typeface="Times New Roman"/>
              </a:rPr>
              <a:t>Тип проекта: познавательный.</a:t>
            </a:r>
            <a:endParaRPr b="0" lang="en-US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404040"/>
                </a:solidFill>
                <a:latin typeface="Times New Roman"/>
              </a:rPr>
              <a:t>Вид проекта: исследовательский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3271320" y="840960"/>
            <a:ext cx="4752000" cy="8460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Аннотация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146"/>
                    </p:tgtEl>
                  </p:cond>
                </p:stCondLst>
                <p:childTnLst>
                  <p:par>
                    <p:cTn id="3" fill="hold">
                      <p:stCondLst>
                        <p:cond delay="0" evt="onClick">
                          <p:tgtEl>
                            <p:spTgt spid="146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126,-48,-71)"/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Рисунок 5" descr=""/>
          <p:cNvPicPr/>
          <p:nvPr/>
        </p:nvPicPr>
        <p:blipFill>
          <a:blip r:embed="rId1"/>
          <a:stretch/>
        </p:blipFill>
        <p:spPr>
          <a:xfrm>
            <a:off x="415440" y="1731600"/>
            <a:ext cx="973080" cy="1252800"/>
          </a:xfrm>
          <a:prstGeom prst="rect">
            <a:avLst/>
          </a:prstGeom>
          <a:ln>
            <a:noFill/>
          </a:ln>
        </p:spPr>
      </p:pic>
      <p:pic>
        <p:nvPicPr>
          <p:cNvPr id="149" name="Рисунок 6" descr=""/>
          <p:cNvPicPr/>
          <p:nvPr/>
        </p:nvPicPr>
        <p:blipFill>
          <a:blip r:embed="rId2"/>
          <a:stretch/>
        </p:blipFill>
        <p:spPr>
          <a:xfrm>
            <a:off x="1152360" y="991440"/>
            <a:ext cx="523440" cy="1415880"/>
          </a:xfrm>
          <a:prstGeom prst="rect">
            <a:avLst/>
          </a:prstGeom>
          <a:ln>
            <a:noFill/>
          </a:ln>
        </p:spPr>
      </p:pic>
      <p:pic>
        <p:nvPicPr>
          <p:cNvPr id="150" name="Рисунок 7" descr=""/>
          <p:cNvPicPr/>
          <p:nvPr/>
        </p:nvPicPr>
        <p:blipFill>
          <a:blip r:embed="rId3"/>
          <a:stretch/>
        </p:blipFill>
        <p:spPr>
          <a:xfrm>
            <a:off x="7233840" y="3758400"/>
            <a:ext cx="916200" cy="731160"/>
          </a:xfrm>
          <a:prstGeom prst="rect">
            <a:avLst/>
          </a:prstGeom>
          <a:ln>
            <a:noFill/>
          </a:ln>
        </p:spPr>
      </p:pic>
      <p:pic>
        <p:nvPicPr>
          <p:cNvPr id="151" name="Рисунок 8" descr=""/>
          <p:cNvPicPr/>
          <p:nvPr/>
        </p:nvPicPr>
        <p:blipFill>
          <a:blip r:embed="rId4"/>
          <a:stretch/>
        </p:blipFill>
        <p:spPr>
          <a:xfrm>
            <a:off x="11067120" y="146880"/>
            <a:ext cx="722160" cy="717120"/>
          </a:xfrm>
          <a:prstGeom prst="rect">
            <a:avLst/>
          </a:prstGeom>
          <a:ln>
            <a:noFill/>
          </a:ln>
        </p:spPr>
      </p:pic>
      <p:sp>
        <p:nvSpPr>
          <p:cNvPr id="152" name="TextShape 1"/>
          <p:cNvSpPr txBox="1"/>
          <p:nvPr/>
        </p:nvSpPr>
        <p:spPr>
          <a:xfrm>
            <a:off x="2412720" y="816120"/>
            <a:ext cx="5557680" cy="7254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 fontScale="45000"/>
          </a:bodyPr>
          <a:p>
            <a:pPr algn="ctr">
              <a:lnSpc>
                <a:spcPct val="90000"/>
              </a:lnSpc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Участники проекта:</a:t>
            </a:r>
            <a:br/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7370640" y="2163240"/>
            <a:ext cx="4305960" cy="6994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1f4e79"/>
                </a:solidFill>
                <a:latin typeface="Times New Roman"/>
              </a:rPr>
              <a:t>Время проведения: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54" name="CustomShape 3"/>
          <p:cNvSpPr/>
          <p:nvPr/>
        </p:nvSpPr>
        <p:spPr>
          <a:xfrm>
            <a:off x="1996560" y="1699200"/>
            <a:ext cx="4331160" cy="9270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Дети дошкольного возраста 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Воспитатели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55" name="CustomShape 4"/>
          <p:cNvSpPr/>
          <p:nvPr/>
        </p:nvSpPr>
        <p:spPr>
          <a:xfrm>
            <a:off x="7533720" y="3058560"/>
            <a:ext cx="2760120" cy="699480"/>
          </a:xfrm>
          <a:prstGeom prst="rect">
            <a:avLst/>
          </a:prstGeom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Июнь-Август</a:t>
            </a:r>
            <a:endParaRPr b="0" lang="en-US" sz="2000" spc="-1" strike="noStrike">
              <a:latin typeface="Arial"/>
            </a:endParaRPr>
          </a:p>
        </p:txBody>
      </p:sp>
      <p:pic>
        <p:nvPicPr>
          <p:cNvPr id="156" name="Рисунок 2" descr=""/>
          <p:cNvPicPr/>
          <p:nvPr/>
        </p:nvPicPr>
        <p:blipFill>
          <a:blip r:embed="rId5"/>
          <a:stretch/>
        </p:blipFill>
        <p:spPr>
          <a:xfrm>
            <a:off x="2431080" y="2626920"/>
            <a:ext cx="4699800" cy="35683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restart="whenNotActive" nodeType="interactiveSeq" fill="hold">
                <p:stCondLst>
                  <p:cond delay="0" evt="onClick">
                    <p:tgtEl>
                      <p:spTgt spid="153"/>
                    </p:tgtEl>
                  </p:cond>
                </p:stCondLst>
                <p:childTnLst>
                  <p:par>
                    <p:cTn id="13" fill="hold">
                      <p:stCondLst>
                        <p:cond delay="0" evt="onClick">
                          <p:tgtEl>
                            <p:spTgt spid="153"/>
                          </p:tgtEl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126,-48,-71)"/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21" restart="whenNotActive" nodeType="interactiveSeq" fill="hold">
                <p:stCondLst>
                  <p:cond delay="0" evt="onClick">
                    <p:tgtEl>
                      <p:spTgt spid="154"/>
                    </p:tgtEl>
                  </p:cond>
                </p:stCondLst>
                <p:childTnLst>
                  <p:par>
                    <p:cTn id="22" fill="hold">
                      <p:stCondLst>
                        <p:cond delay="0" evt="onClick">
                          <p:tgtEl>
                            <p:spTgt spid="154"/>
                          </p:tgtEl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6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26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indefinite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30" restart="whenNotActive" nodeType="interactiveSeq" fill="hold">
                <p:stCondLst>
                  <p:cond delay="0" evt="onClick">
                    <p:tgtEl>
                      <p:spTgt spid="155"/>
                    </p:tgtEl>
                  </p:cond>
                </p:stCondLst>
                <p:childTnLst>
                  <p:par>
                    <p:cTn id="31" fill="hold">
                      <p:stCondLst>
                        <p:cond delay="0" evt="onClick">
                          <p:tgtEl>
                            <p:spTgt spid="155"/>
                          </p:tgtEl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7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35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Рисунок 5" descr=""/>
          <p:cNvPicPr/>
          <p:nvPr/>
        </p:nvPicPr>
        <p:blipFill>
          <a:blip r:embed="rId1"/>
          <a:stretch/>
        </p:blipFill>
        <p:spPr>
          <a:xfrm>
            <a:off x="9432000" y="182520"/>
            <a:ext cx="622800" cy="657360"/>
          </a:xfrm>
          <a:prstGeom prst="rect">
            <a:avLst/>
          </a:prstGeom>
          <a:ln>
            <a:noFill/>
          </a:ln>
        </p:spPr>
      </p:pic>
      <p:pic>
        <p:nvPicPr>
          <p:cNvPr id="158" name="Рисунок 6" descr=""/>
          <p:cNvPicPr/>
          <p:nvPr/>
        </p:nvPicPr>
        <p:blipFill>
          <a:blip r:embed="rId2"/>
          <a:stretch/>
        </p:blipFill>
        <p:spPr>
          <a:xfrm>
            <a:off x="10827720" y="923400"/>
            <a:ext cx="797760" cy="523800"/>
          </a:xfrm>
          <a:prstGeom prst="rect">
            <a:avLst/>
          </a:prstGeom>
          <a:ln>
            <a:noFill/>
          </a:ln>
        </p:spPr>
      </p:pic>
      <p:pic>
        <p:nvPicPr>
          <p:cNvPr id="159" name="Рисунок 7" descr=""/>
          <p:cNvPicPr/>
          <p:nvPr/>
        </p:nvPicPr>
        <p:blipFill>
          <a:blip r:embed="rId3"/>
          <a:stretch/>
        </p:blipFill>
        <p:spPr>
          <a:xfrm>
            <a:off x="891360" y="3327840"/>
            <a:ext cx="342360" cy="373680"/>
          </a:xfrm>
          <a:prstGeom prst="rect">
            <a:avLst/>
          </a:prstGeom>
          <a:ln>
            <a:noFill/>
          </a:ln>
        </p:spPr>
      </p:pic>
      <p:pic>
        <p:nvPicPr>
          <p:cNvPr id="160" name="Рисунок 9" descr=""/>
          <p:cNvPicPr/>
          <p:nvPr/>
        </p:nvPicPr>
        <p:blipFill>
          <a:blip r:embed="rId4"/>
          <a:stretch/>
        </p:blipFill>
        <p:spPr>
          <a:xfrm>
            <a:off x="1520640" y="3327840"/>
            <a:ext cx="331200" cy="777240"/>
          </a:xfrm>
          <a:prstGeom prst="rect">
            <a:avLst/>
          </a:prstGeom>
          <a:ln>
            <a:noFill/>
          </a:ln>
        </p:spPr>
      </p:pic>
      <p:pic>
        <p:nvPicPr>
          <p:cNvPr id="161" name="Рисунок 10" descr=""/>
          <p:cNvPicPr/>
          <p:nvPr/>
        </p:nvPicPr>
        <p:blipFill>
          <a:blip r:embed="rId5"/>
          <a:stretch/>
        </p:blipFill>
        <p:spPr>
          <a:xfrm>
            <a:off x="189360" y="3933000"/>
            <a:ext cx="408240" cy="344880"/>
          </a:xfrm>
          <a:prstGeom prst="rect">
            <a:avLst/>
          </a:prstGeom>
          <a:ln>
            <a:noFill/>
          </a:ln>
        </p:spPr>
      </p:pic>
      <p:sp>
        <p:nvSpPr>
          <p:cNvPr id="162" name="TextShape 1"/>
          <p:cNvSpPr txBox="1"/>
          <p:nvPr/>
        </p:nvSpPr>
        <p:spPr>
          <a:xfrm>
            <a:off x="3778920" y="1016280"/>
            <a:ext cx="4222800" cy="8614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400" spc="-1" strike="noStrike">
                <a:solidFill>
                  <a:srgbClr val="1f4e79"/>
                </a:solidFill>
                <a:latin typeface="Times New Roman"/>
              </a:rPr>
              <a:t>Цель проекта: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3" name="Рисунок 8" descr=""/>
          <p:cNvPicPr/>
          <p:nvPr/>
        </p:nvPicPr>
        <p:blipFill>
          <a:blip r:embed="rId6"/>
          <a:stretch/>
        </p:blipFill>
        <p:spPr>
          <a:xfrm>
            <a:off x="2847240" y="4615200"/>
            <a:ext cx="385560" cy="423000"/>
          </a:xfrm>
          <a:prstGeom prst="rect">
            <a:avLst/>
          </a:prstGeom>
          <a:ln>
            <a:noFill/>
          </a:ln>
        </p:spPr>
      </p:pic>
      <p:sp>
        <p:nvSpPr>
          <p:cNvPr id="164" name="CustomShape 2"/>
          <p:cNvSpPr/>
          <p:nvPr/>
        </p:nvSpPr>
        <p:spPr>
          <a:xfrm>
            <a:off x="2651040" y="2554560"/>
            <a:ext cx="6080400" cy="15508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1f4e79"/>
                </a:solidFill>
                <a:latin typeface="Times New Roman"/>
              </a:rPr>
              <a:t>Развитие интереса к исследовательской деятельности в процессе</a:t>
            </a:r>
            <a:endParaRPr b="0" lang="en-US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1f4e79"/>
                </a:solidFill>
                <a:latin typeface="Times New Roman"/>
              </a:rPr>
              <a:t> </a:t>
            </a:r>
            <a:r>
              <a:rPr b="1" lang="en-US" sz="2800" spc="-1" strike="noStrike">
                <a:solidFill>
                  <a:srgbClr val="1f4e79"/>
                </a:solidFill>
                <a:latin typeface="Times New Roman"/>
              </a:rPr>
              <a:t>выращивания растений.</a:t>
            </a:r>
            <a:endParaRPr b="0" lang="en-US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39" dur="indefinite" restart="never" nodeType="tmRoot">
          <p:childTnLst>
            <p:seq>
              <p:cTn id="40" restart="whenNotActive" nodeType="interactiveSeq" fill="hold">
                <p:stCondLst>
                  <p:cond delay="0" evt="onClick">
                    <p:tgtEl>
                      <p:spTgt spid="164"/>
                    </p:tgtEl>
                  </p:cond>
                </p:stCondLst>
                <p:childTnLst>
                  <p:par>
                    <p:cTn id="41" fill="hold">
                      <p:stCondLst>
                        <p:cond delay="0" evt="onClick">
                          <p:tgtEl>
                            <p:spTgt spid="164"/>
                          </p:tgtEl>
                        </p:cond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7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45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47" dur="indefinite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indefinite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Рисунок 5" descr=""/>
          <p:cNvPicPr/>
          <p:nvPr/>
        </p:nvPicPr>
        <p:blipFill>
          <a:blip r:embed="rId1"/>
          <a:stretch/>
        </p:blipFill>
        <p:spPr>
          <a:xfrm>
            <a:off x="10006920" y="696240"/>
            <a:ext cx="1077480" cy="1387440"/>
          </a:xfrm>
          <a:prstGeom prst="rect">
            <a:avLst/>
          </a:prstGeom>
          <a:ln>
            <a:noFill/>
          </a:ln>
        </p:spPr>
      </p:pic>
      <p:pic>
        <p:nvPicPr>
          <p:cNvPr id="166" name="Рисунок 6" descr=""/>
          <p:cNvPicPr/>
          <p:nvPr/>
        </p:nvPicPr>
        <p:blipFill>
          <a:blip r:embed="rId2"/>
          <a:stretch/>
        </p:blipFill>
        <p:spPr>
          <a:xfrm>
            <a:off x="11251080" y="324000"/>
            <a:ext cx="526680" cy="1424880"/>
          </a:xfrm>
          <a:prstGeom prst="rect">
            <a:avLst/>
          </a:prstGeom>
          <a:ln>
            <a:noFill/>
          </a:ln>
        </p:spPr>
      </p:pic>
      <p:pic>
        <p:nvPicPr>
          <p:cNvPr id="167" name="Рисунок 7" descr=""/>
          <p:cNvPicPr/>
          <p:nvPr/>
        </p:nvPicPr>
        <p:blipFill>
          <a:blip r:embed="rId3"/>
          <a:stretch/>
        </p:blipFill>
        <p:spPr>
          <a:xfrm>
            <a:off x="11251080" y="2105280"/>
            <a:ext cx="829080" cy="823320"/>
          </a:xfrm>
          <a:prstGeom prst="rect">
            <a:avLst/>
          </a:prstGeom>
          <a:ln>
            <a:noFill/>
          </a:ln>
        </p:spPr>
      </p:pic>
      <p:pic>
        <p:nvPicPr>
          <p:cNvPr id="168" name="Рисунок 8" descr=""/>
          <p:cNvPicPr/>
          <p:nvPr/>
        </p:nvPicPr>
        <p:blipFill>
          <a:blip r:embed="rId4"/>
          <a:stretch/>
        </p:blipFill>
        <p:spPr>
          <a:xfrm>
            <a:off x="4588560" y="5101200"/>
            <a:ext cx="894960" cy="455400"/>
          </a:xfrm>
          <a:prstGeom prst="rect">
            <a:avLst/>
          </a:prstGeom>
          <a:ln>
            <a:noFill/>
          </a:ln>
        </p:spPr>
      </p:pic>
      <p:pic>
        <p:nvPicPr>
          <p:cNvPr id="169" name="Рисунок 9" descr=""/>
          <p:cNvPicPr/>
          <p:nvPr/>
        </p:nvPicPr>
        <p:blipFill>
          <a:blip r:embed="rId5"/>
          <a:stretch/>
        </p:blipFill>
        <p:spPr>
          <a:xfrm>
            <a:off x="240120" y="1529640"/>
            <a:ext cx="1152720" cy="987480"/>
          </a:xfrm>
          <a:prstGeom prst="rect">
            <a:avLst/>
          </a:prstGeom>
          <a:ln>
            <a:noFill/>
          </a:ln>
        </p:spPr>
      </p:pic>
      <p:sp>
        <p:nvSpPr>
          <p:cNvPr id="170" name="TextShape 1"/>
          <p:cNvSpPr txBox="1"/>
          <p:nvPr/>
        </p:nvSpPr>
        <p:spPr>
          <a:xfrm>
            <a:off x="3912480" y="510120"/>
            <a:ext cx="4222800" cy="101916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Задачи проекта: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CustomShape 2"/>
          <p:cNvSpPr/>
          <p:nvPr/>
        </p:nvSpPr>
        <p:spPr>
          <a:xfrm>
            <a:off x="1717200" y="1749240"/>
            <a:ext cx="8613360" cy="41608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формировать интерес к познавательно-исследовательской деятельности;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расширять знания детей об особенностях строения и условиях роста растений;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привлекать детей к активной самостоятельной деятельности по выращиванию растений;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развивать творческие способности детей, любознательность, поисковую деятельность;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воспитывать бережное и заботливое отношение к растениям;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активизировать речь и обогащать словарь детей;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развивать эмоциональную отзывчивость;</a:t>
            </a:r>
            <a:endParaRPr b="0" lang="en-US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000" spc="-1" strike="noStrike">
                <a:solidFill>
                  <a:srgbClr val="1f4e79"/>
                </a:solidFill>
                <a:latin typeface="Times New Roman"/>
              </a:rPr>
              <a:t>- формировать партнерские взаимоотношения между педагогами, детьми и родителями.</a:t>
            </a:r>
            <a:endParaRPr b="0" lang="en-US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49" dur="indefinite" restart="never" nodeType="tmRoot">
          <p:childTnLst>
            <p:seq>
              <p:cTn id="50" restart="whenNotActive" nodeType="interactiveSeq" fill="hold">
                <p:stCondLst>
                  <p:cond delay="0" evt="onClick">
                    <p:tgtEl>
                      <p:spTgt spid="171"/>
                    </p:tgtEl>
                  </p:cond>
                </p:stCondLst>
                <p:childTnLst>
                  <p:par>
                    <p:cTn id="51" fill="hold">
                      <p:stCondLst>
                        <p:cond delay="0" evt="onClick">
                          <p:tgtEl>
                            <p:spTgt spid="171"/>
                          </p:tgtEl>
                        </p:cond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126,-48,-71)"/>
                                      </p:to>
                                    </p:set>
                                    <p:set>
                                      <p:cBhvr>
                                        <p:cTn id="57" dur="indefinite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indefinite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Рисунок 5" descr=""/>
          <p:cNvPicPr/>
          <p:nvPr/>
        </p:nvPicPr>
        <p:blipFill>
          <a:blip r:embed="rId1"/>
          <a:stretch/>
        </p:blipFill>
        <p:spPr>
          <a:xfrm>
            <a:off x="9644760" y="3758400"/>
            <a:ext cx="861480" cy="781200"/>
          </a:xfrm>
          <a:prstGeom prst="rect">
            <a:avLst/>
          </a:prstGeom>
          <a:ln>
            <a:noFill/>
          </a:ln>
        </p:spPr>
      </p:pic>
      <p:pic>
        <p:nvPicPr>
          <p:cNvPr id="173" name="Рисунок 6" descr=""/>
          <p:cNvPicPr/>
          <p:nvPr/>
        </p:nvPicPr>
        <p:blipFill>
          <a:blip r:embed="rId2"/>
          <a:stretch/>
        </p:blipFill>
        <p:spPr>
          <a:xfrm>
            <a:off x="891360" y="3327840"/>
            <a:ext cx="342360" cy="373680"/>
          </a:xfrm>
          <a:prstGeom prst="rect">
            <a:avLst/>
          </a:prstGeom>
          <a:ln>
            <a:noFill/>
          </a:ln>
        </p:spPr>
      </p:pic>
      <p:pic>
        <p:nvPicPr>
          <p:cNvPr id="174" name="Рисунок 8" descr=""/>
          <p:cNvPicPr/>
          <p:nvPr/>
        </p:nvPicPr>
        <p:blipFill>
          <a:blip r:embed="rId3"/>
          <a:stretch/>
        </p:blipFill>
        <p:spPr>
          <a:xfrm>
            <a:off x="1520640" y="3327840"/>
            <a:ext cx="331200" cy="777240"/>
          </a:xfrm>
          <a:prstGeom prst="rect">
            <a:avLst/>
          </a:prstGeom>
          <a:ln>
            <a:noFill/>
          </a:ln>
        </p:spPr>
      </p:pic>
      <p:pic>
        <p:nvPicPr>
          <p:cNvPr id="175" name="Рисунок 9" descr=""/>
          <p:cNvPicPr/>
          <p:nvPr/>
        </p:nvPicPr>
        <p:blipFill>
          <a:blip r:embed="rId4"/>
          <a:stretch/>
        </p:blipFill>
        <p:spPr>
          <a:xfrm>
            <a:off x="189360" y="3933000"/>
            <a:ext cx="408240" cy="344880"/>
          </a:xfrm>
          <a:prstGeom prst="rect">
            <a:avLst/>
          </a:prstGeom>
          <a:ln>
            <a:noFill/>
          </a:ln>
        </p:spPr>
      </p:pic>
      <p:sp>
        <p:nvSpPr>
          <p:cNvPr id="176" name="TextShape 1"/>
          <p:cNvSpPr txBox="1"/>
          <p:nvPr/>
        </p:nvSpPr>
        <p:spPr>
          <a:xfrm>
            <a:off x="2847240" y="886320"/>
            <a:ext cx="6493680" cy="102564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Учебный план проекта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7" name="Рисунок 7" descr=""/>
          <p:cNvPicPr/>
          <p:nvPr/>
        </p:nvPicPr>
        <p:blipFill>
          <a:blip r:embed="rId5"/>
          <a:stretch/>
        </p:blipFill>
        <p:spPr>
          <a:xfrm>
            <a:off x="2847240" y="4615200"/>
            <a:ext cx="385560" cy="423000"/>
          </a:xfrm>
          <a:prstGeom prst="rect">
            <a:avLst/>
          </a:prstGeom>
          <a:ln>
            <a:noFill/>
          </a:ln>
        </p:spPr>
      </p:pic>
      <p:sp>
        <p:nvSpPr>
          <p:cNvPr id="178" name="CustomShape 2"/>
          <p:cNvSpPr/>
          <p:nvPr/>
        </p:nvSpPr>
        <p:spPr>
          <a:xfrm>
            <a:off x="2837520" y="1800000"/>
            <a:ext cx="6806880" cy="146340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1f4e79"/>
                </a:solidFill>
                <a:latin typeface="Times New Roman"/>
              </a:rPr>
              <a:t>1 ЭТАП – подготовительный (июнь).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1f4e79"/>
                </a:solidFill>
                <a:latin typeface="Times New Roman"/>
              </a:rPr>
              <a:t>2 ЭТАП – исследовательский (июнь-август). </a:t>
            </a:r>
            <a:endParaRPr b="0" lang="en-US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1f4e79"/>
                </a:solidFill>
                <a:latin typeface="Times New Roman"/>
              </a:rPr>
              <a:t>3 ЭТАП – заключительный (август)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179" name="Рисунок 2" descr=""/>
          <p:cNvPicPr/>
          <p:nvPr/>
        </p:nvPicPr>
        <p:blipFill>
          <a:blip r:embed="rId6"/>
          <a:stretch/>
        </p:blipFill>
        <p:spPr>
          <a:xfrm>
            <a:off x="2756160" y="4760640"/>
            <a:ext cx="2584800" cy="177048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80" name="Рисунок 4" descr=""/>
          <p:cNvPicPr/>
          <p:nvPr/>
        </p:nvPicPr>
        <p:blipFill>
          <a:blip r:embed="rId7"/>
          <a:stretch/>
        </p:blipFill>
        <p:spPr>
          <a:xfrm>
            <a:off x="3564720" y="3687840"/>
            <a:ext cx="3552840" cy="15282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81" name="Рисунок 15" descr=""/>
          <p:cNvPicPr/>
          <p:nvPr/>
        </p:nvPicPr>
        <p:blipFill>
          <a:blip r:embed="rId8"/>
          <a:stretch/>
        </p:blipFill>
        <p:spPr>
          <a:xfrm>
            <a:off x="5079960" y="4806000"/>
            <a:ext cx="2655720" cy="16794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59" dur="indefinite" restart="never" nodeType="tmRoot">
          <p:childTnLst>
            <p:seq>
              <p:cTn id="60" restart="whenNotActive" nodeType="interactiveSeq" fill="hold">
                <p:stCondLst>
                  <p:cond delay="0" evt="onClick">
                    <p:tgtEl>
                      <p:spTgt spid="178"/>
                    </p:tgtEl>
                  </p:cond>
                </p:stCondLst>
                <p:childTnLst>
                  <p:par>
                    <p:cTn id="61" fill="hold">
                      <p:stCondLst>
                        <p:cond delay="0" evt="onClick">
                          <p:tgtEl>
                            <p:spTgt spid="178"/>
                          </p:tgtEl>
                        </p:cond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9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65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67" dur="indefinit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indefinit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Рисунок 5" descr=""/>
          <p:cNvPicPr/>
          <p:nvPr/>
        </p:nvPicPr>
        <p:blipFill>
          <a:blip r:embed="rId1"/>
          <a:stretch/>
        </p:blipFill>
        <p:spPr>
          <a:xfrm>
            <a:off x="10317960" y="1491480"/>
            <a:ext cx="1404000" cy="714600"/>
          </a:xfrm>
          <a:prstGeom prst="rect">
            <a:avLst/>
          </a:prstGeom>
          <a:ln>
            <a:noFill/>
          </a:ln>
        </p:spPr>
      </p:pic>
      <p:pic>
        <p:nvPicPr>
          <p:cNvPr id="183" name="Рисунок 6" descr=""/>
          <p:cNvPicPr/>
          <p:nvPr/>
        </p:nvPicPr>
        <p:blipFill>
          <a:blip r:embed="rId2"/>
          <a:stretch/>
        </p:blipFill>
        <p:spPr>
          <a:xfrm>
            <a:off x="217800" y="1749240"/>
            <a:ext cx="1175400" cy="1006560"/>
          </a:xfrm>
          <a:prstGeom prst="rect">
            <a:avLst/>
          </a:prstGeom>
          <a:ln>
            <a:noFill/>
          </a:ln>
        </p:spPr>
      </p:pic>
      <p:pic>
        <p:nvPicPr>
          <p:cNvPr id="184" name="Рисунок 7" descr=""/>
          <p:cNvPicPr/>
          <p:nvPr/>
        </p:nvPicPr>
        <p:blipFill>
          <a:blip r:embed="rId3"/>
          <a:stretch/>
        </p:blipFill>
        <p:spPr>
          <a:xfrm>
            <a:off x="5467320" y="6032160"/>
            <a:ext cx="1008000" cy="603000"/>
          </a:xfrm>
          <a:prstGeom prst="rect">
            <a:avLst/>
          </a:prstGeom>
          <a:ln>
            <a:noFill/>
          </a:ln>
        </p:spPr>
      </p:pic>
      <p:pic>
        <p:nvPicPr>
          <p:cNvPr id="185" name="Рисунок 8" descr=""/>
          <p:cNvPicPr/>
          <p:nvPr/>
        </p:nvPicPr>
        <p:blipFill>
          <a:blip r:embed="rId4"/>
          <a:stretch/>
        </p:blipFill>
        <p:spPr>
          <a:xfrm flipH="1">
            <a:off x="3669480" y="4859280"/>
            <a:ext cx="1797840" cy="569880"/>
          </a:xfrm>
          <a:prstGeom prst="rect">
            <a:avLst/>
          </a:prstGeom>
          <a:ln>
            <a:noFill/>
          </a:ln>
        </p:spPr>
      </p:pic>
      <p:sp>
        <p:nvSpPr>
          <p:cNvPr id="186" name="TextShape 1"/>
          <p:cNvSpPr txBox="1"/>
          <p:nvPr/>
        </p:nvSpPr>
        <p:spPr>
          <a:xfrm>
            <a:off x="2345040" y="446400"/>
            <a:ext cx="6929280" cy="71712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ru-RU" sz="4400" spc="-1" strike="noStrike">
                <a:solidFill>
                  <a:srgbClr val="1f4e79"/>
                </a:solidFill>
                <a:latin typeface="Times New Roman"/>
              </a:rPr>
              <a:t>Дневник наблюдений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CustomShape 2"/>
          <p:cNvSpPr/>
          <p:nvPr/>
        </p:nvSpPr>
        <p:spPr>
          <a:xfrm>
            <a:off x="1852920" y="2580480"/>
            <a:ext cx="4170240" cy="142956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2400" spc="-1" strike="noStrike">
                <a:solidFill>
                  <a:srgbClr val="1f4e79"/>
                </a:solidFill>
                <a:latin typeface="Times New Roman"/>
              </a:rPr>
              <a:t>Семена фасоли и гороха замочили в теплой воде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88" name="CustomShape 3"/>
          <p:cNvSpPr/>
          <p:nvPr/>
        </p:nvSpPr>
        <p:spPr>
          <a:xfrm>
            <a:off x="1852920" y="1522440"/>
            <a:ext cx="4373640" cy="699480"/>
          </a:xfrm>
          <a:prstGeom prst="rect">
            <a:avLst/>
          </a:prstGeom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marL="343080" indent="-342720" algn="ctr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en-US" sz="2800" spc="-1" strike="noStrike">
                <a:solidFill>
                  <a:srgbClr val="1f4e79"/>
                </a:solidFill>
                <a:latin typeface="Times New Roman"/>
              </a:rPr>
              <a:t>Замачивание семян 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89" name="Рисунок 2" descr=""/>
          <p:cNvPicPr/>
          <p:nvPr/>
        </p:nvPicPr>
        <p:blipFill>
          <a:blip r:embed="rId5"/>
          <a:stretch/>
        </p:blipFill>
        <p:spPr>
          <a:xfrm>
            <a:off x="6686280" y="1163880"/>
            <a:ext cx="4044960" cy="272556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90" name="Рисунок 4" descr=""/>
          <p:cNvPicPr/>
          <p:nvPr/>
        </p:nvPicPr>
        <p:blipFill>
          <a:blip r:embed="rId6"/>
          <a:srcRect l="0" t="0" r="49291" b="0"/>
          <a:stretch/>
        </p:blipFill>
        <p:spPr>
          <a:xfrm>
            <a:off x="4775040" y="3541320"/>
            <a:ext cx="3642840" cy="26510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69" dur="indefinite" restart="never" nodeType="tmRoot">
          <p:childTnLst>
            <p:seq>
              <p:cTn id="70" restart="whenNotActive" nodeType="interactiveSeq" fill="hold">
                <p:stCondLst>
                  <p:cond delay="0" evt="onClick">
                    <p:tgtEl>
                      <p:spTgt spid="187"/>
                    </p:tgtEl>
                  </p:cond>
                </p:stCondLst>
                <p:childTnLst>
                  <p:par>
                    <p:cTn id="71" fill="hold">
                      <p:stCondLst>
                        <p:cond delay="0" evt="onClick">
                          <p:tgtEl>
                            <p:spTgt spid="187"/>
                          </p:tgtEl>
                        </p:cond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7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75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77" dur="indefinit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indefinit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79" restart="whenNotActive" nodeType="interactiveSeq" fill="hold">
                <p:stCondLst>
                  <p:cond delay="0" evt="onClick">
                    <p:tgtEl>
                      <p:spTgt spid="188"/>
                    </p:tgtEl>
                  </p:cond>
                </p:stCondLst>
                <p:childTnLst>
                  <p:par>
                    <p:cTn id="80" fill="hold">
                      <p:stCondLst>
                        <p:cond delay="0" evt="onClick">
                          <p:tgtEl>
                            <p:spTgt spid="188"/>
                          </p:tgtEl>
                        </p:cond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  <p:audio>
                                      <p:cMediaNode>
                                        <p:cTn>
                                          <p:stCondLst>
                                            <p:cond delay="0" evt="begin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delay="0" evt="onStopAudio"/>
                                          </p:endCondLst>
                                        </p:cTn>
                                        <p:tgtEl>
                                          <p:sndTgt r:embed="rId8" name="audio2.wav"/>
                                        </p:tgtEl>
                                      </p:cMediaNode>
                                    </p:audio>
                                  </p:childTnLst>
                                </p:cTn>
                              </p:par>
                              <p:par>
                                <p:cTn id="84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9,9,-1)"/>
                                      </p:to>
                                    </p:set>
                                    <p:set>
                                      <p:cBhvr>
                                        <p:cTn id="86" dur="indefinit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indefinit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Рисунок 8" descr=""/>
          <p:cNvPicPr/>
          <p:nvPr/>
        </p:nvPicPr>
        <p:blipFill>
          <a:blip r:embed="rId1"/>
          <a:stretch/>
        </p:blipFill>
        <p:spPr>
          <a:xfrm>
            <a:off x="5358240" y="1567440"/>
            <a:ext cx="5892480" cy="396756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92" name="Рисунок 10" descr=""/>
          <p:cNvPicPr/>
          <p:nvPr/>
        </p:nvPicPr>
        <p:blipFill>
          <a:blip r:embed="rId2"/>
          <a:srcRect l="31636" t="0" r="0" b="0"/>
          <a:stretch/>
        </p:blipFill>
        <p:spPr>
          <a:xfrm>
            <a:off x="1259640" y="1460160"/>
            <a:ext cx="4098240" cy="334512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Рисунок 5" descr=""/>
          <p:cNvPicPr/>
          <p:nvPr/>
        </p:nvPicPr>
        <p:blipFill>
          <a:blip r:embed="rId1"/>
          <a:stretch/>
        </p:blipFill>
        <p:spPr>
          <a:xfrm>
            <a:off x="2828160" y="6267600"/>
            <a:ext cx="2501640" cy="425160"/>
          </a:xfrm>
          <a:prstGeom prst="rect">
            <a:avLst/>
          </a:prstGeom>
          <a:ln>
            <a:noFill/>
          </a:ln>
        </p:spPr>
      </p:pic>
      <p:pic>
        <p:nvPicPr>
          <p:cNvPr id="194" name="Рисунок 6" descr=""/>
          <p:cNvPicPr/>
          <p:nvPr/>
        </p:nvPicPr>
        <p:blipFill>
          <a:blip r:embed="rId2"/>
          <a:stretch/>
        </p:blipFill>
        <p:spPr>
          <a:xfrm>
            <a:off x="227880" y="2779920"/>
            <a:ext cx="331200" cy="777240"/>
          </a:xfrm>
          <a:prstGeom prst="rect">
            <a:avLst/>
          </a:prstGeom>
          <a:ln>
            <a:noFill/>
          </a:ln>
        </p:spPr>
      </p:pic>
      <p:pic>
        <p:nvPicPr>
          <p:cNvPr id="195" name="Рисунок 7" descr=""/>
          <p:cNvPicPr/>
          <p:nvPr/>
        </p:nvPicPr>
        <p:blipFill>
          <a:blip r:embed="rId3"/>
          <a:stretch/>
        </p:blipFill>
        <p:spPr>
          <a:xfrm>
            <a:off x="1059120" y="3843000"/>
            <a:ext cx="408240" cy="344880"/>
          </a:xfrm>
          <a:prstGeom prst="rect">
            <a:avLst/>
          </a:prstGeom>
          <a:ln>
            <a:noFill/>
          </a:ln>
        </p:spPr>
      </p:pic>
      <p:pic>
        <p:nvPicPr>
          <p:cNvPr id="196" name="Рисунок 8" descr=""/>
          <p:cNvPicPr/>
          <p:nvPr/>
        </p:nvPicPr>
        <p:blipFill>
          <a:blip r:embed="rId4"/>
          <a:stretch/>
        </p:blipFill>
        <p:spPr>
          <a:xfrm>
            <a:off x="10688040" y="1753200"/>
            <a:ext cx="342360" cy="373680"/>
          </a:xfrm>
          <a:prstGeom prst="rect">
            <a:avLst/>
          </a:prstGeom>
          <a:ln>
            <a:noFill/>
          </a:ln>
        </p:spPr>
      </p:pic>
      <p:pic>
        <p:nvPicPr>
          <p:cNvPr id="197" name="Рисунок 9" descr=""/>
          <p:cNvPicPr/>
          <p:nvPr/>
        </p:nvPicPr>
        <p:blipFill>
          <a:blip r:embed="rId5"/>
          <a:stretch/>
        </p:blipFill>
        <p:spPr>
          <a:xfrm>
            <a:off x="8146800" y="3643560"/>
            <a:ext cx="385560" cy="423000"/>
          </a:xfrm>
          <a:prstGeom prst="rect">
            <a:avLst/>
          </a:prstGeom>
          <a:ln>
            <a:noFill/>
          </a:ln>
        </p:spPr>
      </p:pic>
      <p:sp>
        <p:nvSpPr>
          <p:cNvPr id="198" name="TextShape 1"/>
          <p:cNvSpPr txBox="1"/>
          <p:nvPr/>
        </p:nvSpPr>
        <p:spPr>
          <a:xfrm>
            <a:off x="2684880" y="468720"/>
            <a:ext cx="5290560" cy="9676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txBody>
          <a:bodyPr anchor="ctr">
            <a:normAutofit/>
          </a:bodyPr>
          <a:p>
            <a:pPr marL="571680" indent="-571320" algn="ctr">
              <a:lnSpc>
                <a:spcPct val="9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b="1" lang="ru-RU" sz="4000" spc="-1" strike="noStrike">
                <a:solidFill>
                  <a:srgbClr val="1f4e79"/>
                </a:solidFill>
                <a:latin typeface="Times New Roman"/>
              </a:rPr>
              <a:t>Прорастание семян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CustomShape 2"/>
          <p:cNvSpPr/>
          <p:nvPr/>
        </p:nvSpPr>
        <p:spPr>
          <a:xfrm>
            <a:off x="559440" y="1753200"/>
            <a:ext cx="5770080" cy="1001880"/>
          </a:xfrm>
          <a:prstGeom prst="rect">
            <a:avLst/>
          </a:prstGeom>
          <a:solidFill>
            <a:srgbClr val="ffffff"/>
          </a:solidFill>
          <a:ln w="3816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2e75b6"/>
                </a:solidFill>
                <a:latin typeface="Times New Roman"/>
              </a:rPr>
              <a:t>На четвертый день у семян гороха и фасоли появились корешки </a:t>
            </a:r>
            <a:endParaRPr b="0" lang="en-US" sz="2400" spc="-1" strike="noStrike">
              <a:latin typeface="Arial"/>
            </a:endParaRPr>
          </a:p>
        </p:txBody>
      </p:sp>
      <p:pic>
        <p:nvPicPr>
          <p:cNvPr id="200" name="Рисунок 2" descr=""/>
          <p:cNvPicPr/>
          <p:nvPr/>
        </p:nvPicPr>
        <p:blipFill>
          <a:blip r:embed="rId6"/>
          <a:stretch/>
        </p:blipFill>
        <p:spPr>
          <a:xfrm>
            <a:off x="3294720" y="3557520"/>
            <a:ext cx="3567600" cy="23785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01" name="Рисунок 4" descr=""/>
          <p:cNvPicPr/>
          <p:nvPr/>
        </p:nvPicPr>
        <p:blipFill>
          <a:blip r:embed="rId7"/>
          <a:srcRect l="23172" t="15868" r="17460" b="11537"/>
          <a:stretch/>
        </p:blipFill>
        <p:spPr>
          <a:xfrm>
            <a:off x="7420320" y="1410840"/>
            <a:ext cx="2645280" cy="24260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mc:AlternateContent>
    <mc:Choice Requires="p14">
      <p:transition spd="slow" p14:dur="3500"/>
    </mc:Choice>
    <mc:Fallback>
      <p:transition spd="slow"/>
    </mc:Fallback>
  </mc:AlternateContent>
  <p:timing>
    <p:tnLst>
      <p:par>
        <p:cTn id="88" dur="indefinite" restart="never" nodeType="tmRoot">
          <p:childTnLst>
            <p:seq>
              <p:cTn id="89" restart="whenNotActive" nodeType="interactiveSeq" fill="hold">
                <p:stCondLst>
                  <p:cond delay="0" evt="onClick">
                    <p:tgtEl>
                      <p:spTgt spid="199"/>
                    </p:tgtEl>
                  </p:cond>
                </p:stCondLst>
                <p:childTnLst>
                  <p:par>
                    <p:cTn id="90" fill="hold">
                      <p:stCondLst>
                        <p:cond delay="0" evt="onClick">
                          <p:tgtEl>
                            <p:spTgt spid="199"/>
                          </p:tgtEl>
                        </p:cond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nodeType="clickEffect" fill="hold" presetClass="emph" presetID="3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,-1,-1)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nodeType="withEffect" fill="hold" presetClass="emph" presetID="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indefinite"/>
                                        <p:tgtEl>
                                          <p:spTgt spid="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126,-48,-71)"/>
                                      </p:to>
                                    </p:set>
                                    <p:set>
                                      <p:cBhvr>
                                        <p:cTn id="96" dur="indefinite"/>
                                        <p:tgtEl>
                                          <p:spTgt spid="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indefinite"/>
                                        <p:tgtEl>
                                          <p:spTgt spid="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3741CD3-8569-4BAB-AF6D-FCD53F5F38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0BA057-99D9-4B2E-9EEA-942685394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6E651B-F8A4-462D-AD53-A41449326690}">
  <ds:schemaRefs>
    <ds:schemaRef ds:uri="http://schemas.microsoft.com/sharepoint/v3"/>
    <ds:schemaRef ds:uri="2547570a-e5f4-4946-a4c3-82580e42479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ee78bd2-4339-4042-adc0-bcc646419980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на тему Природа и мир вокруг нас с насекомыми</Template>
  <TotalTime>0</TotalTime>
  <Application>LibreOffice/6.3.4.2$Linux_X86_64 LibreOffice_project/60da17e045e08f1793c57c00ba83cdfce946d0aa</Application>
  <Words>318</Words>
  <Paragraphs>73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2017-07-07T05:53:37Z</dcterms:created>
  <dc:creator/>
  <dc:description/>
  <dc:language>en-US</dc:language>
  <cp:lastModifiedBy/>
  <dcterms:modified xsi:type="dcterms:W3CDTF">2020-04-16T13:30:48Z</dcterms:modified>
  <cp:revision>1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0x01010019AC5EAA778EFE4AB81F53BA0C48C9BB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Широкоэкранный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15</vt:i4>
  </property>
</Properties>
</file>