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78" r:id="rId10"/>
    <p:sldId id="264" r:id="rId11"/>
    <p:sldId id="265" r:id="rId12"/>
    <p:sldId id="266" r:id="rId13"/>
    <p:sldId id="268" r:id="rId14"/>
    <p:sldId id="273" r:id="rId15"/>
    <p:sldId id="275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1" autoAdjust="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18ADA5-DF38-4252-B5C0-D839E62637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0E4E665-F8E7-4B0C-8066-4F182483F42E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98AF032-BD5D-4427-A951-22D68751B2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2.wmf"/><Relationship Id="rId9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Надя\фото\Учителя\Школа\1.09.07\DSC0256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428868"/>
            <a:ext cx="350046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2880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ПРИЁМЫ ТВОРЧЕСКОГО ПРЕОБРАЗОВАНИЯ АЛГОРИТМОВ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143116"/>
            <a:ext cx="8501122" cy="4714884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				 	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МИНИНА 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     	НАДЕЖДА 						ВАЛЕРИЕВНА</a:t>
            </a:r>
          </a:p>
          <a:p>
            <a:pPr algn="l"/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        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МБОУ СОШ №4</a:t>
            </a:r>
          </a:p>
          <a:p>
            <a:pPr algn="l"/>
            <a:r>
              <a:rPr lang="ru-RU" sz="4000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ru-RU" sz="40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			   </a:t>
            </a:r>
          </a:p>
          <a:p>
            <a:pPr algn="l"/>
            <a:r>
              <a:rPr lang="ru-RU" sz="4000" dirty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	</a:t>
            </a:r>
            <a:r>
              <a:rPr lang="ru-RU" sz="4000" dirty="0" smtClean="0">
                <a:solidFill>
                  <a:schemeClr val="tx1"/>
                </a:solidFill>
                <a:latin typeface="Arial Narrow" pitchFamily="34" charset="0"/>
                <a:cs typeface="Times New Roman" pitchFamily="18" charset="0"/>
              </a:rPr>
              <a:t>			   	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г.ПОЛЯРНЫЕ ЗОРИ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1714512"/>
          </a:xfrm>
        </p:spPr>
        <p:txBody>
          <a:bodyPr>
            <a:noAutofit/>
          </a:bodyPr>
          <a:lstStyle/>
          <a:p>
            <a:pPr algn="ctr"/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Творческого преобразования алгоритмов</a:t>
            </a: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285992"/>
            <a:ext cx="8183880" cy="364333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1ступень - полное рассуждение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 ступень - частичное сжатие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3ступень - максимальное 				                              сжатие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1537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Урок математики. 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Тема :«Деление многозначного числа на однозначное».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0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0034" y="1285860"/>
            <a:ext cx="4040188" cy="642942"/>
          </a:xfrm>
        </p:spPr>
        <p:txBody>
          <a:bodyPr>
            <a:normAutofit fontScale="40000" lnSpcReduction="20000"/>
          </a:bodyPr>
          <a:lstStyle/>
          <a:p>
            <a:endParaRPr lang="ru-RU" dirty="0" smtClean="0"/>
          </a:p>
          <a:p>
            <a:pPr algn="ctr"/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Полный алгоритм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3438" y="1285860"/>
            <a:ext cx="4041775" cy="714380"/>
          </a:xfrm>
        </p:spPr>
        <p:txBody>
          <a:bodyPr>
            <a:normAutofit fontScale="77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Сжатый алгоритм</a:t>
            </a:r>
          </a:p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285720" y="2000240"/>
            <a:ext cx="4283106" cy="4071966"/>
          </a:xfrm>
        </p:spPr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Выделяю первое неполное делимое и объясняю, какие разрядные единицы оно обозначает.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Определяю количество цифр в значении частного.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Подбираю первую цифру в значении частного.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Умножаю число, записанное этой цифрой, на делитель.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Вычитаю полученный результат из неполного делимого и нахожу остаток.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Записываю цифру следующего разряда делимого рядом с остатком. Получаю второе неполное делимое и повторяю пункты 3, 4, 5, 6.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928802"/>
            <a:ext cx="4284693" cy="3929090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Найти первое неполное делимое.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Определить число цифр в частном.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Найти цифры в каждом разряде частного.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92882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Внеурочная деятельность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Проект: «Алгоритмы в нашей жизни»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7358114" cy="428628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Алгоритмы облегчают жизнь человека,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помогают достичь  желаемой цели быстро и эффективно.</a:t>
            </a:r>
          </a:p>
          <a:p>
            <a:pPr lvl="0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Алгоритмы занимают важное место в жизни  человека.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Люди постоянно, часто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неосознанно,используют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их.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 написанная программа действий (алгоритм)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чёткое её выполнение значительно облегчают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наше существование.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J028364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357562"/>
            <a:ext cx="2200603" cy="314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7" y="569913"/>
            <a:ext cx="4649815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u="sng" dirty="0" smtClean="0">
                <a:latin typeface="Monotype Corsiva" pitchFamily="66" charset="0"/>
              </a:rPr>
              <a:t>Линейный</a:t>
            </a:r>
            <a:r>
              <a:rPr lang="ru-RU" u="sng" dirty="0" smtClean="0">
                <a:latin typeface="Monotype Corsiva" pitchFamily="66" charset="0"/>
              </a:rPr>
              <a:t>    </a:t>
            </a:r>
            <a:r>
              <a:rPr lang="ru-RU" b="1" u="sng" dirty="0" smtClean="0">
                <a:latin typeface="Monotype Corsiva" pitchFamily="66" charset="0"/>
              </a:rPr>
              <a:t>алгоритм</a:t>
            </a:r>
          </a:p>
        </p:txBody>
      </p:sp>
      <p:sp>
        <p:nvSpPr>
          <p:cNvPr id="17411" name="WordArt 3"/>
          <p:cNvSpPr>
            <a:spLocks noChangeArrowheads="1" noChangeShapeType="1" noTextEdit="1"/>
          </p:cNvSpPr>
          <p:nvPr/>
        </p:nvSpPr>
        <p:spPr bwMode="auto">
          <a:xfrm>
            <a:off x="684213" y="2565400"/>
            <a:ext cx="46799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"После школы"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722938" y="569913"/>
            <a:ext cx="2663825" cy="5618162"/>
            <a:chOff x="3651" y="164"/>
            <a:chExt cx="1678" cy="3539"/>
          </a:xfrm>
        </p:grpSpPr>
        <p:sp>
          <p:nvSpPr>
            <p:cNvPr id="17416" name="AutoShape 4"/>
            <p:cNvSpPr>
              <a:spLocks noChangeArrowheads="1"/>
            </p:cNvSpPr>
            <p:nvPr/>
          </p:nvSpPr>
          <p:spPr bwMode="auto">
            <a:xfrm>
              <a:off x="3697" y="164"/>
              <a:ext cx="1586" cy="329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Начало</a:t>
              </a:r>
            </a:p>
          </p:txBody>
        </p:sp>
        <p:sp>
          <p:nvSpPr>
            <p:cNvPr id="17417" name="AutoShape 5"/>
            <p:cNvSpPr>
              <a:spLocks noChangeArrowheads="1"/>
            </p:cNvSpPr>
            <p:nvPr/>
          </p:nvSpPr>
          <p:spPr bwMode="auto">
            <a:xfrm>
              <a:off x="3697" y="3374"/>
              <a:ext cx="1586" cy="329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Конец</a:t>
              </a:r>
            </a:p>
          </p:txBody>
        </p:sp>
        <p:sp>
          <p:nvSpPr>
            <p:cNvPr id="17418" name="Line 6"/>
            <p:cNvSpPr>
              <a:spLocks noChangeShapeType="1"/>
            </p:cNvSpPr>
            <p:nvPr/>
          </p:nvSpPr>
          <p:spPr bwMode="auto">
            <a:xfrm>
              <a:off x="4491" y="493"/>
              <a:ext cx="0" cy="16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19" name="Rectangle 7"/>
            <p:cNvSpPr>
              <a:spLocks noChangeArrowheads="1"/>
            </p:cNvSpPr>
            <p:nvPr/>
          </p:nvSpPr>
          <p:spPr bwMode="auto">
            <a:xfrm>
              <a:off x="3651" y="658"/>
              <a:ext cx="1678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Приду со школы</a:t>
              </a:r>
            </a:p>
          </p:txBody>
        </p:sp>
        <p:sp>
          <p:nvSpPr>
            <p:cNvPr id="17420" name="Line 8"/>
            <p:cNvSpPr>
              <a:spLocks noChangeShapeType="1"/>
            </p:cNvSpPr>
            <p:nvPr/>
          </p:nvSpPr>
          <p:spPr bwMode="auto">
            <a:xfrm>
              <a:off x="4491" y="945"/>
              <a:ext cx="0" cy="16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Rectangle 9"/>
            <p:cNvSpPr>
              <a:spLocks noChangeArrowheads="1"/>
            </p:cNvSpPr>
            <p:nvPr/>
          </p:nvSpPr>
          <p:spPr bwMode="auto">
            <a:xfrm>
              <a:off x="3651" y="1110"/>
              <a:ext cx="1678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Переоденусь</a:t>
              </a:r>
            </a:p>
          </p:txBody>
        </p:sp>
        <p:sp>
          <p:nvSpPr>
            <p:cNvPr id="17422" name="Line 10"/>
            <p:cNvSpPr>
              <a:spLocks noChangeShapeType="1"/>
            </p:cNvSpPr>
            <p:nvPr/>
          </p:nvSpPr>
          <p:spPr bwMode="auto">
            <a:xfrm>
              <a:off x="4491" y="1398"/>
              <a:ext cx="0" cy="16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Rectangle 11"/>
            <p:cNvSpPr>
              <a:spLocks noChangeArrowheads="1"/>
            </p:cNvSpPr>
            <p:nvPr/>
          </p:nvSpPr>
          <p:spPr bwMode="auto">
            <a:xfrm>
              <a:off x="3651" y="1563"/>
              <a:ext cx="1678" cy="2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Помою руки</a:t>
              </a:r>
            </a:p>
          </p:txBody>
        </p:sp>
        <p:sp>
          <p:nvSpPr>
            <p:cNvPr id="17424" name="Line 12"/>
            <p:cNvSpPr>
              <a:spLocks noChangeShapeType="1"/>
            </p:cNvSpPr>
            <p:nvPr/>
          </p:nvSpPr>
          <p:spPr bwMode="auto">
            <a:xfrm>
              <a:off x="4491" y="1850"/>
              <a:ext cx="0" cy="166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Rectangle 13"/>
            <p:cNvSpPr>
              <a:spLocks noChangeArrowheads="1"/>
            </p:cNvSpPr>
            <p:nvPr/>
          </p:nvSpPr>
          <p:spPr bwMode="auto">
            <a:xfrm>
              <a:off x="3651" y="2016"/>
              <a:ext cx="1678" cy="28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Пообедаю</a:t>
              </a:r>
            </a:p>
          </p:txBody>
        </p:sp>
        <p:sp>
          <p:nvSpPr>
            <p:cNvPr id="17426" name="Line 14"/>
            <p:cNvSpPr>
              <a:spLocks noChangeShapeType="1"/>
            </p:cNvSpPr>
            <p:nvPr/>
          </p:nvSpPr>
          <p:spPr bwMode="auto">
            <a:xfrm>
              <a:off x="4491" y="2303"/>
              <a:ext cx="0" cy="16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Rectangle 15"/>
            <p:cNvSpPr>
              <a:spLocks noChangeArrowheads="1"/>
            </p:cNvSpPr>
            <p:nvPr/>
          </p:nvSpPr>
          <p:spPr bwMode="auto">
            <a:xfrm>
              <a:off x="3651" y="2468"/>
              <a:ext cx="1678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>
                  <a:latin typeface="Arial" charset="0"/>
                </a:rPr>
                <a:t>Помою посуду</a:t>
              </a:r>
            </a:p>
          </p:txBody>
        </p:sp>
        <p:sp>
          <p:nvSpPr>
            <p:cNvPr id="17428" name="Line 16"/>
            <p:cNvSpPr>
              <a:spLocks noChangeShapeType="1"/>
            </p:cNvSpPr>
            <p:nvPr/>
          </p:nvSpPr>
          <p:spPr bwMode="auto">
            <a:xfrm>
              <a:off x="4491" y="2756"/>
              <a:ext cx="0" cy="165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9" name="Rectangle 17"/>
            <p:cNvSpPr>
              <a:spLocks noChangeArrowheads="1"/>
            </p:cNvSpPr>
            <p:nvPr/>
          </p:nvSpPr>
          <p:spPr bwMode="auto">
            <a:xfrm>
              <a:off x="3651" y="2921"/>
              <a:ext cx="1678" cy="28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>
                  <a:latin typeface="Arial" charset="0"/>
                </a:rPr>
                <a:t>Соберусь в муз школу</a:t>
              </a:r>
            </a:p>
          </p:txBody>
        </p:sp>
        <p:sp>
          <p:nvSpPr>
            <p:cNvPr id="17430" name="Line 18"/>
            <p:cNvSpPr>
              <a:spLocks noChangeShapeType="1"/>
            </p:cNvSpPr>
            <p:nvPr/>
          </p:nvSpPr>
          <p:spPr bwMode="auto">
            <a:xfrm>
              <a:off x="4491" y="3209"/>
              <a:ext cx="0" cy="166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7413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675" y="4748213"/>
            <a:ext cx="16557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20" descr="Рисунок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4873625"/>
            <a:ext cx="129698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25" descr="Логотип школ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620125" y="131763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title"/>
          </p:nvPr>
        </p:nvSpPr>
        <p:spPr>
          <a:xfrm>
            <a:off x="714348" y="500063"/>
            <a:ext cx="4937152" cy="1143000"/>
          </a:xfrm>
        </p:spPr>
        <p:txBody>
          <a:bodyPr/>
          <a:lstStyle/>
          <a:p>
            <a:pPr eaLnBrk="1" hangingPunct="1"/>
            <a:r>
              <a:rPr lang="ru-RU" u="sng" dirty="0" smtClean="0">
                <a:latin typeface="Monotype Corsiva" pitchFamily="66" charset="0"/>
              </a:rPr>
              <a:t>Циклический алгоритм  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5651500" y="546100"/>
            <a:ext cx="2881313" cy="5761038"/>
            <a:chOff x="3560" y="344"/>
            <a:chExt cx="1815" cy="3629"/>
          </a:xfrm>
        </p:grpSpPr>
        <p:sp>
          <p:nvSpPr>
            <p:cNvPr id="21511" name="Rectangle 2"/>
            <p:cNvSpPr>
              <a:spLocks noChangeArrowheads="1"/>
            </p:cNvSpPr>
            <p:nvPr/>
          </p:nvSpPr>
          <p:spPr bwMode="auto">
            <a:xfrm>
              <a:off x="3923" y="1217"/>
              <a:ext cx="1361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1600" b="1">
                  <a:solidFill>
                    <a:srgbClr val="000000"/>
                  </a:solidFill>
                </a:rPr>
                <a:t>  Иду на горку.</a:t>
              </a:r>
            </a:p>
          </p:txBody>
        </p:sp>
        <p:sp>
          <p:nvSpPr>
            <p:cNvPr id="21512" name="AutoShape 5"/>
            <p:cNvSpPr>
              <a:spLocks noChangeArrowheads="1"/>
            </p:cNvSpPr>
            <p:nvPr/>
          </p:nvSpPr>
          <p:spPr bwMode="auto">
            <a:xfrm>
              <a:off x="3923" y="344"/>
              <a:ext cx="1180" cy="216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2000" b="1"/>
                <a:t>Начало</a:t>
              </a:r>
            </a:p>
          </p:txBody>
        </p:sp>
        <p:sp>
          <p:nvSpPr>
            <p:cNvPr id="21513" name="AutoShape 6"/>
            <p:cNvSpPr>
              <a:spLocks noChangeArrowheads="1"/>
            </p:cNvSpPr>
            <p:nvPr/>
          </p:nvSpPr>
          <p:spPr bwMode="auto">
            <a:xfrm>
              <a:off x="3923" y="3801"/>
              <a:ext cx="1180" cy="172"/>
            </a:xfrm>
            <a:prstGeom prst="flowChartTerminator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800" b="1"/>
                <a:t>Конец</a:t>
              </a:r>
            </a:p>
          </p:txBody>
        </p:sp>
        <p:sp>
          <p:nvSpPr>
            <p:cNvPr id="21514" name="Rectangle 7"/>
            <p:cNvSpPr>
              <a:spLocks noChangeArrowheads="1"/>
            </p:cNvSpPr>
            <p:nvPr/>
          </p:nvSpPr>
          <p:spPr bwMode="auto">
            <a:xfrm>
              <a:off x="3923" y="733"/>
              <a:ext cx="1361" cy="30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5" name="Rectangle 9"/>
            <p:cNvSpPr>
              <a:spLocks noChangeArrowheads="1"/>
            </p:cNvSpPr>
            <p:nvPr/>
          </p:nvSpPr>
          <p:spPr bwMode="auto">
            <a:xfrm>
              <a:off x="3923" y="1573"/>
              <a:ext cx="1361" cy="3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6" name="Rectangle 10"/>
            <p:cNvSpPr>
              <a:spLocks noChangeArrowheads="1"/>
            </p:cNvSpPr>
            <p:nvPr/>
          </p:nvSpPr>
          <p:spPr bwMode="auto">
            <a:xfrm>
              <a:off x="3923" y="1999"/>
              <a:ext cx="1361" cy="34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517" name="Rectangle 11"/>
            <p:cNvSpPr>
              <a:spLocks noChangeArrowheads="1"/>
            </p:cNvSpPr>
            <p:nvPr/>
          </p:nvSpPr>
          <p:spPr bwMode="auto">
            <a:xfrm>
              <a:off x="3833" y="3211"/>
              <a:ext cx="1361" cy="34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ru-RU" sz="1600" b="1"/>
                <a:t>         Иду домой.</a:t>
              </a:r>
            </a:p>
          </p:txBody>
        </p:sp>
        <p:sp>
          <p:nvSpPr>
            <p:cNvPr id="21518" name="AutoShape 12"/>
            <p:cNvSpPr>
              <a:spLocks noChangeArrowheads="1"/>
            </p:cNvSpPr>
            <p:nvPr/>
          </p:nvSpPr>
          <p:spPr bwMode="auto">
            <a:xfrm>
              <a:off x="3832" y="2468"/>
              <a:ext cx="1361" cy="604"/>
            </a:xfrm>
            <a:prstGeom prst="flowChartDecision">
              <a:avLst/>
            </a:prstGeom>
            <a:solidFill>
              <a:schemeClr val="bg1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600" b="1"/>
                <a:t>Замёрзла.</a:t>
              </a:r>
            </a:p>
          </p:txBody>
        </p:sp>
        <p:sp>
          <p:nvSpPr>
            <p:cNvPr id="21519" name="Line 13"/>
            <p:cNvSpPr>
              <a:spLocks noChangeShapeType="1"/>
            </p:cNvSpPr>
            <p:nvPr/>
          </p:nvSpPr>
          <p:spPr bwMode="auto">
            <a:xfrm>
              <a:off x="4513" y="560"/>
              <a:ext cx="1" cy="173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0" name="Line 14"/>
            <p:cNvSpPr>
              <a:spLocks noChangeShapeType="1"/>
            </p:cNvSpPr>
            <p:nvPr/>
          </p:nvSpPr>
          <p:spPr bwMode="auto">
            <a:xfrm>
              <a:off x="4514" y="1035"/>
              <a:ext cx="0" cy="16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1" name="Line 15"/>
            <p:cNvSpPr>
              <a:spLocks noChangeShapeType="1"/>
            </p:cNvSpPr>
            <p:nvPr/>
          </p:nvSpPr>
          <p:spPr bwMode="auto">
            <a:xfrm>
              <a:off x="4513" y="1437"/>
              <a:ext cx="0" cy="13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2" name="Line 16"/>
            <p:cNvSpPr>
              <a:spLocks noChangeShapeType="1"/>
            </p:cNvSpPr>
            <p:nvPr/>
          </p:nvSpPr>
          <p:spPr bwMode="auto">
            <a:xfrm>
              <a:off x="4513" y="1875"/>
              <a:ext cx="0" cy="13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3" name="Line 17"/>
            <p:cNvSpPr>
              <a:spLocks noChangeShapeType="1"/>
            </p:cNvSpPr>
            <p:nvPr/>
          </p:nvSpPr>
          <p:spPr bwMode="auto">
            <a:xfrm>
              <a:off x="4513" y="2345"/>
              <a:ext cx="1" cy="129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4" name="Line 18"/>
            <p:cNvSpPr>
              <a:spLocks noChangeShapeType="1"/>
            </p:cNvSpPr>
            <p:nvPr/>
          </p:nvSpPr>
          <p:spPr bwMode="auto">
            <a:xfrm>
              <a:off x="4513" y="3084"/>
              <a:ext cx="0" cy="13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5" name="Line 19"/>
            <p:cNvSpPr>
              <a:spLocks noChangeShapeType="1"/>
            </p:cNvSpPr>
            <p:nvPr/>
          </p:nvSpPr>
          <p:spPr bwMode="auto">
            <a:xfrm>
              <a:off x="4513" y="3584"/>
              <a:ext cx="1" cy="217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6" name="Line 20"/>
            <p:cNvSpPr>
              <a:spLocks noChangeShapeType="1"/>
            </p:cNvSpPr>
            <p:nvPr/>
          </p:nvSpPr>
          <p:spPr bwMode="auto">
            <a:xfrm flipH="1">
              <a:off x="3561" y="2771"/>
              <a:ext cx="272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7" name="Line 21"/>
            <p:cNvSpPr>
              <a:spLocks noChangeShapeType="1"/>
            </p:cNvSpPr>
            <p:nvPr/>
          </p:nvSpPr>
          <p:spPr bwMode="auto">
            <a:xfrm flipV="1">
              <a:off x="3560" y="1488"/>
              <a:ext cx="1" cy="1283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8" name="Line 22"/>
            <p:cNvSpPr>
              <a:spLocks noChangeShapeType="1"/>
            </p:cNvSpPr>
            <p:nvPr/>
          </p:nvSpPr>
          <p:spPr bwMode="auto">
            <a:xfrm>
              <a:off x="3561" y="1488"/>
              <a:ext cx="953" cy="1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29" name="Text Box 23"/>
            <p:cNvSpPr txBox="1">
              <a:spLocks noChangeArrowheads="1"/>
            </p:cNvSpPr>
            <p:nvPr/>
          </p:nvSpPr>
          <p:spPr bwMode="auto">
            <a:xfrm>
              <a:off x="3630" y="2509"/>
              <a:ext cx="49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solidFill>
                    <a:schemeClr val="bg1"/>
                  </a:solidFill>
                  <a:latin typeface="Arial" charset="0"/>
                </a:rPr>
                <a:t>нет</a:t>
              </a:r>
            </a:p>
          </p:txBody>
        </p:sp>
        <p:sp>
          <p:nvSpPr>
            <p:cNvPr id="21530" name="Text Box 24"/>
            <p:cNvSpPr txBox="1">
              <a:spLocks noChangeArrowheads="1"/>
            </p:cNvSpPr>
            <p:nvPr/>
          </p:nvSpPr>
          <p:spPr bwMode="auto">
            <a:xfrm>
              <a:off x="4622" y="2962"/>
              <a:ext cx="3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800" b="1">
                  <a:solidFill>
                    <a:schemeClr val="bg1"/>
                  </a:solidFill>
                </a:rPr>
                <a:t>да</a:t>
              </a:r>
            </a:p>
          </p:txBody>
        </p:sp>
        <p:sp>
          <p:nvSpPr>
            <p:cNvPr id="21531" name="Text Box 25"/>
            <p:cNvSpPr txBox="1">
              <a:spLocks noChangeArrowheads="1"/>
            </p:cNvSpPr>
            <p:nvPr/>
          </p:nvSpPr>
          <p:spPr bwMode="auto">
            <a:xfrm>
              <a:off x="3923" y="776"/>
              <a:ext cx="136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 b="1"/>
                <a:t>      Беру санки.</a:t>
              </a:r>
            </a:p>
          </p:txBody>
        </p:sp>
        <p:sp>
          <p:nvSpPr>
            <p:cNvPr id="21532" name="Rectangle 26"/>
            <p:cNvSpPr>
              <a:spLocks noChangeArrowheads="1"/>
            </p:cNvSpPr>
            <p:nvPr/>
          </p:nvSpPr>
          <p:spPr bwMode="auto">
            <a:xfrm>
              <a:off x="3878" y="1616"/>
              <a:ext cx="149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</a:rPr>
                <a:t>Поднимаюсь на горку.</a:t>
              </a:r>
            </a:p>
          </p:txBody>
        </p:sp>
        <p:sp>
          <p:nvSpPr>
            <p:cNvPr id="21533" name="Text Box 27"/>
            <p:cNvSpPr txBox="1">
              <a:spLocks noChangeArrowheads="1"/>
            </p:cNvSpPr>
            <p:nvPr/>
          </p:nvSpPr>
          <p:spPr bwMode="auto">
            <a:xfrm>
              <a:off x="4105" y="1999"/>
              <a:ext cx="998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1600" b="1"/>
                <a:t>Качусь с горки.</a:t>
              </a:r>
            </a:p>
          </p:txBody>
        </p:sp>
        <p:sp>
          <p:nvSpPr>
            <p:cNvPr id="21534" name="Text Box 28"/>
            <p:cNvSpPr txBox="1">
              <a:spLocks noChangeArrowheads="1"/>
            </p:cNvSpPr>
            <p:nvPr/>
          </p:nvSpPr>
          <p:spPr bwMode="auto">
            <a:xfrm>
              <a:off x="4014" y="2504"/>
              <a:ext cx="10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ru-RU" sz="1600" b="1"/>
            </a:p>
          </p:txBody>
        </p:sp>
      </p:grpSp>
      <p:pic>
        <p:nvPicPr>
          <p:cNvPr id="21508" name="Picture 33" descr="Логотип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28063" y="1270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WordArt 3"/>
          <p:cNvSpPr>
            <a:spLocks noChangeArrowheads="1" noChangeShapeType="1" noTextEdit="1"/>
          </p:cNvSpPr>
          <p:nvPr/>
        </p:nvSpPr>
        <p:spPr bwMode="auto">
          <a:xfrm>
            <a:off x="684213" y="2136775"/>
            <a:ext cx="46799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"Катание на санках"</a:t>
            </a:r>
          </a:p>
        </p:txBody>
      </p:sp>
      <p:pic>
        <p:nvPicPr>
          <p:cNvPr id="21510" name="Picture 41" descr="i?id=452924275-64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62075" y="3722688"/>
            <a:ext cx="2762250" cy="2108200"/>
          </a:xfrm>
          <a:prstGeom prst="rect">
            <a:avLst/>
          </a:prstGeom>
          <a:solidFill>
            <a:srgbClr val="3399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AutoShape 65"/>
          <p:cNvSpPr>
            <a:spLocks noChangeArrowheads="1"/>
          </p:cNvSpPr>
          <p:nvPr/>
        </p:nvSpPr>
        <p:spPr bwMode="auto">
          <a:xfrm>
            <a:off x="6672263" y="6313488"/>
            <a:ext cx="1008062" cy="361950"/>
          </a:xfrm>
          <a:prstGeom prst="flowChartTerminator">
            <a:avLst/>
          </a:prstGeom>
          <a:solidFill>
            <a:srgbClr val="FFFF99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1400" b="1">
                <a:latin typeface="Tahoma" pitchFamily="34" charset="0"/>
              </a:rPr>
              <a:t>конец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419100" y="673100"/>
            <a:ext cx="8420100" cy="6019800"/>
            <a:chOff x="113" y="0"/>
            <a:chExt cx="5577" cy="4110"/>
          </a:xfrm>
        </p:grpSpPr>
        <p:graphicFrame>
          <p:nvGraphicFramePr>
            <p:cNvPr id="2050" name="Object 103"/>
            <p:cNvGraphicFramePr>
              <a:graphicFrameLocks noChangeAspect="1"/>
            </p:cNvGraphicFramePr>
            <p:nvPr/>
          </p:nvGraphicFramePr>
          <p:xfrm>
            <a:off x="113" y="119"/>
            <a:ext cx="877" cy="7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3" name="Flash Document" r:id="rId3" imgW="2569680" imgH="2162880" progId="Flash.Movie">
                    <p:embed/>
                  </p:oleObj>
                </mc:Choice>
                <mc:Fallback>
                  <p:oleObj name="Flash Document" r:id="rId3" imgW="2569680" imgH="2162880" progId="Flash.Movie">
                    <p:embed/>
                    <p:pic>
                      <p:nvPicPr>
                        <p:cNvPr id="0" name="Object 10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" y="119"/>
                          <a:ext cx="877" cy="7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6" name="AutoShape 50"/>
            <p:cNvSpPr>
              <a:spLocks noChangeArrowheads="1"/>
            </p:cNvSpPr>
            <p:nvPr/>
          </p:nvSpPr>
          <p:spPr bwMode="auto">
            <a:xfrm>
              <a:off x="2472" y="0"/>
              <a:ext cx="635" cy="210"/>
            </a:xfrm>
            <a:prstGeom prst="flowChartTerminator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начало</a:t>
              </a:r>
            </a:p>
          </p:txBody>
        </p:sp>
        <p:sp>
          <p:nvSpPr>
            <p:cNvPr id="2057" name="AutoShape 52"/>
            <p:cNvSpPr>
              <a:spLocks noChangeArrowheads="1"/>
            </p:cNvSpPr>
            <p:nvPr/>
          </p:nvSpPr>
          <p:spPr bwMode="auto">
            <a:xfrm>
              <a:off x="1791" y="754"/>
              <a:ext cx="1951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Встретился  сказочный объект</a:t>
              </a:r>
            </a:p>
          </p:txBody>
        </p:sp>
        <p:sp>
          <p:nvSpPr>
            <p:cNvPr id="2058" name="AutoShape 54"/>
            <p:cNvSpPr>
              <a:spLocks noChangeArrowheads="1"/>
            </p:cNvSpPr>
            <p:nvPr/>
          </p:nvSpPr>
          <p:spPr bwMode="auto">
            <a:xfrm>
              <a:off x="1791" y="1117"/>
              <a:ext cx="1951" cy="272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 sz="1400">
                <a:latin typeface="Tahoma" pitchFamily="34" charset="0"/>
              </a:endParaRPr>
            </a:p>
            <a:p>
              <a:pPr algn="ctr"/>
              <a:r>
                <a:rPr lang="ru-RU" sz="1400" b="1">
                  <a:latin typeface="Tahoma" pitchFamily="34" charset="0"/>
                </a:rPr>
                <a:t>Девочка просит сказочный </a:t>
              </a:r>
            </a:p>
            <a:p>
              <a:pPr algn="ctr"/>
              <a:r>
                <a:rPr lang="ru-RU" sz="1400" b="1">
                  <a:latin typeface="Tahoma" pitchFamily="34" charset="0"/>
                </a:rPr>
                <a:t>Объект спрятать ее и брата</a:t>
              </a:r>
            </a:p>
            <a:p>
              <a:pPr algn="ctr"/>
              <a:r>
                <a:rPr lang="ru-RU" sz="1400">
                  <a:latin typeface="Tahoma" pitchFamily="34" charset="0"/>
                </a:rPr>
                <a:t> </a:t>
              </a:r>
            </a:p>
          </p:txBody>
        </p:sp>
        <p:sp>
          <p:nvSpPr>
            <p:cNvPr id="2059" name="AutoShape 55"/>
            <p:cNvSpPr>
              <a:spLocks noChangeArrowheads="1"/>
            </p:cNvSpPr>
            <p:nvPr/>
          </p:nvSpPr>
          <p:spPr bwMode="auto">
            <a:xfrm>
              <a:off x="2018" y="1525"/>
              <a:ext cx="1588" cy="589"/>
            </a:xfrm>
            <a:prstGeom prst="flowChartDecision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Выполнишь</a:t>
              </a:r>
            </a:p>
            <a:p>
              <a:pPr algn="ctr"/>
              <a:r>
                <a:rPr lang="ru-RU" sz="1400" b="1">
                  <a:latin typeface="Tahoma" pitchFamily="34" charset="0"/>
                </a:rPr>
                <a:t>просьбу?</a:t>
              </a:r>
            </a:p>
          </p:txBody>
        </p:sp>
        <p:sp>
          <p:nvSpPr>
            <p:cNvPr id="2060" name="AutoShape 57"/>
            <p:cNvSpPr>
              <a:spLocks noChangeArrowheads="1"/>
            </p:cNvSpPr>
            <p:nvPr/>
          </p:nvSpPr>
          <p:spPr bwMode="auto">
            <a:xfrm>
              <a:off x="839" y="1933"/>
              <a:ext cx="907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Спрячу</a:t>
              </a:r>
            </a:p>
          </p:txBody>
        </p:sp>
        <p:sp>
          <p:nvSpPr>
            <p:cNvPr id="2061" name="AutoShape 58"/>
            <p:cNvSpPr>
              <a:spLocks noChangeArrowheads="1"/>
            </p:cNvSpPr>
            <p:nvPr/>
          </p:nvSpPr>
          <p:spPr bwMode="auto">
            <a:xfrm>
              <a:off x="3878" y="1888"/>
              <a:ext cx="907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Не спрячу</a:t>
              </a:r>
            </a:p>
          </p:txBody>
        </p:sp>
        <p:sp>
          <p:nvSpPr>
            <p:cNvPr id="2062" name="AutoShape 61"/>
            <p:cNvSpPr>
              <a:spLocks noChangeArrowheads="1"/>
            </p:cNvSpPr>
            <p:nvPr/>
          </p:nvSpPr>
          <p:spPr bwMode="auto">
            <a:xfrm>
              <a:off x="567" y="2296"/>
              <a:ext cx="1451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Гуси-лебеди не найдут</a:t>
              </a:r>
            </a:p>
          </p:txBody>
        </p:sp>
        <p:sp>
          <p:nvSpPr>
            <p:cNvPr id="2063" name="AutoShape 62"/>
            <p:cNvSpPr>
              <a:spLocks noChangeArrowheads="1"/>
            </p:cNvSpPr>
            <p:nvPr/>
          </p:nvSpPr>
          <p:spPr bwMode="auto">
            <a:xfrm>
              <a:off x="657" y="2659"/>
              <a:ext cx="1270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Дети бегут дальше</a:t>
              </a:r>
            </a:p>
          </p:txBody>
        </p:sp>
        <p:sp>
          <p:nvSpPr>
            <p:cNvPr id="2064" name="AutoShape 63"/>
            <p:cNvSpPr>
              <a:spLocks noChangeArrowheads="1"/>
            </p:cNvSpPr>
            <p:nvPr/>
          </p:nvSpPr>
          <p:spPr bwMode="auto">
            <a:xfrm>
              <a:off x="476" y="3022"/>
              <a:ext cx="1588" cy="589"/>
            </a:xfrm>
            <a:prstGeom prst="flowChartDecision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Добежали </a:t>
              </a:r>
            </a:p>
            <a:p>
              <a:pPr algn="ctr"/>
              <a:r>
                <a:rPr lang="ru-RU" sz="1400" b="1">
                  <a:latin typeface="Tahoma" pitchFamily="34" charset="0"/>
                </a:rPr>
                <a:t>до дома?</a:t>
              </a:r>
            </a:p>
          </p:txBody>
        </p:sp>
        <p:sp>
          <p:nvSpPr>
            <p:cNvPr id="2065" name="AutoShape 68"/>
            <p:cNvSpPr>
              <a:spLocks noChangeArrowheads="1"/>
            </p:cNvSpPr>
            <p:nvPr/>
          </p:nvSpPr>
          <p:spPr bwMode="auto">
            <a:xfrm>
              <a:off x="3651" y="2296"/>
              <a:ext cx="1270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Гуси-лебеди догонят</a:t>
              </a:r>
            </a:p>
          </p:txBody>
        </p:sp>
        <p:sp>
          <p:nvSpPr>
            <p:cNvPr id="2066" name="AutoShape 69"/>
            <p:cNvSpPr>
              <a:spLocks noChangeArrowheads="1"/>
            </p:cNvSpPr>
            <p:nvPr/>
          </p:nvSpPr>
          <p:spPr bwMode="auto">
            <a:xfrm>
              <a:off x="3651" y="2750"/>
              <a:ext cx="1271" cy="409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Сказка закончилась</a:t>
              </a:r>
            </a:p>
            <a:p>
              <a:pPr algn="ctr"/>
              <a:r>
                <a:rPr lang="ru-RU" sz="1400" b="1">
                  <a:latin typeface="Tahoma" pitchFamily="34" charset="0"/>
                </a:rPr>
                <a:t>несчастливо</a:t>
              </a:r>
            </a:p>
          </p:txBody>
        </p:sp>
        <p:sp>
          <p:nvSpPr>
            <p:cNvPr id="2067" name="AutoShape 70"/>
            <p:cNvSpPr>
              <a:spLocks noChangeArrowheads="1"/>
            </p:cNvSpPr>
            <p:nvPr/>
          </p:nvSpPr>
          <p:spPr bwMode="auto">
            <a:xfrm>
              <a:off x="2200" y="3475"/>
              <a:ext cx="1271" cy="409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Сказка закончилась</a:t>
              </a:r>
            </a:p>
            <a:p>
              <a:pPr algn="ctr"/>
              <a:r>
                <a:rPr lang="ru-RU" sz="1400" b="1">
                  <a:latin typeface="Tahoma" pitchFamily="34" charset="0"/>
                </a:rPr>
                <a:t>счастливо</a:t>
              </a:r>
            </a:p>
          </p:txBody>
        </p:sp>
        <p:sp>
          <p:nvSpPr>
            <p:cNvPr id="2068" name="Line 71"/>
            <p:cNvSpPr>
              <a:spLocks noChangeShapeType="1"/>
            </p:cNvSpPr>
            <p:nvPr/>
          </p:nvSpPr>
          <p:spPr bwMode="auto">
            <a:xfrm>
              <a:off x="2789" y="21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9" name="Line 72"/>
            <p:cNvSpPr>
              <a:spLocks noChangeShapeType="1"/>
            </p:cNvSpPr>
            <p:nvPr/>
          </p:nvSpPr>
          <p:spPr bwMode="auto">
            <a:xfrm>
              <a:off x="2789" y="981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0" name="Line 73"/>
            <p:cNvSpPr>
              <a:spLocks noChangeShapeType="1"/>
            </p:cNvSpPr>
            <p:nvPr/>
          </p:nvSpPr>
          <p:spPr bwMode="auto">
            <a:xfrm>
              <a:off x="2789" y="1389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1" name="Line 74"/>
            <p:cNvSpPr>
              <a:spLocks noChangeShapeType="1"/>
            </p:cNvSpPr>
            <p:nvPr/>
          </p:nvSpPr>
          <p:spPr bwMode="auto">
            <a:xfrm>
              <a:off x="1292" y="1797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2" name="Line 75"/>
            <p:cNvSpPr>
              <a:spLocks noChangeShapeType="1"/>
            </p:cNvSpPr>
            <p:nvPr/>
          </p:nvSpPr>
          <p:spPr bwMode="auto">
            <a:xfrm>
              <a:off x="4332" y="1797"/>
              <a:ext cx="0" cy="9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3" name="Line 76"/>
            <p:cNvSpPr>
              <a:spLocks noChangeShapeType="1"/>
            </p:cNvSpPr>
            <p:nvPr/>
          </p:nvSpPr>
          <p:spPr bwMode="auto">
            <a:xfrm>
              <a:off x="1292" y="2160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4" name="Line 77"/>
            <p:cNvSpPr>
              <a:spLocks noChangeShapeType="1"/>
            </p:cNvSpPr>
            <p:nvPr/>
          </p:nvSpPr>
          <p:spPr bwMode="auto">
            <a:xfrm>
              <a:off x="1292" y="2523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5" name="Line 78"/>
            <p:cNvSpPr>
              <a:spLocks noChangeShapeType="1"/>
            </p:cNvSpPr>
            <p:nvPr/>
          </p:nvSpPr>
          <p:spPr bwMode="auto">
            <a:xfrm>
              <a:off x="1292" y="2886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6" name="Line 79"/>
            <p:cNvSpPr>
              <a:spLocks noChangeShapeType="1"/>
            </p:cNvSpPr>
            <p:nvPr/>
          </p:nvSpPr>
          <p:spPr bwMode="auto">
            <a:xfrm>
              <a:off x="2744" y="3294"/>
              <a:ext cx="0" cy="1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7" name="Line 80"/>
            <p:cNvSpPr>
              <a:spLocks noChangeShapeType="1"/>
            </p:cNvSpPr>
            <p:nvPr/>
          </p:nvSpPr>
          <p:spPr bwMode="auto">
            <a:xfrm>
              <a:off x="4332" y="2115"/>
              <a:ext cx="0" cy="2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8" name="Line 81"/>
            <p:cNvSpPr>
              <a:spLocks noChangeShapeType="1"/>
            </p:cNvSpPr>
            <p:nvPr/>
          </p:nvSpPr>
          <p:spPr bwMode="auto">
            <a:xfrm>
              <a:off x="4332" y="2523"/>
              <a:ext cx="0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9" name="Line 82"/>
            <p:cNvSpPr>
              <a:spLocks noChangeShapeType="1"/>
            </p:cNvSpPr>
            <p:nvPr/>
          </p:nvSpPr>
          <p:spPr bwMode="auto">
            <a:xfrm>
              <a:off x="4286" y="3158"/>
              <a:ext cx="0" cy="95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0" name="Line 84"/>
            <p:cNvSpPr>
              <a:spLocks noChangeShapeType="1"/>
            </p:cNvSpPr>
            <p:nvPr/>
          </p:nvSpPr>
          <p:spPr bwMode="auto">
            <a:xfrm>
              <a:off x="2744" y="3884"/>
              <a:ext cx="0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1" name="Line 85"/>
            <p:cNvSpPr>
              <a:spLocks noChangeShapeType="1"/>
            </p:cNvSpPr>
            <p:nvPr/>
          </p:nvSpPr>
          <p:spPr bwMode="auto">
            <a:xfrm>
              <a:off x="3606" y="1797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2" name="Line 87"/>
            <p:cNvSpPr>
              <a:spLocks noChangeShapeType="1"/>
            </p:cNvSpPr>
            <p:nvPr/>
          </p:nvSpPr>
          <p:spPr bwMode="auto">
            <a:xfrm>
              <a:off x="2064" y="3294"/>
              <a:ext cx="68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3" name="Line 88"/>
            <p:cNvSpPr>
              <a:spLocks noChangeShapeType="1"/>
            </p:cNvSpPr>
            <p:nvPr/>
          </p:nvSpPr>
          <p:spPr bwMode="auto">
            <a:xfrm>
              <a:off x="2064" y="3294"/>
              <a:ext cx="6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4" name="Line 89"/>
            <p:cNvSpPr>
              <a:spLocks noChangeShapeType="1"/>
            </p:cNvSpPr>
            <p:nvPr/>
          </p:nvSpPr>
          <p:spPr bwMode="auto">
            <a:xfrm flipV="1">
              <a:off x="2744" y="3974"/>
              <a:ext cx="1542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5" name="Line 90"/>
            <p:cNvSpPr>
              <a:spLocks noChangeShapeType="1"/>
            </p:cNvSpPr>
            <p:nvPr/>
          </p:nvSpPr>
          <p:spPr bwMode="auto">
            <a:xfrm>
              <a:off x="2064" y="3294"/>
              <a:ext cx="63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6" name="Line 91"/>
            <p:cNvSpPr>
              <a:spLocks noChangeShapeType="1"/>
            </p:cNvSpPr>
            <p:nvPr/>
          </p:nvSpPr>
          <p:spPr bwMode="auto">
            <a:xfrm>
              <a:off x="204" y="3294"/>
              <a:ext cx="27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7" name="Line 92"/>
            <p:cNvSpPr>
              <a:spLocks noChangeShapeType="1"/>
            </p:cNvSpPr>
            <p:nvPr/>
          </p:nvSpPr>
          <p:spPr bwMode="auto">
            <a:xfrm flipV="1">
              <a:off x="204" y="663"/>
              <a:ext cx="0" cy="263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8" name="Line 93"/>
            <p:cNvSpPr>
              <a:spLocks noChangeShapeType="1"/>
            </p:cNvSpPr>
            <p:nvPr/>
          </p:nvSpPr>
          <p:spPr bwMode="auto">
            <a:xfrm>
              <a:off x="1292" y="1797"/>
              <a:ext cx="72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9" name="Line 94"/>
            <p:cNvSpPr>
              <a:spLocks noChangeShapeType="1"/>
            </p:cNvSpPr>
            <p:nvPr/>
          </p:nvSpPr>
          <p:spPr bwMode="auto">
            <a:xfrm>
              <a:off x="204" y="663"/>
              <a:ext cx="258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0" name="Text Box 96"/>
            <p:cNvSpPr txBox="1">
              <a:spLocks noChangeArrowheads="1"/>
            </p:cNvSpPr>
            <p:nvPr/>
          </p:nvSpPr>
          <p:spPr bwMode="auto">
            <a:xfrm>
              <a:off x="1474" y="1479"/>
              <a:ext cx="36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  <a:latin typeface="Tahoma" pitchFamily="34" charset="0"/>
                </a:rPr>
                <a:t>ДА</a:t>
              </a:r>
            </a:p>
          </p:txBody>
        </p:sp>
        <p:sp>
          <p:nvSpPr>
            <p:cNvPr id="2091" name="Text Box 97"/>
            <p:cNvSpPr txBox="1">
              <a:spLocks noChangeArrowheads="1"/>
            </p:cNvSpPr>
            <p:nvPr/>
          </p:nvSpPr>
          <p:spPr bwMode="auto">
            <a:xfrm>
              <a:off x="3832" y="1525"/>
              <a:ext cx="45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  <a:latin typeface="Tahoma" pitchFamily="34" charset="0"/>
                </a:rPr>
                <a:t>НЕТ</a:t>
              </a:r>
            </a:p>
          </p:txBody>
        </p:sp>
        <p:sp>
          <p:nvSpPr>
            <p:cNvPr id="2092" name="Text Box 98"/>
            <p:cNvSpPr txBox="1">
              <a:spLocks noChangeArrowheads="1"/>
            </p:cNvSpPr>
            <p:nvPr/>
          </p:nvSpPr>
          <p:spPr bwMode="auto">
            <a:xfrm>
              <a:off x="2245" y="3023"/>
              <a:ext cx="367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  <a:latin typeface="Tahoma" pitchFamily="34" charset="0"/>
                </a:rPr>
                <a:t>ДА</a:t>
              </a:r>
            </a:p>
          </p:txBody>
        </p:sp>
        <p:sp>
          <p:nvSpPr>
            <p:cNvPr id="2093" name="Text Box 99"/>
            <p:cNvSpPr txBox="1">
              <a:spLocks noChangeArrowheads="1"/>
            </p:cNvSpPr>
            <p:nvPr/>
          </p:nvSpPr>
          <p:spPr bwMode="auto">
            <a:xfrm>
              <a:off x="249" y="3023"/>
              <a:ext cx="456" cy="2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>
                  <a:solidFill>
                    <a:srgbClr val="FF0000"/>
                  </a:solidFill>
                  <a:latin typeface="Tahoma" pitchFamily="34" charset="0"/>
                </a:rPr>
                <a:t>НЕТ</a:t>
              </a:r>
            </a:p>
          </p:txBody>
        </p:sp>
        <p:graphicFrame>
          <p:nvGraphicFramePr>
            <p:cNvPr id="2051" name="Object 100"/>
            <p:cNvGraphicFramePr>
              <a:graphicFrameLocks noChangeAspect="1"/>
            </p:cNvGraphicFramePr>
            <p:nvPr/>
          </p:nvGraphicFramePr>
          <p:xfrm>
            <a:off x="2472" y="2160"/>
            <a:ext cx="851" cy="8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4" name="Flash Document" r:id="rId5" imgW="2863800" imgH="2901960" progId="Flash.Movie">
                    <p:embed/>
                  </p:oleObj>
                </mc:Choice>
                <mc:Fallback>
                  <p:oleObj name="Flash Document" r:id="rId5" imgW="2863800" imgH="2901960" progId="Flash.Movie">
                    <p:embed/>
                    <p:pic>
                      <p:nvPicPr>
                        <p:cNvPr id="0" name="Object 10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2" y="2160"/>
                          <a:ext cx="851" cy="86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94" name="AutoShape 101"/>
            <p:cNvSpPr>
              <a:spLocks noChangeArrowheads="1"/>
            </p:cNvSpPr>
            <p:nvPr/>
          </p:nvSpPr>
          <p:spPr bwMode="auto">
            <a:xfrm>
              <a:off x="1791" y="346"/>
              <a:ext cx="1951" cy="227"/>
            </a:xfrm>
            <a:prstGeom prst="flowChartProcess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1400" b="1">
                  <a:latin typeface="Tahoma" pitchFamily="34" charset="0"/>
                </a:rPr>
                <a:t>Дети убежали от Бабы-Яги</a:t>
              </a:r>
            </a:p>
          </p:txBody>
        </p:sp>
        <p:sp>
          <p:nvSpPr>
            <p:cNvPr id="2095" name="Line 102"/>
            <p:cNvSpPr>
              <a:spLocks noChangeShapeType="1"/>
            </p:cNvSpPr>
            <p:nvPr/>
          </p:nvSpPr>
          <p:spPr bwMode="auto">
            <a:xfrm>
              <a:off x="2789" y="572"/>
              <a:ext cx="0" cy="18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graphicFrame>
          <p:nvGraphicFramePr>
            <p:cNvPr id="2052" name="Object 105"/>
            <p:cNvGraphicFramePr>
              <a:graphicFrameLocks noChangeAspect="1"/>
            </p:cNvGraphicFramePr>
            <p:nvPr/>
          </p:nvGraphicFramePr>
          <p:xfrm>
            <a:off x="4479" y="335"/>
            <a:ext cx="893" cy="7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5" name="Flash Document" r:id="rId7" imgW="2569680" imgH="2164680" progId="Flash.Movie">
                    <p:embed/>
                  </p:oleObj>
                </mc:Choice>
                <mc:Fallback>
                  <p:oleObj name="Flash Document" r:id="rId7" imgW="2569680" imgH="2164680" progId="Flash.Movie">
                    <p:embed/>
                    <p:pic>
                      <p:nvPicPr>
                        <p:cNvPr id="0" name="Object 1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79" y="335"/>
                          <a:ext cx="893" cy="75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096" name="Picture 50" descr="Логотип школы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50" y="66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55" name="Rectangle 52"/>
          <p:cNvSpPr>
            <a:spLocks noChangeArrowheads="1"/>
          </p:cNvSpPr>
          <p:nvPr/>
        </p:nvSpPr>
        <p:spPr bwMode="auto">
          <a:xfrm>
            <a:off x="419100" y="0"/>
            <a:ext cx="8258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>
            <a:spAutoFit/>
          </a:bodyPr>
          <a:lstStyle/>
          <a:p>
            <a:pPr algn="ctr"/>
            <a:r>
              <a:rPr lang="ru-RU" sz="2800" b="1" u="sng" dirty="0">
                <a:latin typeface="Monotype Corsiva" pitchFamily="66" charset="0"/>
              </a:rPr>
              <a:t>Русская –народная сказка «Гуси-лебеди».</a:t>
            </a:r>
            <a:endParaRPr lang="ru-RU" sz="28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87313"/>
            <a:ext cx="8229600" cy="1143001"/>
          </a:xfrm>
        </p:spPr>
        <p:txBody>
          <a:bodyPr/>
          <a:lstStyle/>
          <a:p>
            <a:r>
              <a:rPr lang="ru-RU" b="1" u="sng" dirty="0" smtClean="0">
                <a:latin typeface="Monotype Corsiva" pitchFamily="66" charset="0"/>
              </a:rPr>
              <a:t>Эксперимент№2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23950"/>
            <a:ext cx="8229600" cy="50022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</a:rPr>
              <a:t>                         </a:t>
            </a:r>
            <a:endParaRPr lang="ru-RU" sz="2800" b="1" i="1" dirty="0" smtClean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26628" name="Picture 5" descr="Логотип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48700" y="11430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6"/>
          <p:cNvSpPr>
            <a:spLocks noChangeArrowheads="1"/>
          </p:cNvSpPr>
          <p:nvPr/>
        </p:nvSpPr>
        <p:spPr bwMode="auto">
          <a:xfrm>
            <a:off x="500034" y="1071546"/>
            <a:ext cx="792961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3" dist="53882" dir="13500000">
              <a:schemeClr val="bg2">
                <a:alpha val="50000"/>
              </a:schemeClr>
            </a:prst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Алгоритм дня – основа успешности .</a:t>
            </a:r>
          </a:p>
        </p:txBody>
      </p:sp>
      <p:pic>
        <p:nvPicPr>
          <p:cNvPr id="67591" name="Picture 7" descr="DSC047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714488"/>
            <a:ext cx="3857651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9" descr="i?id=313760330-11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685925"/>
            <a:ext cx="3838575" cy="410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7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sz="5400" b="1" u="sng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2143107" y="285728"/>
            <a:ext cx="6715173" cy="4572032"/>
          </a:xfrm>
        </p:spPr>
        <p:txBody>
          <a:bodyPr>
            <a:normAutofit fontScale="92500"/>
          </a:bodyPr>
          <a:lstStyle/>
          <a:p>
            <a:pPr marL="0" indent="363538">
              <a:buNone/>
            </a:pPr>
            <a:r>
              <a:rPr lang="ru-RU" sz="39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39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390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четкое описание последовательности действий, которые необходимо выполнить; такое предписание, которое определяет содержание и последовательность операций, превращающих исходные данные в искомый результат.</a:t>
            </a:r>
            <a:endParaRPr lang="ru-RU" sz="2800" b="1" dirty="0" smtClean="0"/>
          </a:p>
        </p:txBody>
      </p:sp>
      <p:pic>
        <p:nvPicPr>
          <p:cNvPr id="10244" name="Picture 3" descr="FRDEG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4941888"/>
            <a:ext cx="15113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COBJ0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92150"/>
            <a:ext cx="1800225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BOO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5084763"/>
            <a:ext cx="1512888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6" descr="AMERI0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88125" y="4941888"/>
            <a:ext cx="208915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7" descr="AIRFO03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5157788"/>
            <a:ext cx="20875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ARMY08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8313" y="2708275"/>
            <a:ext cx="1616075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4" descr="COBJ09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71513"/>
            <a:ext cx="1800225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357166"/>
            <a:ext cx="85725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Применение алгоритмов способствует :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-умственному развитию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-формированию логического мышления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Предполагает самостоятельное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открытие новых знаний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Построение и формирование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алгоритмов -творческий процесс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l1_sociol_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1417638"/>
            <a:ext cx="1714480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928694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Этапы работы с алгоритмами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08720"/>
            <a:ext cx="8358246" cy="49685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Понятие о алгоритме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Воссоздание  алгоритмов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Дополнение алгоритма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Творческое преобразование алгоритма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	Конструирование алгоритмов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Самостоятельное создание алгоритмов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183880" cy="16773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Занятие по развитию речи.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Тема "Пересказ сказки "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00174"/>
            <a:ext cx="8183880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Приёмы работы: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пересказ по картинкам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восстановить порядок  событий и пересказать сказку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восстановить порядок, дополнить недостающие пункты и пересказать сказку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714752"/>
            <a:ext cx="385765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643314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183880" cy="100013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Занятие по окружающему миру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17719"/>
            <a:ext cx="3917833" cy="3983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1628800"/>
            <a:ext cx="328614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183880" cy="17145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0" dirty="0" smtClean="0">
                <a:latin typeface="Times New Roman" pitchFamily="18" charset="0"/>
                <a:cs typeface="Times New Roman" pitchFamily="18" charset="0"/>
              </a:rPr>
              <a:t>Использование алгоритмов в практической, повседневной жизни</a:t>
            </a:r>
            <a:br>
              <a:rPr lang="ru-RU" sz="44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9552" y="1772816"/>
            <a:ext cx="4000528" cy="40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1700808"/>
            <a:ext cx="3857652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71451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Эффективные приёмы усвоения материала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14327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самостоятельное создание алгоритмов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конструирование алгоритмов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преобразование алгоритмов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Урок математики. </a:t>
            </a:r>
            <a:r>
              <a:rPr lang="ru-RU" sz="27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Тема «Решение составных уравнений».</a:t>
            </a: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500034" y="1428736"/>
            <a:ext cx="8042303" cy="7143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научиться решать составные уравнения с помощью алгоритмов.</a:t>
            </a:r>
          </a:p>
        </p:txBody>
      </p:sp>
      <p:pic>
        <p:nvPicPr>
          <p:cNvPr id="4" name="Содержимое 3" descr="Отсканировано 21.04.2012 17-25 (2)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71472" y="2214554"/>
            <a:ext cx="3837621" cy="3643338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572000" y="2214554"/>
            <a:ext cx="4286280" cy="3786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Отработать умение анализировать и решать простые уравнения.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Творческое преобразование алгоритма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навыки самостоятельной работы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</TotalTime>
  <Words>402</Words>
  <Application>Microsoft Office PowerPoint</Application>
  <PresentationFormat>Экран (4:3)</PresentationFormat>
  <Paragraphs>125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Аспект</vt:lpstr>
      <vt:lpstr>Flash Document</vt:lpstr>
      <vt:lpstr>                      ПРИЁМЫ ТВОРЧЕСКОГО ПРЕОБРАЗОВАНИЯ АЛГОРИТМОВ </vt:lpstr>
      <vt:lpstr> </vt:lpstr>
      <vt:lpstr>Презентация PowerPoint</vt:lpstr>
      <vt:lpstr>Этапы работы с алгоритмами</vt:lpstr>
      <vt:lpstr> Занятие по развитию речи.  Тема "Пересказ сказки " </vt:lpstr>
      <vt:lpstr>Занятие по окружающему миру </vt:lpstr>
      <vt:lpstr>     Использование алгоритмов в практической, повседневной жизни </vt:lpstr>
      <vt:lpstr> Эффективные приёмы усвоения материала</vt:lpstr>
      <vt:lpstr>    .  Урок математики.  Тема «Решение составных уравнений».</vt:lpstr>
      <vt:lpstr>Творческого преобразования алгоритмов</vt:lpstr>
      <vt:lpstr>Урок математики.  Тема :«Деление многозначного числа на однозначное».  </vt:lpstr>
      <vt:lpstr>Внеурочная деятельность Проект: «Алгоритмы в нашей жизни»  </vt:lpstr>
      <vt:lpstr>Линейный    алгоритм</vt:lpstr>
      <vt:lpstr>Циклический алгоритм  </vt:lpstr>
      <vt:lpstr>Презентация PowerPoint</vt:lpstr>
      <vt:lpstr>Эксперимент№2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ПРИЁМЫ ТВОРЧЕСКОГО ПРЕОБРАЗОВАНИЯ АЛГОРИТМОВ НА УРОКАХ В НАЧАЛЬНОЙ ШКОЛЕ.   </dc:title>
  <dc:creator>Admin</dc:creator>
  <cp:lastModifiedBy>Asus AMD A8</cp:lastModifiedBy>
  <cp:revision>36</cp:revision>
  <dcterms:created xsi:type="dcterms:W3CDTF">2012-04-21T09:14:31Z</dcterms:created>
  <dcterms:modified xsi:type="dcterms:W3CDTF">2021-06-17T10:28:24Z</dcterms:modified>
</cp:coreProperties>
</file>