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21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</a:p>
        </p:txBody>
      </p:sp>
      <p:sp>
        <p:nvSpPr>
          <p:cNvPr id="167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2000" b="0" strike="noStrike" spc="-1">
                <a:latin typeface="Arial"/>
              </a:rPr>
              <a:t>Для правки формата примечаний щёлкните мышью</a:t>
            </a:r>
          </a:p>
        </p:txBody>
      </p:sp>
      <p:sp>
        <p:nvSpPr>
          <p:cNvPr id="168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&lt;верхний колонтитул&gt;</a:t>
            </a:r>
          </a:p>
        </p:txBody>
      </p:sp>
      <p:sp>
        <p:nvSpPr>
          <p:cNvPr id="169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r>
              <a:rPr lang="ru-RU" sz="1400" b="0" strike="noStrike" spc="-1">
                <a:latin typeface="Times New Roman"/>
              </a:rPr>
              <a:t>&lt;дата/время&gt;</a:t>
            </a:r>
          </a:p>
        </p:txBody>
      </p:sp>
      <p:sp>
        <p:nvSpPr>
          <p:cNvPr id="170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r>
              <a:rPr lang="ru-RU" sz="1400" b="0" strike="noStrike" spc="-1">
                <a:latin typeface="Times New Roman"/>
              </a:rPr>
              <a:t>&lt;нижний колонтитул&gt;</a:t>
            </a:r>
          </a:p>
        </p:txBody>
      </p:sp>
      <p:sp>
        <p:nvSpPr>
          <p:cNvPr id="171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/>
          <a:p>
            <a:pPr algn="r"/>
            <a:fld id="{6D93EDEE-EE54-4DCE-BC89-F241707778F7}" type="slidenum">
              <a:rPr lang="ru-RU" sz="1400" b="0" strike="noStrike" spc="-1">
                <a:latin typeface="Times New Roman"/>
              </a:rPr>
              <a:pPr algn="r"/>
              <a:t>‹#›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218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5680" cy="411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219" name="CustomShape 3"/>
          <p:cNvSpPr/>
          <p:nvPr/>
        </p:nvSpPr>
        <p:spPr>
          <a:xfrm>
            <a:off x="3884760" y="868536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algn="r">
              <a:lnSpc>
                <a:spcPct val="100000"/>
              </a:lnSpc>
            </a:pPr>
            <a:fld id="{2AAC7096-309F-487F-ADA4-AC91B15BDFE6}" type="slidenum">
              <a:rPr lang="ru-RU" sz="1200" b="0" strike="noStrike" spc="-1">
                <a:solidFill>
                  <a:srgbClr val="000000"/>
                </a:solidFill>
                <a:latin typeface="Times New Roman"/>
                <a:ea typeface="+mn-ea"/>
              </a:rPr>
              <a:pPr algn="r">
                <a:lnSpc>
                  <a:spcPct val="100000"/>
                </a:lnSpc>
              </a:pPr>
              <a:t>4</a:t>
            </a:fld>
            <a:endParaRPr lang="ru-RU" sz="12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8075" y="812800"/>
            <a:ext cx="5343525" cy="4008438"/>
          </a:xfrm>
          <a:prstGeom prst="rect">
            <a:avLst/>
          </a:prstGeom>
        </p:spPr>
      </p:sp>
      <p:sp>
        <p:nvSpPr>
          <p:cNvPr id="22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000" b="0" strike="noStrike" spc="-1">
              <a:latin typeface="Arial"/>
            </a:endParaRPr>
          </a:p>
        </p:txBody>
      </p:sp>
      <p:sp>
        <p:nvSpPr>
          <p:cNvPr id="222" name="TextShape 3"/>
          <p:cNvSpPr txBox="1"/>
          <p:nvPr/>
        </p:nvSpPr>
        <p:spPr>
          <a:xfrm>
            <a:off x="4278960" y="10157400"/>
            <a:ext cx="3280320" cy="533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algn="r">
              <a:lnSpc>
                <a:spcPct val="100000"/>
              </a:lnSpc>
            </a:pPr>
            <a:fld id="{E9F22AEE-5224-4C28-859C-70EE918F8503}" type="slidenum">
              <a:rPr lang="ru-RU" sz="1400" b="0" strike="noStrike" spc="-1">
                <a:solidFill>
                  <a:srgbClr val="000000"/>
                </a:solidFill>
                <a:latin typeface="Times New Roman"/>
                <a:ea typeface="+mn-ea"/>
              </a:rPr>
              <a:pPr algn="r">
                <a:lnSpc>
                  <a:spcPct val="100000"/>
                </a:lnSpc>
              </a:pPr>
              <a:t>12</a:t>
            </a:fld>
            <a:endParaRPr lang="ru-RU" sz="1400" b="0" strike="noStrike" spc="-1"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C2703"/>
            </a:gs>
            <a:gs pos="100000">
              <a:srgbClr val="10350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stomShape 1"/>
          <p:cNvSpPr/>
          <p:nvPr/>
        </p:nvSpPr>
        <p:spPr>
          <a:xfrm>
            <a:off x="7200" y="14040"/>
            <a:ext cx="9129240" cy="6836040"/>
          </a:xfrm>
          <a:prstGeom prst="rtTriangle">
            <a:avLst/>
          </a:prstGeom>
          <a:gradFill rotWithShape="0">
            <a:gsLst>
              <a:gs pos="0">
                <a:srgbClr val="FBF0F2">
                  <a:alpha val="10196"/>
                </a:srgbClr>
              </a:gs>
              <a:gs pos="100000">
                <a:srgbClr val="FBF0F2">
                  <a:alpha val="1176"/>
                </a:srgbClr>
              </a:gs>
            </a:gsLst>
            <a:lin ang="7998000"/>
          </a:gradFill>
          <a:ln>
            <a:noFill/>
          </a:ln>
          <a:effectLst>
            <a:outerShdw blurRad="63500" dist="25445" dir="14693110" algn="t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7" name="Line 2"/>
          <p:cNvSpPr/>
          <p:nvPr/>
        </p:nvSpPr>
        <p:spPr>
          <a:xfrm>
            <a:off x="0" y="6840"/>
            <a:ext cx="9136800" cy="6843960"/>
          </a:xfrm>
          <a:prstGeom prst="line">
            <a:avLst/>
          </a:prstGeom>
          <a:ln w="5000" cap="rnd">
            <a:solidFill>
              <a:schemeClr val="bg2">
                <a:tint val="55000"/>
                <a:satMod val="200000"/>
                <a:alpha val="3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2" name="Line 3"/>
          <p:cNvSpPr/>
          <p:nvPr/>
        </p:nvSpPr>
        <p:spPr>
          <a:xfrm flipH="1">
            <a:off x="6468480" y="4948200"/>
            <a:ext cx="2673000" cy="1900080"/>
          </a:xfrm>
          <a:prstGeom prst="line">
            <a:avLst/>
          </a:prstGeom>
          <a:ln w="6000" cap="rnd">
            <a:solidFill>
              <a:schemeClr val="bg2">
                <a:tint val="50000"/>
                <a:satMod val="200000"/>
                <a:alpha val="4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3" name="CustomShape 4"/>
          <p:cNvSpPr/>
          <p:nvPr/>
        </p:nvSpPr>
        <p:spPr>
          <a:xfrm rot="16200000">
            <a:off x="7554240" y="5254920"/>
            <a:ext cx="1892160" cy="1293480"/>
          </a:xfrm>
          <a:prstGeom prst="triangle">
            <a:avLst>
              <a:gd name="adj" fmla="val 51323"/>
            </a:avLst>
          </a:prstGeom>
          <a:gradFill rotWithShape="0">
            <a:gsLst>
              <a:gs pos="0">
                <a:srgbClr val="472E16"/>
              </a:gs>
              <a:gs pos="100000">
                <a:srgbClr val="784F27"/>
              </a:gs>
            </a:gsLst>
            <a:lin ang="10098000"/>
          </a:gradFill>
          <a:ln>
            <a:noFill/>
          </a:ln>
          <a:effectLst>
            <a:outerShdw blurRad="63500" dist="25445" dir="14693110" algn="t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" name="PlaceHolder 5"/>
          <p:cNvSpPr>
            <a:spLocks noGrp="1"/>
          </p:cNvSpPr>
          <p:nvPr>
            <p:ph type="title"/>
          </p:nvPr>
        </p:nvSpPr>
        <p:spPr>
          <a:xfrm>
            <a:off x="457200" y="254520"/>
            <a:ext cx="8228880" cy="11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8880" cy="397692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C2703"/>
            </a:gs>
            <a:gs pos="100000">
              <a:srgbClr val="10350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CustomShape 1"/>
          <p:cNvSpPr/>
          <p:nvPr/>
        </p:nvSpPr>
        <p:spPr>
          <a:xfrm>
            <a:off x="7200" y="14040"/>
            <a:ext cx="9129240" cy="6836040"/>
          </a:xfrm>
          <a:prstGeom prst="rtTriangle">
            <a:avLst/>
          </a:prstGeom>
          <a:gradFill rotWithShape="0">
            <a:gsLst>
              <a:gs pos="0">
                <a:srgbClr val="FBF0F2">
                  <a:alpha val="10196"/>
                </a:srgbClr>
              </a:gs>
              <a:gs pos="100000">
                <a:srgbClr val="FBF0F2">
                  <a:alpha val="1176"/>
                </a:srgbClr>
              </a:gs>
            </a:gsLst>
            <a:lin ang="7998000"/>
          </a:gradFill>
          <a:ln>
            <a:noFill/>
          </a:ln>
          <a:effectLst>
            <a:outerShdw blurRad="63500" dist="25445" dir="14693110" algn="t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3" name="Line 2"/>
          <p:cNvSpPr/>
          <p:nvPr/>
        </p:nvSpPr>
        <p:spPr>
          <a:xfrm>
            <a:off x="0" y="6840"/>
            <a:ext cx="9136800" cy="6843960"/>
          </a:xfrm>
          <a:prstGeom prst="line">
            <a:avLst/>
          </a:prstGeom>
          <a:ln w="5000" cap="rnd">
            <a:solidFill>
              <a:schemeClr val="bg2">
                <a:tint val="55000"/>
                <a:satMod val="200000"/>
                <a:alpha val="3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4" name="Line 3"/>
          <p:cNvSpPr/>
          <p:nvPr/>
        </p:nvSpPr>
        <p:spPr>
          <a:xfrm flipH="1">
            <a:off x="6468480" y="4948200"/>
            <a:ext cx="2673000" cy="1900080"/>
          </a:xfrm>
          <a:prstGeom prst="line">
            <a:avLst/>
          </a:prstGeom>
          <a:ln w="6000" cap="rnd">
            <a:solidFill>
              <a:schemeClr val="bg2">
                <a:tint val="50000"/>
                <a:satMod val="200000"/>
                <a:alpha val="4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5" name="CustomShape 4"/>
          <p:cNvSpPr/>
          <p:nvPr/>
        </p:nvSpPr>
        <p:spPr>
          <a:xfrm rot="16200000">
            <a:off x="7554240" y="5254920"/>
            <a:ext cx="1892160" cy="1293480"/>
          </a:xfrm>
          <a:prstGeom prst="triangle">
            <a:avLst>
              <a:gd name="adj" fmla="val 51323"/>
            </a:avLst>
          </a:prstGeom>
          <a:gradFill rotWithShape="0">
            <a:gsLst>
              <a:gs pos="0">
                <a:srgbClr val="472E16"/>
              </a:gs>
              <a:gs pos="100000">
                <a:srgbClr val="784F27"/>
              </a:gs>
            </a:gsLst>
            <a:lin ang="10098000"/>
          </a:gradFill>
          <a:ln>
            <a:noFill/>
          </a:ln>
          <a:effectLst>
            <a:outerShdw blurRad="63500" dist="25445" dir="14693110" algn="t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6" name="PlaceHolder 5"/>
          <p:cNvSpPr>
            <a:spLocks noGrp="1"/>
          </p:cNvSpPr>
          <p:nvPr>
            <p:ph type="title"/>
          </p:nvPr>
        </p:nvSpPr>
        <p:spPr>
          <a:xfrm>
            <a:off x="457200" y="254520"/>
            <a:ext cx="8228880" cy="11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47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C2703"/>
            </a:gs>
            <a:gs pos="100000">
              <a:srgbClr val="10350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7200" y="14040"/>
            <a:ext cx="9129240" cy="6836040"/>
          </a:xfrm>
          <a:prstGeom prst="rtTriangle">
            <a:avLst/>
          </a:prstGeom>
          <a:gradFill rotWithShape="0">
            <a:gsLst>
              <a:gs pos="0">
                <a:srgbClr val="FBF0F2">
                  <a:alpha val="10196"/>
                </a:srgbClr>
              </a:gs>
              <a:gs pos="100000">
                <a:srgbClr val="FBF0F2">
                  <a:alpha val="1176"/>
                </a:srgbClr>
              </a:gs>
            </a:gsLst>
            <a:lin ang="7998000"/>
          </a:gradFill>
          <a:ln>
            <a:noFill/>
          </a:ln>
          <a:effectLst>
            <a:outerShdw blurRad="63500" dist="25445" dir="14693110" algn="t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85" name="Line 2"/>
          <p:cNvSpPr/>
          <p:nvPr/>
        </p:nvSpPr>
        <p:spPr>
          <a:xfrm>
            <a:off x="0" y="6840"/>
            <a:ext cx="9136800" cy="6843960"/>
          </a:xfrm>
          <a:prstGeom prst="line">
            <a:avLst/>
          </a:prstGeom>
          <a:ln w="5000" cap="rnd">
            <a:solidFill>
              <a:schemeClr val="bg2">
                <a:tint val="55000"/>
                <a:satMod val="200000"/>
                <a:alpha val="3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86" name="Line 3"/>
          <p:cNvSpPr/>
          <p:nvPr/>
        </p:nvSpPr>
        <p:spPr>
          <a:xfrm flipH="1">
            <a:off x="6468480" y="4948200"/>
            <a:ext cx="2673000" cy="1900080"/>
          </a:xfrm>
          <a:prstGeom prst="line">
            <a:avLst/>
          </a:prstGeom>
          <a:ln w="6000" cap="rnd">
            <a:solidFill>
              <a:schemeClr val="bg2">
                <a:tint val="50000"/>
                <a:satMod val="200000"/>
                <a:alpha val="4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87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/>
    <p:bodyStyle/>
    <p:otherStyle/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C2703"/>
            </a:gs>
            <a:gs pos="100000">
              <a:srgbClr val="10350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7200" y="14040"/>
            <a:ext cx="9129240" cy="6836040"/>
          </a:xfrm>
          <a:prstGeom prst="rtTriangle">
            <a:avLst/>
          </a:prstGeom>
          <a:gradFill rotWithShape="0">
            <a:gsLst>
              <a:gs pos="0">
                <a:srgbClr val="FBF0F2">
                  <a:alpha val="10196"/>
                </a:srgbClr>
              </a:gs>
              <a:gs pos="100000">
                <a:srgbClr val="FBF0F2">
                  <a:alpha val="1176"/>
                </a:srgbClr>
              </a:gs>
            </a:gsLst>
            <a:lin ang="7998000"/>
          </a:gradFill>
          <a:ln>
            <a:noFill/>
          </a:ln>
          <a:effectLst>
            <a:outerShdw blurRad="63500" dist="25445" dir="14693110" algn="t" rotWithShape="0">
              <a:srgbClr val="000000">
                <a:alpha val="50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26" name="Line 2"/>
          <p:cNvSpPr/>
          <p:nvPr/>
        </p:nvSpPr>
        <p:spPr>
          <a:xfrm>
            <a:off x="0" y="6840"/>
            <a:ext cx="9136800" cy="6843960"/>
          </a:xfrm>
          <a:prstGeom prst="line">
            <a:avLst/>
          </a:prstGeom>
          <a:ln w="5000" cap="rnd">
            <a:solidFill>
              <a:schemeClr val="bg2">
                <a:tint val="55000"/>
                <a:satMod val="200000"/>
                <a:alpha val="3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27" name="Line 3"/>
          <p:cNvSpPr/>
          <p:nvPr/>
        </p:nvSpPr>
        <p:spPr>
          <a:xfrm flipH="1">
            <a:off x="6468480" y="4948200"/>
            <a:ext cx="2673000" cy="1900080"/>
          </a:xfrm>
          <a:prstGeom prst="line">
            <a:avLst/>
          </a:prstGeom>
          <a:ln w="6000" cap="rnd">
            <a:solidFill>
              <a:schemeClr val="bg2">
                <a:tint val="50000"/>
                <a:satMod val="200000"/>
                <a:alpha val="45000"/>
              </a:schemeClr>
            </a:solidFill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28" name="PlaceHolder 4"/>
          <p:cNvSpPr>
            <a:spLocks noGrp="1"/>
          </p:cNvSpPr>
          <p:nvPr>
            <p:ph type="title"/>
          </p:nvPr>
        </p:nvSpPr>
        <p:spPr>
          <a:xfrm>
            <a:off x="457200" y="254520"/>
            <a:ext cx="8228880" cy="1182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</a:p>
        </p:txBody>
      </p:sp>
      <p:sp>
        <p:nvSpPr>
          <p:cNvPr id="129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CustomShape 1"/>
          <p:cNvSpPr/>
          <p:nvPr/>
        </p:nvSpPr>
        <p:spPr>
          <a:xfrm>
            <a:off x="540720" y="776160"/>
            <a:ext cx="8062200" cy="14691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CustomShape 2"/>
          <p:cNvSpPr/>
          <p:nvPr/>
        </p:nvSpPr>
        <p:spPr>
          <a:xfrm>
            <a:off x="457200" y="1604520"/>
            <a:ext cx="8228880" cy="3976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74" name="Picture 2" descr="C:\Users\user\Desktop\1675518542_4-4.png"/>
          <p:cNvPicPr/>
          <p:nvPr/>
        </p:nvPicPr>
        <p:blipFill>
          <a:blip r:embed="rId2"/>
          <a:stretch/>
        </p:blipFill>
        <p:spPr>
          <a:xfrm>
            <a:off x="1285852" y="500042"/>
            <a:ext cx="6286544" cy="5929354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Shape 1"/>
          <p:cNvSpPr txBox="1"/>
          <p:nvPr/>
        </p:nvSpPr>
        <p:spPr>
          <a:xfrm>
            <a:off x="457200" y="428760"/>
            <a:ext cx="8228880" cy="43574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3600" b="0" i="1" strike="noStrike" spc="-1">
                <a:solidFill>
                  <a:srgbClr val="FFFF00"/>
                </a:solidFill>
                <a:latin typeface="Arial"/>
                <a:ea typeface="Calibri"/>
              </a:rPr>
              <a:t>Оценивание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0" i="1" strike="noStrike" spc="-1">
                <a:solidFill>
                  <a:srgbClr val="FFFFFF"/>
                </a:solidFill>
                <a:latin typeface="Arial"/>
                <a:ea typeface="Calibri"/>
              </a:rPr>
              <a:t>Исправили все 6 ошибок – «5»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0" i="1" strike="noStrike" spc="-1">
                <a:solidFill>
                  <a:srgbClr val="FFFFFF"/>
                </a:solidFill>
                <a:latin typeface="Arial"/>
                <a:ea typeface="Calibri"/>
              </a:rPr>
              <a:t>5 ошибок – «4»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3600" b="0" i="1" strike="noStrike" spc="-1">
                <a:solidFill>
                  <a:srgbClr val="FFFFFF"/>
                </a:solidFill>
                <a:latin typeface="Arial"/>
                <a:ea typeface="Calibri"/>
              </a:rPr>
              <a:t>4 ошибки – «3»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CustomShape 1"/>
          <p:cNvSpPr/>
          <p:nvPr/>
        </p:nvSpPr>
        <p:spPr>
          <a:xfrm>
            <a:off x="228600" y="214200"/>
            <a:ext cx="8629200" cy="1065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3200" b="1" u="sng" strike="noStrike" spc="-1">
                <a:solidFill>
                  <a:srgbClr val="FFFF00"/>
                </a:solidFill>
                <a:uFillTx/>
                <a:latin typeface="Arial"/>
                <a:ea typeface="DejaVu Sans"/>
              </a:rPr>
              <a:t>Задание 3.</a:t>
            </a:r>
            <a:r>
              <a:rPr lang="ru-RU" sz="3200" b="0" strike="noStrike" spc="-1">
                <a:solidFill>
                  <a:srgbClr val="FFFF00"/>
                </a:solidFill>
                <a:latin typeface="Arial"/>
                <a:ea typeface="DejaVu Sans"/>
              </a:rPr>
              <a:t> Работа с текстом </a:t>
            </a:r>
            <a:r>
              <a:rPr lang="ru-RU" sz="3200" b="1" strike="noStrike" spc="-1">
                <a:solidFill>
                  <a:srgbClr val="FFFF00"/>
                </a:solidFill>
                <a:latin typeface="Arial"/>
                <a:ea typeface="DejaVu Sans"/>
              </a:rPr>
              <a:t>Синтаксический разбор словосочетания</a:t>
            </a:r>
            <a:endParaRPr lang="ru-RU" sz="3200" b="0" strike="noStrike" spc="-1">
              <a:latin typeface="Arial"/>
            </a:endParaRPr>
          </a:p>
        </p:txBody>
      </p:sp>
      <p:sp>
        <p:nvSpPr>
          <p:cNvPr id="210" name="CustomShape 2"/>
          <p:cNvSpPr/>
          <p:nvPr/>
        </p:nvSpPr>
        <p:spPr>
          <a:xfrm>
            <a:off x="152280" y="1345320"/>
            <a:ext cx="8838360" cy="52113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24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Техническое обслуживание трактора</a:t>
            </a: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ru-RU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24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1.Трактор будет работать высокопроизводительно, если проводят своевременно  техническое обслуживание  и умело используют в хозяйстве. 2.Все работы, связанные с техническим обслуживанием трактора, составляют единую систему. 3.В единую систему технического обслуживания входят обкатка, ежемесячное и периодическое техническое обслуживание, ремонт и хранение. 4.Техническое обслуживание проводится на протяжении всего периода эксплуатации трактора и включает определённые операции, необходимые для поддержания исправного состояния трактора, предупреждения неполадок и преждевременного износа деталей.</a:t>
            </a:r>
            <a:endParaRPr lang="ru-RU" sz="24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228600" y="285840"/>
            <a:ext cx="8772120" cy="6855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200" b="0" strike="noStrike" spc="-1" dirty="0">
                <a:solidFill>
                  <a:srgbClr val="FFFF00"/>
                </a:solidFill>
                <a:latin typeface="Arial"/>
                <a:ea typeface="Calibri"/>
              </a:rPr>
              <a:t>ОТВЕТ</a:t>
            </a:r>
            <a:endParaRPr lang="ru-RU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6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работать высокопроизводительно, проводят своевременно, умело используют </a:t>
            </a:r>
            <a:r>
              <a:rPr lang="ru-RU" sz="3200" b="1" i="1" strike="noStrike" spc="-1" dirty="0">
                <a:solidFill>
                  <a:srgbClr val="FFFF00"/>
                </a:solidFill>
                <a:latin typeface="Arial"/>
                <a:ea typeface="Calibri"/>
              </a:rPr>
              <a:t>(примыкание, глагольные, обстоятельственные</a:t>
            </a:r>
            <a:r>
              <a:rPr lang="ru-RU" sz="3200" b="0" i="1" strike="noStrike" spc="-1" dirty="0">
                <a:solidFill>
                  <a:srgbClr val="FFFF00"/>
                </a:solidFill>
                <a:latin typeface="Arial"/>
                <a:ea typeface="Calibri"/>
              </a:rPr>
              <a:t>)</a:t>
            </a:r>
            <a:endParaRPr lang="ru-RU" sz="3200" b="0" strike="noStrike" spc="-1" dirty="0">
              <a:solidFill>
                <a:srgbClr val="FFFF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6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техническое обслуживание </a:t>
            </a:r>
            <a:r>
              <a:rPr lang="ru-RU" sz="3200" b="1" i="1" strike="noStrike" spc="-1" dirty="0">
                <a:solidFill>
                  <a:srgbClr val="FFFF00"/>
                </a:solidFill>
                <a:latin typeface="Arial"/>
                <a:ea typeface="Calibri"/>
              </a:rPr>
              <a:t>(согласование, именные, определительные)</a:t>
            </a:r>
            <a:r>
              <a:rPr lang="ru-RU" sz="3200" b="1" strike="noStrike" spc="-1" dirty="0">
                <a:solidFill>
                  <a:srgbClr val="FFFF00"/>
                </a:solidFill>
                <a:latin typeface="Arial"/>
                <a:ea typeface="Calibri"/>
              </a:rPr>
              <a:t> </a:t>
            </a:r>
            <a:endParaRPr lang="ru-RU" sz="3200" b="0" strike="noStrike" spc="-1" dirty="0">
              <a:solidFill>
                <a:srgbClr val="FFFF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ru-RU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ru-RU" sz="36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используют в хозяйстве </a:t>
            </a:r>
            <a:r>
              <a:rPr lang="ru-RU" sz="3200" b="1" i="1" strike="noStrike" spc="-1" dirty="0">
                <a:solidFill>
                  <a:srgbClr val="FFFF00"/>
                </a:solidFill>
                <a:latin typeface="Arial"/>
                <a:ea typeface="Calibri"/>
              </a:rPr>
              <a:t>(управление, глагольные, обстоятельственные)</a:t>
            </a:r>
            <a:endParaRPr lang="ru-RU" sz="3200" b="0" strike="noStrike" spc="-1" dirty="0">
              <a:solidFill>
                <a:srgbClr val="FFFF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539640" algn="l"/>
              </a:tabLst>
            </a:pPr>
            <a:endParaRPr lang="ru-R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CustomShape 1"/>
          <p:cNvSpPr/>
          <p:nvPr/>
        </p:nvSpPr>
        <p:spPr>
          <a:xfrm>
            <a:off x="214282" y="142852"/>
            <a:ext cx="8786874" cy="6492631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3200" b="1" strike="noStrike" spc="-1" dirty="0">
                <a:solidFill>
                  <a:srgbClr val="FFFF00"/>
                </a:solidFill>
                <a:latin typeface="Arial"/>
                <a:ea typeface="Calibri"/>
              </a:rPr>
              <a:t>Критерии </a:t>
            </a:r>
            <a:r>
              <a:rPr lang="ru-RU" sz="3200" b="1" strike="noStrike" spc="-1" dirty="0" smtClean="0">
                <a:solidFill>
                  <a:srgbClr val="FFFF00"/>
                </a:solidFill>
                <a:latin typeface="Arial"/>
                <a:ea typeface="Calibri"/>
              </a:rPr>
              <a:t>оценивания</a:t>
            </a: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ru-RU" sz="3200" b="0" strike="noStrike" spc="-1" dirty="0">
              <a:latin typeface="Arial"/>
            </a:endParaRPr>
          </a:p>
          <a:p>
            <a:pPr marL="742950" indent="-742950">
              <a:lnSpc>
                <a:spcPct val="100000"/>
              </a:lnSpc>
              <a:tabLst>
                <a:tab pos="0" algn="l"/>
              </a:tabLst>
            </a:pPr>
            <a:r>
              <a:rPr lang="ru-RU" sz="3200" b="1" strike="noStrike" spc="-1" dirty="0" smtClean="0">
                <a:solidFill>
                  <a:srgbClr val="FFFFFF"/>
                </a:solidFill>
                <a:latin typeface="Arial"/>
                <a:ea typeface="Calibri"/>
              </a:rPr>
              <a:t>1. Выписали правильно словосочетания </a:t>
            </a:r>
          </a:p>
          <a:p>
            <a:pPr marL="742950" indent="-742950">
              <a:lnSpc>
                <a:spcPct val="100000"/>
              </a:lnSpc>
              <a:buAutoNum type="arabicPeriod"/>
              <a:tabLst>
                <a:tab pos="0" algn="l"/>
              </a:tabLst>
            </a:pPr>
            <a:endParaRPr lang="ru-RU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3200" b="1" strike="noStrike" spc="-1" dirty="0">
                <a:solidFill>
                  <a:srgbClr val="FFFFFF"/>
                </a:solidFill>
                <a:latin typeface="Arial"/>
                <a:ea typeface="Calibri"/>
              </a:rPr>
              <a:t>2. Определили правильно тип подчинительной связи, вид словосочетания, смысловые  отношения</a:t>
            </a:r>
            <a:r>
              <a:rPr lang="ru-RU" sz="32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 </a:t>
            </a:r>
            <a:r>
              <a:rPr lang="ru-RU" sz="3200" b="1" strike="noStrike" spc="-1" dirty="0">
                <a:solidFill>
                  <a:srgbClr val="FFFFFF"/>
                </a:solidFill>
                <a:latin typeface="Arial"/>
                <a:ea typeface="Calibri"/>
              </a:rPr>
              <a:t>в </a:t>
            </a:r>
            <a:r>
              <a:rPr lang="ru-RU" sz="3200" b="1" strike="noStrike" spc="-1" dirty="0" smtClean="0">
                <a:solidFill>
                  <a:srgbClr val="FFFFFF"/>
                </a:solidFill>
                <a:latin typeface="Arial"/>
                <a:ea typeface="Calibri"/>
              </a:rPr>
              <a:t>словосочетании</a:t>
            </a: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ru-RU" sz="32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ru-RU" sz="3200" b="1" strike="noStrike" spc="-1" dirty="0" smtClean="0">
              <a:solidFill>
                <a:srgbClr val="FFFFFF"/>
              </a:solidFill>
              <a:latin typeface="Arial"/>
              <a:ea typeface="Calibri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3200" b="1" i="1" strike="noStrike" spc="-1" dirty="0" smtClean="0">
                <a:solidFill>
                  <a:srgbClr val="FFFFFF"/>
                </a:solidFill>
                <a:latin typeface="Arial"/>
                <a:ea typeface="Calibri"/>
              </a:rPr>
              <a:t>«</a:t>
            </a:r>
            <a:r>
              <a:rPr lang="ru-RU" sz="3200" b="1" i="1" strike="noStrike" spc="-1" dirty="0">
                <a:solidFill>
                  <a:srgbClr val="FFFFFF"/>
                </a:solidFill>
                <a:latin typeface="Arial"/>
                <a:ea typeface="Calibri"/>
              </a:rPr>
              <a:t>5 » –  всё правильно</a:t>
            </a:r>
            <a:endParaRPr lang="ru-RU" sz="3200" b="0" i="1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3200" b="1" i="1" strike="noStrike" spc="-1" dirty="0">
                <a:solidFill>
                  <a:srgbClr val="FFFFFF"/>
                </a:solidFill>
                <a:latin typeface="Arial"/>
                <a:ea typeface="Calibri"/>
              </a:rPr>
              <a:t>«4 » –  2-3 ошибки </a:t>
            </a:r>
            <a:endParaRPr lang="ru-RU" sz="3200" b="0" i="1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3200" b="1" i="1" strike="noStrike" spc="-1" dirty="0">
                <a:solidFill>
                  <a:srgbClr val="FFFFFF"/>
                </a:solidFill>
                <a:latin typeface="Arial"/>
                <a:ea typeface="Calibri"/>
              </a:rPr>
              <a:t>«3 » –  4 ошибки</a:t>
            </a:r>
            <a:endParaRPr lang="ru-RU" sz="3200" b="0" i="1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CustomShape 1"/>
          <p:cNvSpPr/>
          <p:nvPr/>
        </p:nvSpPr>
        <p:spPr>
          <a:xfrm>
            <a:off x="457200" y="579960"/>
            <a:ext cx="8457480" cy="502848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3600" b="1" strike="noStrike" spc="-1">
                <a:solidFill>
                  <a:srgbClr val="FFFF00"/>
                </a:solidFill>
                <a:latin typeface="Arial"/>
                <a:ea typeface="Calibri"/>
              </a:rPr>
              <a:t>Рефлексия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FFFFFF"/>
              </a:buClr>
              <a:buFont typeface="StarSymbol"/>
              <a:buChar char="-"/>
              <a:tabLst>
                <a:tab pos="0" algn="l"/>
              </a:tabLst>
            </a:pPr>
            <a:r>
              <a:rPr lang="ru-RU" sz="3600" b="1" strike="noStrike" spc="-1">
                <a:solidFill>
                  <a:srgbClr val="FFFFFF"/>
                </a:solidFill>
                <a:latin typeface="Arial"/>
                <a:ea typeface="Calibri"/>
              </a:rPr>
              <a:t> Для чего важны знания в области синтаксиса?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FFFFFF"/>
              </a:buClr>
              <a:buFont typeface="StarSymbol"/>
              <a:buChar char="-"/>
              <a:tabLst>
                <a:tab pos="0" algn="l"/>
              </a:tabLst>
            </a:pPr>
            <a:r>
              <a:rPr lang="ru-RU" sz="3600" b="1" strike="noStrike" spc="-1">
                <a:solidFill>
                  <a:srgbClr val="FFFFFF"/>
                </a:solidFill>
                <a:latin typeface="Arial"/>
                <a:ea typeface="Calibri"/>
              </a:rPr>
              <a:t> Достигли целей урока?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304920" y="547200"/>
            <a:ext cx="8609760" cy="28339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3600" b="1" strike="noStrike" spc="-1">
                <a:solidFill>
                  <a:srgbClr val="FFFF00"/>
                </a:solidFill>
                <a:latin typeface="Arial"/>
                <a:ea typeface="Calibri"/>
              </a:rPr>
              <a:t>Домашнее задание 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 indent="-216000">
              <a:lnSpc>
                <a:spcPct val="100000"/>
              </a:lnSpc>
              <a:buClr>
                <a:srgbClr val="FFFFFF"/>
              </a:buClr>
              <a:buFont typeface="StarSymbol"/>
              <a:buChar char="-"/>
              <a:tabLst>
                <a:tab pos="0" algn="l"/>
              </a:tabLst>
            </a:pPr>
            <a:r>
              <a:rPr lang="ru-RU" sz="3600" b="1" strike="noStrike" spc="-1">
                <a:solidFill>
                  <a:srgbClr val="FFFFFF"/>
                </a:solidFill>
                <a:latin typeface="Arial"/>
                <a:ea typeface="Calibri"/>
              </a:rPr>
              <a:t> выполнить задание на карточках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3600" b="1" strike="noStrike" spc="-1">
                <a:solidFill>
                  <a:srgbClr val="FFFFFF"/>
                </a:solidFill>
                <a:latin typeface="Arial"/>
                <a:ea typeface="Calibri"/>
              </a:rPr>
              <a:t>- упр.364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CustomShape 1"/>
          <p:cNvSpPr/>
          <p:nvPr/>
        </p:nvSpPr>
        <p:spPr>
          <a:xfrm>
            <a:off x="785786" y="1714488"/>
            <a:ext cx="7929618" cy="76798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4400" b="0" strike="noStrike" spc="-1" dirty="0">
                <a:solidFill>
                  <a:srgbClr val="FFFF00"/>
                </a:solidFill>
                <a:latin typeface="Arial"/>
                <a:ea typeface="DejaVu Sans"/>
              </a:rPr>
              <a:t>Спасибо </a:t>
            </a:r>
            <a:r>
              <a:rPr lang="ru-RU" sz="4400" b="0" strike="noStrike" spc="-1" dirty="0" smtClean="0">
                <a:solidFill>
                  <a:srgbClr val="FFFF00"/>
                </a:solidFill>
                <a:latin typeface="Arial"/>
                <a:ea typeface="DejaVu Sans"/>
              </a:rPr>
              <a:t>за работу на  уроке!</a:t>
            </a:r>
            <a:endParaRPr lang="ru-RU" sz="4400" b="0" strike="noStrike" spc="-1" dirty="0">
              <a:latin typeface="Arial"/>
            </a:endParaRPr>
          </a:p>
        </p:txBody>
      </p:sp>
      <p:pic>
        <p:nvPicPr>
          <p:cNvPr id="216" name="Picture 3" descr="F:\УРОКИ Р Я\словосочетание\fIeQcKtOCca7iF9t6MtEDFGNXQh0E1obtQvxNHHnjiwfHdA672f98_qBhz26PFNqGnsXzkqHenPMhU69VOAEXY5y.jpg"/>
          <p:cNvPicPr/>
          <p:nvPr/>
        </p:nvPicPr>
        <p:blipFill>
          <a:blip r:embed="rId2"/>
          <a:stretch/>
        </p:blipFill>
        <p:spPr>
          <a:xfrm>
            <a:off x="2428860" y="3000240"/>
            <a:ext cx="4071966" cy="3572032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CustomShape 1"/>
          <p:cNvSpPr/>
          <p:nvPr/>
        </p:nvSpPr>
        <p:spPr>
          <a:xfrm>
            <a:off x="0" y="0"/>
            <a:ext cx="9143640" cy="6857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Autofit/>
          </a:bodyPr>
          <a:lstStyle/>
          <a:p>
            <a:pPr marL="484560" algn="ctr">
              <a:lnSpc>
                <a:spcPct val="100000"/>
              </a:lnSpc>
            </a:pPr>
            <a:r>
              <a:rPr lang="ru-RU" sz="3200" b="1" strike="noStrike" spc="-1" dirty="0">
                <a:solidFill>
                  <a:srgbClr val="FFFF00"/>
                </a:solidFill>
                <a:latin typeface="Arial"/>
                <a:ea typeface="DejaVu Sans"/>
              </a:rPr>
              <a:t>Задание</a:t>
            </a:r>
            <a:r>
              <a:t/>
            </a:r>
            <a:br/>
            <a:r>
              <a:rPr lang="ru-RU" sz="3200" b="1" strike="noStrike" spc="-1" dirty="0">
                <a:solidFill>
                  <a:srgbClr val="FFFF00"/>
                </a:solidFill>
                <a:latin typeface="Arial"/>
                <a:ea typeface="DejaVu Sans"/>
              </a:rPr>
              <a:t>Выписать все словосочетания из данного текста</a:t>
            </a:r>
            <a:endParaRPr lang="ru-RU" sz="3200" b="0" strike="noStrike" spc="-1" dirty="0">
              <a:latin typeface="Arial"/>
            </a:endParaRPr>
          </a:p>
          <a:p>
            <a:pPr marL="484560">
              <a:lnSpc>
                <a:spcPct val="100000"/>
              </a:lnSpc>
            </a:pPr>
            <a:r>
              <a:rPr lang="ru-RU" sz="3200" b="1" i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Колёсные тракторы характеризуются широкой универсальностью и применяются для самых разнообразных, но менее энергоёмких работ. Они в агрегате с сельскохозяйственными машинами используются для пахоты, посева, уборки и других сельскохозяйственных работ.</a:t>
            </a:r>
            <a:r>
              <a:t/>
            </a:r>
            <a:br/>
            <a:endParaRPr lang="ru-R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1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8" dur="4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4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6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6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304920" y="365400"/>
            <a:ext cx="8533800" cy="5630857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4000" b="0" strike="noStrike" spc="-1" dirty="0">
                <a:solidFill>
                  <a:srgbClr val="FFFF00"/>
                </a:solidFill>
                <a:latin typeface="Arial"/>
                <a:ea typeface="Times New Roman"/>
              </a:rPr>
              <a:t>Ответ</a:t>
            </a:r>
            <a:endParaRPr lang="ru-RU" sz="40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ru-RU" sz="40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4000" b="0" i="1" strike="noStrike" spc="-1" dirty="0">
                <a:solidFill>
                  <a:srgbClr val="FFFFFF"/>
                </a:solidFill>
                <a:latin typeface="Arial"/>
                <a:ea typeface="Times New Roman"/>
              </a:rPr>
              <a:t>Колёсные тракторы,</a:t>
            </a:r>
            <a:endParaRPr lang="ru-RU" sz="4000" b="0" i="1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4000" b="0" i="1" strike="noStrike" spc="-1" dirty="0">
                <a:solidFill>
                  <a:srgbClr val="FFFFFF"/>
                </a:solidFill>
                <a:latin typeface="Arial"/>
                <a:ea typeface="Times New Roman"/>
              </a:rPr>
              <a:t>широкой универсальностью, применяются для работ, энергоёмких работ, сельскохозяйственными машинами,</a:t>
            </a:r>
            <a:endParaRPr lang="ru-RU" sz="4000" b="0" i="1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4000" b="0" i="1" strike="noStrike" spc="-1" dirty="0">
                <a:solidFill>
                  <a:srgbClr val="FFFFFF"/>
                </a:solidFill>
                <a:latin typeface="Arial"/>
                <a:ea typeface="Times New Roman"/>
              </a:rPr>
              <a:t>используются для пахоты</a:t>
            </a:r>
            <a:endParaRPr lang="ru-RU" sz="4000" b="0" i="1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285720" y="285728"/>
            <a:ext cx="8643998" cy="624641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4000" b="1" strike="noStrike" spc="-1" dirty="0" err="1">
                <a:solidFill>
                  <a:srgbClr val="FFFF00"/>
                </a:solidFill>
                <a:latin typeface="Arial"/>
                <a:ea typeface="Times New Roman"/>
              </a:rPr>
              <a:t>Синквейн</a:t>
            </a:r>
            <a:r>
              <a:rPr lang="ru-RU" sz="4000" b="1" strike="noStrike" spc="-1" dirty="0">
                <a:solidFill>
                  <a:srgbClr val="FFFF00"/>
                </a:solidFill>
                <a:latin typeface="Arial"/>
                <a:ea typeface="Times New Roman"/>
              </a:rPr>
              <a:t> </a:t>
            </a:r>
            <a:r>
              <a:rPr lang="ru-RU" sz="4000" b="1" strike="noStrike" spc="-1" dirty="0">
                <a:solidFill>
                  <a:srgbClr val="FFFFFF"/>
                </a:solidFill>
                <a:latin typeface="Arial"/>
                <a:ea typeface="Times New Roman"/>
              </a:rPr>
              <a:t>          </a:t>
            </a:r>
            <a:endParaRPr lang="ru-RU" sz="40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endParaRPr lang="ru-RU" sz="40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r>
              <a:rPr lang="ru-RU" sz="3200" b="0" strike="noStrike" spc="-1" dirty="0">
                <a:solidFill>
                  <a:srgbClr val="FFFFFF"/>
                </a:solidFill>
                <a:latin typeface="Arial"/>
                <a:ea typeface="Times New Roman"/>
              </a:rPr>
              <a:t>Ошибки</a:t>
            </a:r>
            <a:endParaRPr lang="ru-R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endParaRPr lang="ru-R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r>
              <a:rPr lang="ru-RU" sz="3200" b="0" strike="noStrike" spc="-1" dirty="0">
                <a:solidFill>
                  <a:srgbClr val="FFFFFF"/>
                </a:solidFill>
                <a:latin typeface="Arial"/>
                <a:ea typeface="Times New Roman"/>
              </a:rPr>
              <a:t>Грамматические, синтаксические</a:t>
            </a:r>
            <a:endParaRPr lang="ru-R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endParaRPr lang="ru-R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r>
              <a:rPr lang="ru-RU" sz="3200" b="0" strike="noStrike" spc="-1" dirty="0">
                <a:solidFill>
                  <a:srgbClr val="FFFFFF"/>
                </a:solidFill>
                <a:latin typeface="Arial"/>
                <a:ea typeface="Times New Roman"/>
              </a:rPr>
              <a:t>Корректировать, исправлять, поправлять</a:t>
            </a:r>
            <a:endParaRPr lang="ru-R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endParaRPr lang="ru-R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r>
              <a:rPr lang="ru-RU" sz="3200" b="0" strike="noStrike" spc="-1" dirty="0">
                <a:solidFill>
                  <a:srgbClr val="FFFFFF"/>
                </a:solidFill>
                <a:latin typeface="Arial"/>
                <a:ea typeface="Times New Roman"/>
              </a:rPr>
              <a:t>Исправляем ошибки в знаниях, умениях, навыках</a:t>
            </a:r>
            <a:endParaRPr lang="ru-R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endParaRPr lang="ru-RU" sz="32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r>
              <a:rPr lang="ru-RU" sz="3200" b="0" strike="noStrike" spc="-1" dirty="0">
                <a:solidFill>
                  <a:srgbClr val="FFFFFF"/>
                </a:solidFill>
                <a:latin typeface="Arial"/>
                <a:ea typeface="Times New Roman"/>
              </a:rPr>
              <a:t>Коррекция</a:t>
            </a:r>
            <a:endParaRPr lang="ru-RU" sz="32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ustomShape 1"/>
          <p:cNvSpPr/>
          <p:nvPr/>
        </p:nvSpPr>
        <p:spPr>
          <a:xfrm>
            <a:off x="540720" y="142852"/>
            <a:ext cx="8298000" cy="121444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b">
            <a:normAutofit/>
          </a:bodyPr>
          <a:lstStyle/>
          <a:p>
            <a:pPr marL="484560" algn="ctr">
              <a:lnSpc>
                <a:spcPct val="100000"/>
              </a:lnSpc>
            </a:pPr>
            <a:r>
              <a:rPr lang="ru-RU" sz="3600" b="1" strike="noStrike" spc="-1" dirty="0">
                <a:solidFill>
                  <a:srgbClr val="FFFF00"/>
                </a:solidFill>
                <a:latin typeface="Arial"/>
                <a:ea typeface="DejaVu Sans"/>
              </a:rPr>
              <a:t>Тема: Особенности употребления </a:t>
            </a:r>
            <a:r>
              <a:rPr lang="ru-RU" sz="3600" b="1" strike="noStrike" spc="-1" dirty="0" smtClean="0">
                <a:solidFill>
                  <a:srgbClr val="FFFF00"/>
                </a:solidFill>
                <a:latin typeface="Arial"/>
                <a:ea typeface="DejaVu Sans"/>
              </a:rPr>
              <a:t>словосочетаний</a:t>
            </a:r>
            <a:endParaRPr lang="ru-RU" sz="3600" b="1" strike="noStrike" spc="-1" dirty="0">
              <a:latin typeface="Arial"/>
            </a:endParaRPr>
          </a:p>
        </p:txBody>
      </p:sp>
      <p:sp>
        <p:nvSpPr>
          <p:cNvPr id="179" name="CustomShape 2"/>
          <p:cNvSpPr/>
          <p:nvPr/>
        </p:nvSpPr>
        <p:spPr>
          <a:xfrm>
            <a:off x="228600" y="1428736"/>
            <a:ext cx="8762400" cy="5123984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normAutofit fontScale="55000" lnSpcReduction="20000"/>
          </a:bodyPr>
          <a:lstStyle/>
          <a:p>
            <a:pPr algn="just">
              <a:lnSpc>
                <a:spcPct val="100000"/>
              </a:lnSpc>
              <a:tabLst>
                <a:tab pos="0" algn="l"/>
              </a:tabLst>
            </a:pPr>
            <a:endParaRPr lang="ru-RU" sz="1800" b="0" strike="noStrike" spc="-1" dirty="0">
              <a:latin typeface="Arial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r>
              <a:rPr lang="ru-RU" sz="5100" b="1" spc="-1" dirty="0" smtClean="0">
                <a:solidFill>
                  <a:srgbClr val="FFFFFF"/>
                </a:solidFill>
                <a:ea typeface="DejaVu Sans"/>
              </a:rPr>
              <a:t>Цель: </a:t>
            </a:r>
            <a:r>
              <a:rPr lang="ru-RU" sz="5100" spc="-1" dirty="0" smtClean="0">
                <a:solidFill>
                  <a:srgbClr val="FFFFFF"/>
                </a:solidFill>
                <a:ea typeface="DejaVu Sans"/>
              </a:rPr>
              <a:t>Корректировка знаний, умений, навыков по теме «Словосочетание»</a:t>
            </a:r>
            <a:endParaRPr lang="ru-RU" sz="5100" strike="noStrike" spc="-1" dirty="0" smtClean="0">
              <a:solidFill>
                <a:srgbClr val="FFFFFF"/>
              </a:solidFill>
              <a:ea typeface="DejaVu Sans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endParaRPr lang="ru-RU" sz="5100" b="1" strike="noStrike" spc="-1" dirty="0" smtClean="0">
              <a:solidFill>
                <a:srgbClr val="FFFFFF"/>
              </a:solidFill>
              <a:ea typeface="DejaVu Sans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endParaRPr lang="ru-RU" sz="5100" b="1" strike="noStrike" spc="-1" dirty="0" smtClean="0">
              <a:solidFill>
                <a:srgbClr val="FFFFFF"/>
              </a:solidFill>
              <a:ea typeface="DejaVu Sans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r>
              <a:rPr lang="ru-RU" sz="5100" b="1" strike="noStrike" spc="-1" dirty="0" smtClean="0">
                <a:solidFill>
                  <a:srgbClr val="FFFFFF"/>
                </a:solidFill>
                <a:ea typeface="DejaVu Sans"/>
              </a:rPr>
              <a:t>Задачи</a:t>
            </a:r>
            <a:r>
              <a:rPr lang="ru-RU" sz="5100" b="1" strike="noStrike" spc="-1" dirty="0">
                <a:solidFill>
                  <a:srgbClr val="FFFFFF"/>
                </a:solidFill>
                <a:ea typeface="DejaVu Sans"/>
              </a:rPr>
              <a:t>: </a:t>
            </a:r>
            <a:endParaRPr lang="ru-RU" sz="5100" b="1" strike="noStrike" spc="-1" dirty="0" smtClean="0">
              <a:solidFill>
                <a:srgbClr val="FFFFFF"/>
              </a:solidFill>
              <a:ea typeface="DejaVu Sans"/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endParaRPr lang="ru-RU" sz="5100" b="0" strike="noStrike" spc="-1" dirty="0"/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5100" b="0" strike="noStrike" spc="-1" dirty="0">
                <a:solidFill>
                  <a:srgbClr val="FFFFFF"/>
                </a:solidFill>
                <a:ea typeface="DejaVu Sans"/>
              </a:rPr>
              <a:t>- Повторить основные знания</a:t>
            </a:r>
            <a:r>
              <a:rPr lang="en-US" sz="5100" b="0" strike="noStrike" spc="-1" dirty="0">
                <a:solidFill>
                  <a:srgbClr val="FFFFFF"/>
                </a:solidFill>
                <a:ea typeface="DejaVu Sans"/>
              </a:rPr>
              <a:t> </a:t>
            </a:r>
            <a:r>
              <a:rPr lang="ru-RU" sz="5100" b="0" strike="noStrike" spc="-1" dirty="0">
                <a:solidFill>
                  <a:srgbClr val="FFFFFF"/>
                </a:solidFill>
                <a:ea typeface="DejaVu Sans"/>
              </a:rPr>
              <a:t>и навыки по </a:t>
            </a:r>
            <a:r>
              <a:rPr lang="ru-RU" sz="5100" b="0" strike="noStrike" spc="-1" dirty="0" smtClean="0">
                <a:solidFill>
                  <a:srgbClr val="FFFFFF"/>
                </a:solidFill>
                <a:ea typeface="DejaVu Sans"/>
              </a:rPr>
              <a:t>теме</a:t>
            </a:r>
            <a:endParaRPr lang="ru-RU" sz="5100" b="0" strike="noStrike" spc="-1" dirty="0"/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ru-RU" sz="5100" spc="-1" dirty="0">
              <a:solidFill>
                <a:srgbClr val="FFFFFF"/>
              </a:solidFill>
              <a:ea typeface="DejaVu Sans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5100" b="0" strike="noStrike" spc="-1" dirty="0" smtClean="0">
                <a:solidFill>
                  <a:srgbClr val="FFFFFF"/>
                </a:solidFill>
                <a:ea typeface="DejaVu Sans"/>
              </a:rPr>
              <a:t>- Находить </a:t>
            </a:r>
            <a:r>
              <a:rPr lang="ru-RU" sz="5100" b="0" strike="noStrike" spc="-1" dirty="0">
                <a:solidFill>
                  <a:srgbClr val="FFFFFF"/>
                </a:solidFill>
                <a:ea typeface="DejaVu Sans"/>
              </a:rPr>
              <a:t>и исправлять ошибки в типах подчинительной </a:t>
            </a:r>
            <a:r>
              <a:rPr lang="ru-RU" sz="5100" b="0" strike="noStrike" spc="-1" dirty="0" smtClean="0">
                <a:solidFill>
                  <a:srgbClr val="FFFFFF"/>
                </a:solidFill>
                <a:ea typeface="DejaVu Sans"/>
              </a:rPr>
              <a:t>связи</a:t>
            </a:r>
            <a:endParaRPr lang="ru-RU" sz="5100" b="0" strike="noStrike" spc="-1" dirty="0"/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ru-RU" sz="5100" b="0" strike="noStrike" spc="-1" dirty="0"/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5100" b="0" strike="noStrike" spc="-1" dirty="0">
                <a:solidFill>
                  <a:srgbClr val="FFFFFF"/>
                </a:solidFill>
                <a:ea typeface="DejaVu Sans"/>
              </a:rPr>
              <a:t>- </a:t>
            </a:r>
            <a:r>
              <a:rPr lang="ru-RU" sz="5100" b="0" strike="noStrike" spc="-1" dirty="0" smtClean="0">
                <a:solidFill>
                  <a:schemeClr val="bg1"/>
                </a:solidFill>
                <a:ea typeface="DejaVu Sans"/>
              </a:rPr>
              <a:t>Корректировать навыки </a:t>
            </a:r>
            <a:r>
              <a:rPr lang="ru-RU" sz="5100" spc="-1" dirty="0" smtClean="0">
                <a:solidFill>
                  <a:schemeClr val="bg1"/>
                </a:solidFill>
                <a:ea typeface="DejaVu Sans"/>
              </a:rPr>
              <a:t>синтаксического разбора.</a:t>
            </a:r>
            <a:endParaRPr lang="ru-RU" sz="5100" b="0" strike="noStrike" spc="-1" dirty="0">
              <a:solidFill>
                <a:schemeClr val="bg1"/>
              </a:solidFill>
            </a:endParaRPr>
          </a:p>
          <a:p>
            <a:pPr algn="just">
              <a:lnSpc>
                <a:spcPct val="100000"/>
              </a:lnSpc>
              <a:tabLst>
                <a:tab pos="0" algn="l"/>
              </a:tabLst>
            </a:pPr>
            <a:endParaRPr lang="ru-RU" sz="9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2819520" y="1600200"/>
            <a:ext cx="3276000" cy="68508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latin typeface="Century Gothic"/>
                <a:ea typeface="DejaVu Sans"/>
              </a:rPr>
              <a:t>Словосочетание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81" name="CustomShape 2"/>
          <p:cNvSpPr/>
          <p:nvPr/>
        </p:nvSpPr>
        <p:spPr>
          <a:xfrm>
            <a:off x="685800" y="304920"/>
            <a:ext cx="7771680" cy="638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u="sng" strike="noStrike" spc="-1">
                <a:solidFill>
                  <a:srgbClr val="FFFF00"/>
                </a:solidFill>
                <a:uFillTx/>
                <a:latin typeface="Arial"/>
                <a:ea typeface="DejaVu Sans"/>
              </a:rPr>
              <a:t>Задание 1.</a:t>
            </a:r>
            <a:r>
              <a:rPr lang="ru-RU" sz="3600" b="0" strike="noStrike" spc="-1">
                <a:solidFill>
                  <a:srgbClr val="FFFF00"/>
                </a:solidFill>
                <a:latin typeface="Arial"/>
                <a:ea typeface="DejaVu Sans"/>
              </a:rPr>
              <a:t> </a:t>
            </a:r>
            <a:r>
              <a:rPr lang="ru-RU" sz="3600" b="1" strike="noStrike" spc="-1">
                <a:solidFill>
                  <a:srgbClr val="FFFF00"/>
                </a:solidFill>
                <a:latin typeface="Arial"/>
                <a:ea typeface="DejaVu Sans"/>
              </a:rPr>
              <a:t>КЛАСТЕР </a:t>
            </a:r>
            <a:r>
              <a:rPr lang="ru-RU" sz="3600" b="1" i="1" strike="noStrike" spc="-1">
                <a:solidFill>
                  <a:srgbClr val="FFFF00"/>
                </a:solidFill>
                <a:latin typeface="Arial"/>
                <a:ea typeface="DejaVu Sans"/>
              </a:rPr>
              <a:t>(ОТВЕТ)</a:t>
            </a:r>
            <a:endParaRPr lang="ru-RU" sz="3600" b="0" strike="noStrike" spc="-1">
              <a:latin typeface="Arial"/>
            </a:endParaRPr>
          </a:p>
        </p:txBody>
      </p:sp>
      <p:sp>
        <p:nvSpPr>
          <p:cNvPr id="182" name="CustomShape 3"/>
          <p:cNvSpPr/>
          <p:nvPr/>
        </p:nvSpPr>
        <p:spPr>
          <a:xfrm>
            <a:off x="380880" y="990720"/>
            <a:ext cx="2285280" cy="5328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chemeClr val="bg1"/>
                </a:solidFill>
                <a:latin typeface="Century Gothic"/>
                <a:ea typeface="DejaVu Sans"/>
              </a:rPr>
              <a:t>главное слово</a:t>
            </a:r>
            <a:endParaRPr lang="ru-RU" sz="1800" b="0" strike="noStrike" spc="-1">
              <a:solidFill>
                <a:schemeClr val="bg1"/>
              </a:solidFill>
              <a:latin typeface="Arial"/>
            </a:endParaRPr>
          </a:p>
        </p:txBody>
      </p:sp>
      <p:sp>
        <p:nvSpPr>
          <p:cNvPr id="183" name="CustomShape 4"/>
          <p:cNvSpPr/>
          <p:nvPr/>
        </p:nvSpPr>
        <p:spPr>
          <a:xfrm>
            <a:off x="6324480" y="1066680"/>
            <a:ext cx="2285280" cy="57637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latin typeface="Century Gothic"/>
                <a:ea typeface="DejaVu Sans"/>
              </a:rPr>
              <a:t>зависимое слово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84" name="CustomShape 5"/>
          <p:cNvSpPr/>
          <p:nvPr/>
        </p:nvSpPr>
        <p:spPr>
          <a:xfrm>
            <a:off x="380880" y="2362320"/>
            <a:ext cx="2056680" cy="68508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latin typeface="Century Gothic"/>
                <a:ea typeface="DejaVu Sans"/>
              </a:rPr>
              <a:t>согласование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85" name="CustomShape 6"/>
          <p:cNvSpPr/>
          <p:nvPr/>
        </p:nvSpPr>
        <p:spPr>
          <a:xfrm>
            <a:off x="3352680" y="2743200"/>
            <a:ext cx="1904400" cy="60876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latin typeface="Century Gothic"/>
                <a:ea typeface="DejaVu Sans"/>
              </a:rPr>
              <a:t>управление 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86" name="CustomShape 7"/>
          <p:cNvSpPr/>
          <p:nvPr/>
        </p:nvSpPr>
        <p:spPr>
          <a:xfrm>
            <a:off x="6400800" y="2362320"/>
            <a:ext cx="2208960" cy="7614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FFFFFF"/>
                </a:solidFill>
                <a:latin typeface="Century Gothic"/>
                <a:ea typeface="DejaVu Sans"/>
              </a:rPr>
              <a:t>примыкание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87" name="CustomShape 8"/>
          <p:cNvSpPr/>
          <p:nvPr/>
        </p:nvSpPr>
        <p:spPr>
          <a:xfrm>
            <a:off x="228600" y="4495680"/>
            <a:ext cx="1904400" cy="60876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FFFFFF"/>
                </a:solidFill>
                <a:latin typeface="Century Gothic"/>
                <a:ea typeface="DejaVu Sans"/>
              </a:rPr>
              <a:t>глагольные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88" name="CustomShape 9"/>
          <p:cNvSpPr/>
          <p:nvPr/>
        </p:nvSpPr>
        <p:spPr>
          <a:xfrm>
            <a:off x="838080" y="5334120"/>
            <a:ext cx="2133000" cy="60876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FFFFFF"/>
                </a:solidFill>
                <a:latin typeface="Century Gothic"/>
                <a:ea typeface="DejaVu Sans"/>
              </a:rPr>
              <a:t> наречные 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89" name="CustomShape 10"/>
          <p:cNvSpPr/>
          <p:nvPr/>
        </p:nvSpPr>
        <p:spPr>
          <a:xfrm>
            <a:off x="2758680" y="4227480"/>
            <a:ext cx="2880000" cy="76140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FFFFFF"/>
                </a:solidFill>
                <a:latin typeface="Century Gothic"/>
                <a:ea typeface="DejaVu Sans"/>
              </a:rPr>
              <a:t>объективные</a:t>
            </a:r>
            <a:endParaRPr lang="ru-RU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ru-RU" sz="1800" b="1" strike="noStrike" spc="-1">
                <a:solidFill>
                  <a:srgbClr val="FFFFFF"/>
                </a:solidFill>
                <a:latin typeface="Century Gothic"/>
                <a:ea typeface="DejaVu Sans"/>
              </a:rPr>
              <a:t>(дополнительные )</a:t>
            </a:r>
            <a:endParaRPr lang="ru-RU" sz="1800" b="0" strike="noStrike" spc="-1">
              <a:latin typeface="Arial"/>
            </a:endParaRPr>
          </a:p>
        </p:txBody>
      </p:sp>
      <p:sp>
        <p:nvSpPr>
          <p:cNvPr id="190" name="CustomShape 11"/>
          <p:cNvSpPr/>
          <p:nvPr/>
        </p:nvSpPr>
        <p:spPr>
          <a:xfrm>
            <a:off x="5105520" y="5334120"/>
            <a:ext cx="2894760" cy="60876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latin typeface="Century Gothic"/>
                <a:ea typeface="DejaVu Sans"/>
              </a:rPr>
              <a:t>определительные 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91" name="CustomShape 12"/>
          <p:cNvSpPr/>
          <p:nvPr/>
        </p:nvSpPr>
        <p:spPr>
          <a:xfrm>
            <a:off x="228600" y="3429000"/>
            <a:ext cx="1904400" cy="68508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latin typeface="Century Gothic"/>
                <a:ea typeface="DejaVu Sans"/>
              </a:rPr>
              <a:t>именные 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92" name="CustomShape 13"/>
          <p:cNvSpPr/>
          <p:nvPr/>
        </p:nvSpPr>
        <p:spPr>
          <a:xfrm>
            <a:off x="6019920" y="4267080"/>
            <a:ext cx="2818800" cy="608760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solidFill>
              <a:schemeClr val="tx2">
                <a:lumMod val="75000"/>
                <a:lumOff val="2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800" b="1" strike="noStrike" spc="-1" dirty="0">
                <a:solidFill>
                  <a:srgbClr val="FFFFFF"/>
                </a:solidFill>
                <a:latin typeface="Century Gothic"/>
                <a:ea typeface="DejaVu Sans"/>
              </a:rPr>
              <a:t>обстоятельственные</a:t>
            </a:r>
            <a:endParaRPr lang="ru-RU" sz="1800" b="0" strike="noStrike" spc="-1" dirty="0">
              <a:latin typeface="Arial"/>
            </a:endParaRPr>
          </a:p>
        </p:txBody>
      </p:sp>
      <p:sp>
        <p:nvSpPr>
          <p:cNvPr id="193" name="Line 14"/>
          <p:cNvSpPr/>
          <p:nvPr/>
        </p:nvSpPr>
        <p:spPr>
          <a:xfrm>
            <a:off x="2666880" y="1523880"/>
            <a:ext cx="228600" cy="76320"/>
          </a:xfrm>
          <a:prstGeom prst="line">
            <a:avLst/>
          </a:prstGeom>
          <a:ln>
            <a:solidFill>
              <a:schemeClr val="tx2">
                <a:lumMod val="10000"/>
                <a:lumOff val="9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4" name="Line 15"/>
          <p:cNvSpPr/>
          <p:nvPr/>
        </p:nvSpPr>
        <p:spPr>
          <a:xfrm flipH="1">
            <a:off x="6019560" y="1066680"/>
            <a:ext cx="304920" cy="533520"/>
          </a:xfrm>
          <a:prstGeom prst="line">
            <a:avLst/>
          </a:prstGeom>
          <a:ln>
            <a:solidFill>
              <a:schemeClr val="tx2">
                <a:lumMod val="10000"/>
                <a:lumOff val="9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5" name="Line 16"/>
          <p:cNvSpPr/>
          <p:nvPr/>
        </p:nvSpPr>
        <p:spPr>
          <a:xfrm flipV="1">
            <a:off x="2438280" y="2133360"/>
            <a:ext cx="380880" cy="228600"/>
          </a:xfrm>
          <a:prstGeom prst="line">
            <a:avLst/>
          </a:prstGeom>
          <a:ln>
            <a:solidFill>
              <a:schemeClr val="tx2">
                <a:lumMod val="10000"/>
                <a:lumOff val="9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6" name="Line 17"/>
          <p:cNvSpPr/>
          <p:nvPr/>
        </p:nvSpPr>
        <p:spPr>
          <a:xfrm flipV="1">
            <a:off x="4305240" y="2286000"/>
            <a:ext cx="152280" cy="457200"/>
          </a:xfrm>
          <a:prstGeom prst="line">
            <a:avLst/>
          </a:prstGeom>
          <a:ln>
            <a:solidFill>
              <a:schemeClr val="tx2">
                <a:lumMod val="10000"/>
                <a:lumOff val="9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7" name="Line 18"/>
          <p:cNvSpPr/>
          <p:nvPr/>
        </p:nvSpPr>
        <p:spPr>
          <a:xfrm>
            <a:off x="6095880" y="2286000"/>
            <a:ext cx="304920" cy="75960"/>
          </a:xfrm>
          <a:prstGeom prst="line">
            <a:avLst/>
          </a:prstGeom>
          <a:ln>
            <a:solidFill>
              <a:schemeClr val="tx2">
                <a:lumMod val="10000"/>
                <a:lumOff val="9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8" name="Line 19"/>
          <p:cNvSpPr/>
          <p:nvPr/>
        </p:nvSpPr>
        <p:spPr>
          <a:xfrm flipV="1">
            <a:off x="2071670" y="2285992"/>
            <a:ext cx="1285884" cy="1143008"/>
          </a:xfrm>
          <a:prstGeom prst="line">
            <a:avLst/>
          </a:prstGeom>
          <a:ln>
            <a:solidFill>
              <a:schemeClr val="tx2">
                <a:lumMod val="10000"/>
                <a:lumOff val="9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99" name="Line 20"/>
          <p:cNvSpPr/>
          <p:nvPr/>
        </p:nvSpPr>
        <p:spPr>
          <a:xfrm flipH="1" flipV="1">
            <a:off x="5786446" y="2285992"/>
            <a:ext cx="642942" cy="2000264"/>
          </a:xfrm>
          <a:prstGeom prst="line">
            <a:avLst/>
          </a:prstGeom>
          <a:ln>
            <a:solidFill>
              <a:schemeClr val="tx2">
                <a:lumMod val="10000"/>
                <a:lumOff val="9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0" name="Line 21"/>
          <p:cNvSpPr/>
          <p:nvPr/>
        </p:nvSpPr>
        <p:spPr>
          <a:xfrm flipV="1">
            <a:off x="2071670" y="2285992"/>
            <a:ext cx="1357322" cy="2214562"/>
          </a:xfrm>
          <a:prstGeom prst="line">
            <a:avLst/>
          </a:prstGeom>
          <a:ln>
            <a:solidFill>
              <a:schemeClr val="tx2">
                <a:lumMod val="10000"/>
                <a:lumOff val="9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1" name="Line 22"/>
          <p:cNvSpPr/>
          <p:nvPr/>
        </p:nvSpPr>
        <p:spPr>
          <a:xfrm flipV="1">
            <a:off x="2286000" y="2285992"/>
            <a:ext cx="1214430" cy="3047768"/>
          </a:xfrm>
          <a:prstGeom prst="line">
            <a:avLst/>
          </a:prstGeom>
          <a:ln>
            <a:solidFill>
              <a:schemeClr val="tx2">
                <a:lumMod val="10000"/>
                <a:lumOff val="9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2" name="Line 23"/>
          <p:cNvSpPr/>
          <p:nvPr/>
        </p:nvSpPr>
        <p:spPr>
          <a:xfrm>
            <a:off x="5638680" y="2286000"/>
            <a:ext cx="76320" cy="3047760"/>
          </a:xfrm>
          <a:prstGeom prst="line">
            <a:avLst/>
          </a:prstGeom>
          <a:ln>
            <a:solidFill>
              <a:schemeClr val="tx2">
                <a:lumMod val="10000"/>
                <a:lumOff val="9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03" name="Line 24"/>
          <p:cNvSpPr/>
          <p:nvPr/>
        </p:nvSpPr>
        <p:spPr>
          <a:xfrm flipV="1">
            <a:off x="5286380" y="2286000"/>
            <a:ext cx="200020" cy="1928818"/>
          </a:xfrm>
          <a:prstGeom prst="line">
            <a:avLst/>
          </a:prstGeom>
          <a:ln>
            <a:solidFill>
              <a:schemeClr val="tx2">
                <a:lumMod val="10000"/>
                <a:lumOff val="90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CustomShape 1"/>
          <p:cNvSpPr/>
          <p:nvPr/>
        </p:nvSpPr>
        <p:spPr>
          <a:xfrm>
            <a:off x="571320" y="-41040"/>
            <a:ext cx="8143560" cy="42343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3600" b="0" i="1" strike="noStrike" spc="-1">
                <a:solidFill>
                  <a:srgbClr val="FFFF00"/>
                </a:solidFill>
                <a:latin typeface="Arial"/>
                <a:ea typeface="Calibri"/>
              </a:rPr>
              <a:t>Оценивание (в тетради) собрали кластер </a:t>
            </a: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3600" b="0" i="1" strike="noStrike" spc="-1">
                <a:solidFill>
                  <a:srgbClr val="FFFFFF"/>
                </a:solidFill>
                <a:latin typeface="Arial"/>
                <a:ea typeface="Calibri"/>
              </a:rPr>
              <a:t>12 -11 понятий – оценка 5 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3600" b="0" i="1" strike="noStrike" spc="-1">
                <a:solidFill>
                  <a:srgbClr val="FFFFFF"/>
                </a:solidFill>
                <a:latin typeface="Arial"/>
                <a:ea typeface="Calibri"/>
              </a:rPr>
              <a:t>9-10  понятий- «4»</a:t>
            </a:r>
            <a:endParaRPr lang="ru-RU" sz="3600" b="0" strike="noStrike" spc="-1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3600" b="0" i="1" strike="noStrike" spc="-1">
                <a:solidFill>
                  <a:srgbClr val="FFFFFF"/>
                </a:solidFill>
                <a:latin typeface="Arial"/>
                <a:ea typeface="Calibri"/>
              </a:rPr>
              <a:t>6 - 7 понятий – «3»</a:t>
            </a:r>
            <a:r>
              <a:rPr lang="ru-RU" sz="3600" b="0" strike="noStrike" spc="-1">
                <a:solidFill>
                  <a:srgbClr val="FFFFFF"/>
                </a:solidFill>
                <a:latin typeface="Arial"/>
                <a:ea typeface="Calibri"/>
              </a:rPr>
              <a:t>                                    </a:t>
            </a:r>
            <a:endParaRPr lang="ru-RU" sz="36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1"/>
          <p:cNvSpPr/>
          <p:nvPr/>
        </p:nvSpPr>
        <p:spPr>
          <a:xfrm>
            <a:off x="609480" y="304920"/>
            <a:ext cx="7771680" cy="638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ru-RU" sz="3600" b="1" u="sng" strike="noStrike" spc="-1" dirty="0">
                <a:solidFill>
                  <a:srgbClr val="FFFF00"/>
                </a:solidFill>
                <a:uFillTx/>
                <a:latin typeface="Arial"/>
                <a:ea typeface="DejaVu Sans"/>
              </a:rPr>
              <a:t>Задание 2.</a:t>
            </a:r>
            <a:r>
              <a:rPr lang="ru-RU" sz="3600" b="0" strike="noStrike" spc="-1" dirty="0">
                <a:solidFill>
                  <a:srgbClr val="FFFF00"/>
                </a:solidFill>
                <a:latin typeface="Arial"/>
                <a:ea typeface="DejaVu Sans"/>
              </a:rPr>
              <a:t> ИСПРАВИТЬ ОШИБКИ </a:t>
            </a:r>
            <a:endParaRPr lang="ru-RU" sz="3600" b="0" strike="noStrike" spc="-1" dirty="0">
              <a:latin typeface="Arial"/>
            </a:endParaRPr>
          </a:p>
        </p:txBody>
      </p:sp>
      <p:sp>
        <p:nvSpPr>
          <p:cNvPr id="206" name="CustomShape 2"/>
          <p:cNvSpPr/>
          <p:nvPr/>
        </p:nvSpPr>
        <p:spPr>
          <a:xfrm>
            <a:off x="304920" y="1245240"/>
            <a:ext cx="7848000" cy="520992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2800" b="1" strike="noStrike" spc="-1">
                <a:solidFill>
                  <a:srgbClr val="FFFFFF"/>
                </a:solidFill>
                <a:latin typeface="Arial"/>
                <a:ea typeface="Calibri"/>
              </a:rPr>
              <a:t> 1. Бежать быстро - управление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2800" b="1" strike="noStrike" spc="-1">
                <a:solidFill>
                  <a:srgbClr val="FFFFFF"/>
                </a:solidFill>
                <a:latin typeface="Arial"/>
                <a:ea typeface="Calibri"/>
              </a:rPr>
              <a:t> 2. Желание понять - управление</a:t>
            </a:r>
            <a:r>
              <a:t/>
            </a:r>
            <a:br/>
            <a:r>
              <a:rPr lang="ru-RU" sz="2800" b="1" strike="noStrike" spc="-1">
                <a:solidFill>
                  <a:srgbClr val="FFFFFF"/>
                </a:solidFill>
                <a:latin typeface="Arial"/>
                <a:ea typeface="Calibri"/>
              </a:rPr>
              <a:t> 3. Увидел в небе - примыкание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2800" b="1" strike="noStrike" spc="-1">
                <a:solidFill>
                  <a:srgbClr val="FFFFFF"/>
                </a:solidFill>
                <a:latin typeface="Arial"/>
                <a:ea typeface="Calibri"/>
              </a:rPr>
              <a:t> 4. Катилась по дороге- примыкание</a:t>
            </a:r>
            <a:r>
              <a:t/>
            </a:r>
            <a:br/>
            <a:r>
              <a:rPr lang="ru-RU" sz="2800" b="1" strike="noStrike" spc="-1">
                <a:solidFill>
                  <a:srgbClr val="FFFFFF"/>
                </a:solidFill>
                <a:latin typeface="Arial"/>
                <a:ea typeface="Calibri"/>
              </a:rPr>
              <a:t> 5. Крупные камни- согласование</a:t>
            </a:r>
            <a:r>
              <a:t/>
            </a:r>
            <a:br/>
            <a:r>
              <a:rPr lang="ru-RU" sz="2800" b="1" strike="noStrike" spc="-1">
                <a:solidFill>
                  <a:srgbClr val="FFFFFF"/>
                </a:solidFill>
                <a:latin typeface="Arial"/>
                <a:ea typeface="Calibri"/>
              </a:rPr>
              <a:t> 6. Приближался к месту- управление</a:t>
            </a:r>
            <a:r>
              <a:t/>
            </a:r>
            <a:br/>
            <a:r>
              <a:rPr lang="ru-RU" sz="2800" b="1" strike="noStrike" spc="-1">
                <a:solidFill>
                  <a:srgbClr val="FFFFFF"/>
                </a:solidFill>
                <a:latin typeface="Arial"/>
                <a:ea typeface="Calibri"/>
              </a:rPr>
              <a:t> 7. Пушистый снег -согласование</a:t>
            </a:r>
            <a:r>
              <a:t/>
            </a:r>
            <a:br/>
            <a:r>
              <a:rPr lang="ru-RU" sz="2800" b="1" strike="noStrike" spc="-1">
                <a:solidFill>
                  <a:srgbClr val="FFFFFF"/>
                </a:solidFill>
                <a:latin typeface="Arial"/>
                <a:ea typeface="Calibri"/>
              </a:rPr>
              <a:t> 8. Наша деревня -примыкание</a:t>
            </a:r>
            <a:r>
              <a:t/>
            </a:r>
            <a:br/>
            <a:r>
              <a:rPr lang="ru-RU" sz="2800" b="1" strike="noStrike" spc="-1">
                <a:solidFill>
                  <a:srgbClr val="FFFFFF"/>
                </a:solidFill>
                <a:latin typeface="Arial"/>
                <a:ea typeface="Calibri"/>
              </a:rPr>
              <a:t> 9. Робко подошёл - примыкание</a:t>
            </a:r>
            <a:r>
              <a:t/>
            </a:r>
            <a:br/>
            <a:r>
              <a:rPr lang="ru-RU" sz="2800" b="1" strike="noStrike" spc="-1">
                <a:solidFill>
                  <a:srgbClr val="FFFFFF"/>
                </a:solidFill>
                <a:latin typeface="Arial"/>
                <a:ea typeface="Calibri"/>
              </a:rPr>
              <a:t>10. Очень тихо - примыкание</a:t>
            </a:r>
            <a:endParaRPr lang="ru-RU" sz="2800" b="0" strike="noStrike" spc="-1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2800" b="1" strike="noStrike" spc="-1">
                <a:solidFill>
                  <a:srgbClr val="FFFFFF"/>
                </a:solidFill>
                <a:latin typeface="Arial"/>
                <a:ea typeface="Calibri"/>
              </a:rPr>
              <a:t>11. Смотрел внимательно - управление</a:t>
            </a:r>
            <a:r>
              <a:t/>
            </a:r>
            <a:br/>
            <a:r>
              <a:rPr lang="ru-RU" sz="2800" b="1" strike="noStrike" spc="-1">
                <a:solidFill>
                  <a:srgbClr val="FFFFFF"/>
                </a:solidFill>
                <a:latin typeface="Arial"/>
                <a:ea typeface="Calibri"/>
              </a:rPr>
              <a:t>12. Творческая работа – управление</a:t>
            </a:r>
            <a:endParaRPr lang="ru-RU" sz="2800" b="0" strike="noStrike" spc="-1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609480" y="80640"/>
            <a:ext cx="8381160" cy="71589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539640" bIns="45000" anchor="ctr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</a:tabLst>
            </a:pPr>
            <a:r>
              <a:rPr lang="ru-RU" sz="3600" b="0" i="1" strike="noStrike" spc="-1" dirty="0">
                <a:solidFill>
                  <a:srgbClr val="FFFF00"/>
                </a:solidFill>
                <a:latin typeface="Arial"/>
                <a:ea typeface="Calibri"/>
              </a:rPr>
              <a:t>ОТВЕТ</a:t>
            </a:r>
            <a:endParaRPr lang="ru-RU" sz="36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</a:tabLst>
            </a:pPr>
            <a:endParaRPr lang="ru-RU" sz="36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1. Бежать быстро </a:t>
            </a:r>
            <a:r>
              <a:rPr lang="ru-RU" sz="2800" b="0" strike="noStrike" spc="-1" dirty="0">
                <a:solidFill>
                  <a:srgbClr val="FF0000"/>
                </a:solidFill>
                <a:latin typeface="Arial"/>
                <a:ea typeface="Calibri"/>
              </a:rPr>
              <a:t>- </a:t>
            </a:r>
            <a:r>
              <a:rPr lang="ru-RU" sz="2800" b="1" i="1" strike="noStrike" spc="-1" dirty="0">
                <a:solidFill>
                  <a:srgbClr val="FF0000"/>
                </a:solidFill>
                <a:latin typeface="Arial"/>
                <a:ea typeface="Calibri"/>
              </a:rPr>
              <a:t>примыкание</a:t>
            </a:r>
            <a:endParaRPr lang="ru-RU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2. Желание понять </a:t>
            </a:r>
            <a:r>
              <a:rPr lang="ru-RU" sz="2800" b="1" i="1" strike="noStrike" spc="-1" dirty="0">
                <a:solidFill>
                  <a:srgbClr val="FF0000"/>
                </a:solidFill>
                <a:latin typeface="Arial"/>
                <a:ea typeface="Calibri"/>
              </a:rPr>
              <a:t>- примыкание</a:t>
            </a:r>
            <a:r>
              <a:t/>
            </a:r>
            <a:br/>
            <a:r>
              <a:rPr lang="ru-RU" sz="28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3. Увидел в небе - управление</a:t>
            </a:r>
            <a:endParaRPr lang="ru-RU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4. Катилась по дороге </a:t>
            </a:r>
            <a:r>
              <a:rPr lang="ru-RU" sz="2800" b="1" i="1" strike="noStrike" spc="-1" dirty="0">
                <a:solidFill>
                  <a:srgbClr val="FFFFFF"/>
                </a:solidFill>
                <a:latin typeface="Arial"/>
                <a:ea typeface="Calibri"/>
              </a:rPr>
              <a:t>-</a:t>
            </a:r>
            <a:r>
              <a:rPr lang="ru-RU" sz="2800" b="1" i="1" strike="noStrike" spc="-1" dirty="0">
                <a:solidFill>
                  <a:srgbClr val="FF0000"/>
                </a:solidFill>
                <a:latin typeface="Arial"/>
                <a:ea typeface="Calibri"/>
              </a:rPr>
              <a:t> управление</a:t>
            </a:r>
            <a:r>
              <a:t/>
            </a:r>
            <a:br/>
            <a:r>
              <a:rPr lang="ru-RU" sz="28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5. Крупные камни- согласование</a:t>
            </a:r>
            <a:r>
              <a:t/>
            </a:r>
            <a:br/>
            <a:r>
              <a:rPr lang="ru-RU" sz="28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6. Приближался к месту- управление</a:t>
            </a:r>
            <a:r>
              <a:t/>
            </a:r>
            <a:br/>
            <a:r>
              <a:rPr lang="ru-RU" sz="28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7. Пушистый снег -согласование</a:t>
            </a:r>
            <a:r>
              <a:t/>
            </a:r>
            <a:br/>
            <a:r>
              <a:rPr lang="ru-RU" sz="28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8. Наша деревня </a:t>
            </a:r>
            <a:r>
              <a:rPr lang="ru-RU" sz="2800" b="1" i="1" strike="noStrike" spc="-1" dirty="0">
                <a:solidFill>
                  <a:srgbClr val="FFFFFF"/>
                </a:solidFill>
                <a:latin typeface="Arial"/>
                <a:ea typeface="Calibri"/>
              </a:rPr>
              <a:t>- </a:t>
            </a:r>
            <a:r>
              <a:rPr lang="ru-RU" sz="2800" b="1" i="1" strike="noStrike" spc="-1" dirty="0">
                <a:solidFill>
                  <a:srgbClr val="FF0000"/>
                </a:solidFill>
                <a:latin typeface="Arial"/>
                <a:ea typeface="Calibri"/>
              </a:rPr>
              <a:t>согласование</a:t>
            </a:r>
            <a:r>
              <a:t/>
            </a:r>
            <a:br/>
            <a:r>
              <a:rPr lang="ru-RU" sz="28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9. Робко подошёл - примыкание</a:t>
            </a:r>
            <a:r>
              <a:t/>
            </a:r>
            <a:br/>
            <a:r>
              <a:rPr lang="ru-RU" sz="28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10. Очень тихо - примыкание</a:t>
            </a:r>
            <a:endParaRPr lang="ru-RU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ru-RU" sz="28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11. Смотрел внимательно - </a:t>
            </a:r>
            <a:r>
              <a:rPr lang="ru-RU" sz="2800" b="1" i="1" strike="noStrike" spc="-1" dirty="0">
                <a:solidFill>
                  <a:srgbClr val="FF0000"/>
                </a:solidFill>
                <a:latin typeface="Arial"/>
                <a:ea typeface="Calibri"/>
              </a:rPr>
              <a:t>примыкание</a:t>
            </a:r>
            <a:r>
              <a:t/>
            </a:r>
            <a:br/>
            <a:r>
              <a:rPr lang="ru-RU" sz="2800" b="0" strike="noStrike" spc="-1" dirty="0">
                <a:solidFill>
                  <a:srgbClr val="FFFFFF"/>
                </a:solidFill>
                <a:latin typeface="Arial"/>
                <a:ea typeface="Calibri"/>
              </a:rPr>
              <a:t>12. Творческая работа - </a:t>
            </a:r>
            <a:r>
              <a:rPr lang="ru-RU" sz="2800" b="1" i="1" strike="noStrike" spc="-1" dirty="0">
                <a:solidFill>
                  <a:srgbClr val="FF0000"/>
                </a:solidFill>
                <a:latin typeface="Arial"/>
                <a:ea typeface="Calibri"/>
              </a:rPr>
              <a:t>согласование</a:t>
            </a:r>
            <a:endParaRPr lang="ru-RU" sz="2800" b="0" strike="noStrike" spc="-1" dirty="0">
              <a:latin typeface="Arial"/>
            </a:endParaRPr>
          </a:p>
          <a:p>
            <a:pPr>
              <a:lnSpc>
                <a:spcPct val="100000"/>
              </a:lnSpc>
              <a:tabLst>
                <a:tab pos="0" algn="l"/>
              </a:tabLst>
            </a:pPr>
            <a:r>
              <a:t/>
            </a:r>
            <a:br/>
            <a:endParaRPr lang="ru-RU" sz="2800" b="0" strike="noStrike" spc="-1" dirty="0"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82912"/>
      </a:dk2>
      <a:lt2>
        <a:srgbClr val="FBF0F2"/>
      </a:lt2>
      <a:accent1>
        <a:srgbClr val="694F36"/>
      </a:accent1>
      <a:accent2>
        <a:srgbClr val="98604A"/>
      </a:accent2>
      <a:accent3>
        <a:srgbClr val="8E3B4D"/>
      </a:accent3>
      <a:accent4>
        <a:srgbClr val="837954"/>
      </a:accent4>
      <a:accent5>
        <a:srgbClr val="4E3B28"/>
      </a:accent5>
      <a:accent6>
        <a:srgbClr val="AC7A0C"/>
      </a:accent6>
      <a:hlink>
        <a:srgbClr val="A03849"/>
      </a:hlink>
      <a:folHlink>
        <a:srgbClr val="AA845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82912"/>
      </a:dk2>
      <a:lt2>
        <a:srgbClr val="FBF0F2"/>
      </a:lt2>
      <a:accent1>
        <a:srgbClr val="694F36"/>
      </a:accent1>
      <a:accent2>
        <a:srgbClr val="98604A"/>
      </a:accent2>
      <a:accent3>
        <a:srgbClr val="8E3B4D"/>
      </a:accent3>
      <a:accent4>
        <a:srgbClr val="837954"/>
      </a:accent4>
      <a:accent5>
        <a:srgbClr val="4E3B28"/>
      </a:accent5>
      <a:accent6>
        <a:srgbClr val="AC7A0C"/>
      </a:accent6>
      <a:hlink>
        <a:srgbClr val="A03849"/>
      </a:hlink>
      <a:folHlink>
        <a:srgbClr val="AA845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82912"/>
      </a:dk2>
      <a:lt2>
        <a:srgbClr val="FBF0F2"/>
      </a:lt2>
      <a:accent1>
        <a:srgbClr val="694F36"/>
      </a:accent1>
      <a:accent2>
        <a:srgbClr val="98604A"/>
      </a:accent2>
      <a:accent3>
        <a:srgbClr val="8E3B4D"/>
      </a:accent3>
      <a:accent4>
        <a:srgbClr val="837954"/>
      </a:accent4>
      <a:accent5>
        <a:srgbClr val="4E3B28"/>
      </a:accent5>
      <a:accent6>
        <a:srgbClr val="AC7A0C"/>
      </a:accent6>
      <a:hlink>
        <a:srgbClr val="A03849"/>
      </a:hlink>
      <a:folHlink>
        <a:srgbClr val="AA845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82912"/>
      </a:dk2>
      <a:lt2>
        <a:srgbClr val="FBF0F2"/>
      </a:lt2>
      <a:accent1>
        <a:srgbClr val="694F36"/>
      </a:accent1>
      <a:accent2>
        <a:srgbClr val="98604A"/>
      </a:accent2>
      <a:accent3>
        <a:srgbClr val="8E3B4D"/>
      </a:accent3>
      <a:accent4>
        <a:srgbClr val="837954"/>
      </a:accent4>
      <a:accent5>
        <a:srgbClr val="4E3B28"/>
      </a:accent5>
      <a:accent6>
        <a:srgbClr val="AC7A0C"/>
      </a:accent6>
      <a:hlink>
        <a:srgbClr val="A03849"/>
      </a:hlink>
      <a:folHlink>
        <a:srgbClr val="AA845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82912"/>
      </a:dk2>
      <a:lt2>
        <a:srgbClr val="FBF0F2"/>
      </a:lt2>
      <a:accent1>
        <a:srgbClr val="694F36"/>
      </a:accent1>
      <a:accent2>
        <a:srgbClr val="98604A"/>
      </a:accent2>
      <a:accent3>
        <a:srgbClr val="8E3B4D"/>
      </a:accent3>
      <a:accent4>
        <a:srgbClr val="837954"/>
      </a:accent4>
      <a:accent5>
        <a:srgbClr val="4E3B28"/>
      </a:accent5>
      <a:accent6>
        <a:srgbClr val="AC7A0C"/>
      </a:accent6>
      <a:hlink>
        <a:srgbClr val="A03849"/>
      </a:hlink>
      <a:folHlink>
        <a:srgbClr val="AA845D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408</TotalTime>
  <Words>382</Words>
  <Application>LibreOffice/7.0.6.2$Linux_X86_64 LibreOffice_project/00$Build-2</Application>
  <PresentationFormat>Экран (4:3)</PresentationFormat>
  <Paragraphs>102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Office Theme</vt:lpstr>
      <vt:lpstr>Office Theme</vt:lpstr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и виды словосочетаний</dc:title>
  <dc:subject/>
  <dc:creator>Максимова</dc:creator>
  <dc:description/>
  <cp:lastModifiedBy>toshiba</cp:lastModifiedBy>
  <cp:revision>44</cp:revision>
  <dcterms:created xsi:type="dcterms:W3CDTF">2011-01-26T14:30:39Z</dcterms:created>
  <dcterms:modified xsi:type="dcterms:W3CDTF">2025-06-18T11:01:46Z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2</vt:i4>
  </property>
  <property fmtid="{D5CDD505-2E9C-101B-9397-08002B2CF9AE}" pid="3" name="PresentationFormat">
    <vt:lpwstr>Экран (4:3)</vt:lpwstr>
  </property>
  <property fmtid="{D5CDD505-2E9C-101B-9397-08002B2CF9AE}" pid="4" name="Slides">
    <vt:i4>16</vt:i4>
  </property>
</Properties>
</file>