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FFCC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000240"/>
            <a:ext cx="9144000" cy="317009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0" b="1" dirty="0" err="1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66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Xhipi</a:t>
            </a:r>
            <a:r>
              <a:rPr lang="en-US" sz="10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66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10000" b="1" dirty="0" err="1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66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xc</a:t>
            </a:r>
            <a:r>
              <a:rPr lang="en-US" sz="10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66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10000" b="1" dirty="0" err="1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66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ildips</a:t>
            </a:r>
            <a:r>
              <a:rPr lang="en-US" sz="10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66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10000" b="1" dirty="0" err="1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66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opkx?</a:t>
            </a:r>
            <a:endParaRPr lang="ru-RU" sz="10000" b="1" dirty="0" err="1" smtClean="0">
              <a:ln w="22225">
                <a:solidFill>
                  <a:schemeClr val="tx1"/>
                </a:solidFill>
                <a:prstDash val="solid"/>
              </a:ln>
              <a:solidFill>
                <a:srgbClr val="6699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85926"/>
            <a:ext cx="9144000" cy="3286148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66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Where can welders</a:t>
            </a:r>
            <a:r>
              <a:rPr lang="en-US" sz="100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66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work</a:t>
            </a:r>
            <a:r>
              <a:rPr lang="en-US" sz="100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66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10000" b="1" dirty="0" smtClean="0">
              <a:ln w="22225">
                <a:solidFill>
                  <a:schemeClr val="tx1"/>
                </a:solidFill>
                <a:prstDash val="solid"/>
              </a:ln>
              <a:solidFill>
                <a:srgbClr val="6699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1714480" y="1000108"/>
            <a:ext cx="5786478" cy="4143404"/>
            <a:chOff x="3071802" y="2428868"/>
            <a:chExt cx="5500726" cy="385765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143240" y="2428868"/>
              <a:ext cx="5286412" cy="3857652"/>
            </a:xfrm>
            <a:prstGeom prst="roundRect">
              <a:avLst/>
            </a:prstGeom>
            <a:solidFill>
              <a:srgbClr val="FFFFCC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71802" y="3093980"/>
              <a:ext cx="5500726" cy="2378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REPAIR</a:t>
              </a:r>
            </a:p>
            <a:p>
              <a:pPr algn="ctr"/>
              <a:r>
                <a:rPr lang="ru-RU" sz="4400" b="1" dirty="0" smtClean="0"/>
                <a:t>ремонт, ремонтировать</a:t>
              </a:r>
              <a:endParaRPr lang="ru-RU" sz="4400" b="1" dirty="0"/>
            </a:p>
          </p:txBody>
        </p:sp>
      </p:grpSp>
      <p:grpSp>
        <p:nvGrpSpPr>
          <p:cNvPr id="3" name="Группа 6"/>
          <p:cNvGrpSpPr/>
          <p:nvPr/>
        </p:nvGrpSpPr>
        <p:grpSpPr>
          <a:xfrm>
            <a:off x="1643042" y="1000108"/>
            <a:ext cx="5786478" cy="4143404"/>
            <a:chOff x="1710952" y="1142984"/>
            <a:chExt cx="5500726" cy="385765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857356" y="1142984"/>
              <a:ext cx="5286412" cy="3857652"/>
            </a:xfrm>
            <a:prstGeom prst="roundRect">
              <a:avLst/>
            </a:prstGeom>
            <a:solidFill>
              <a:srgbClr val="CCFF99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10952" y="2539720"/>
              <a:ext cx="5500726" cy="1117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REPAIR</a:t>
              </a:r>
              <a:r>
                <a:rPr lang="en-US" sz="7200" dirty="0" smtClean="0"/>
                <a:t> </a:t>
              </a:r>
              <a:endParaRPr lang="ru-RU" sz="7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1714480" y="1000108"/>
            <a:ext cx="5786478" cy="4143404"/>
            <a:chOff x="3071802" y="2428868"/>
            <a:chExt cx="5500726" cy="385765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143240" y="2428868"/>
              <a:ext cx="5286412" cy="3857652"/>
            </a:xfrm>
            <a:prstGeom prst="roundRect">
              <a:avLst/>
            </a:prstGeom>
            <a:solidFill>
              <a:srgbClr val="FFFFCC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71802" y="3027469"/>
              <a:ext cx="5500726" cy="2378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SPACE</a:t>
              </a:r>
              <a:endParaRPr lang="ru-RU" sz="7200" b="1" dirty="0" smtClean="0"/>
            </a:p>
            <a:p>
              <a:pPr algn="ctr"/>
              <a:r>
                <a:rPr lang="ru-RU" sz="4400" b="1" dirty="0" smtClean="0"/>
                <a:t>пространство, расстояние, космос</a:t>
              </a:r>
              <a:endParaRPr lang="ru-RU" sz="4400" b="1" dirty="0"/>
            </a:p>
          </p:txBody>
        </p:sp>
      </p:grpSp>
      <p:grpSp>
        <p:nvGrpSpPr>
          <p:cNvPr id="3" name="Группа 6"/>
          <p:cNvGrpSpPr/>
          <p:nvPr/>
        </p:nvGrpSpPr>
        <p:grpSpPr>
          <a:xfrm>
            <a:off x="1643042" y="1000108"/>
            <a:ext cx="5786478" cy="4143404"/>
            <a:chOff x="1710952" y="1142984"/>
            <a:chExt cx="5500726" cy="385765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857356" y="1142984"/>
              <a:ext cx="5286412" cy="3857652"/>
            </a:xfrm>
            <a:prstGeom prst="roundRect">
              <a:avLst/>
            </a:prstGeom>
            <a:solidFill>
              <a:srgbClr val="CCFF99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10952" y="2539720"/>
              <a:ext cx="5500726" cy="1117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SPACE</a:t>
              </a:r>
              <a:endParaRPr lang="ru-RU" sz="7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42852"/>
            <a:ext cx="8786874" cy="650085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00100" y="285728"/>
            <a:ext cx="335758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outdoor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construction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equipment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extraction 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industry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29190" y="285728"/>
            <a:ext cx="35719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plant 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masterpiece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mining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repair 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space</a:t>
            </a:r>
            <a:endParaRPr lang="ru-RU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597172"/>
            <a:ext cx="31432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repairing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oil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welding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space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86380" y="597172"/>
            <a:ext cx="31432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 smtClean="0"/>
              <a:t>equipment</a:t>
            </a:r>
          </a:p>
          <a:p>
            <a:endParaRPr lang="en-US" sz="4400" b="1" dirty="0" smtClean="0"/>
          </a:p>
          <a:p>
            <a:pPr algn="r"/>
            <a:r>
              <a:rPr lang="en-US" sz="4400" b="1" dirty="0" smtClean="0"/>
              <a:t>industry</a:t>
            </a:r>
          </a:p>
          <a:p>
            <a:endParaRPr lang="en-US" sz="4400" b="1" dirty="0" smtClean="0"/>
          </a:p>
          <a:p>
            <a:pPr algn="r"/>
            <a:r>
              <a:rPr lang="en-US" sz="4400" b="1" dirty="0" smtClean="0"/>
              <a:t>extraction</a:t>
            </a:r>
          </a:p>
          <a:p>
            <a:endParaRPr lang="en-US" sz="4400" b="1" dirty="0" smtClean="0"/>
          </a:p>
          <a:p>
            <a:pPr algn="r"/>
            <a:r>
              <a:rPr lang="en-US" sz="4400" b="1" dirty="0" smtClean="0"/>
              <a:t>service</a:t>
            </a:r>
            <a:r>
              <a:rPr lang="en-US" sz="4400" dirty="0" smtClean="0"/>
              <a:t>	</a:t>
            </a:r>
            <a:endParaRPr lang="en-US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85828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4000" b="1" dirty="0" smtClean="0"/>
              <a:t> </a:t>
            </a:r>
            <a:r>
              <a:rPr lang="ru-RU" sz="2800" b="1" dirty="0" smtClean="0"/>
              <a:t>компания по производству</a:t>
            </a:r>
            <a:endParaRPr lang="en-US" sz="2800" b="1" dirty="0" smtClean="0"/>
          </a:p>
          <a:p>
            <a:pPr lvl="0">
              <a:buFont typeface="Arial" pitchFamily="34" charset="0"/>
              <a:buChar char="•"/>
            </a:pPr>
            <a:endParaRPr lang="en-US" sz="2800" b="1" dirty="0" smtClean="0"/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/>
              <a:t> электрооборудования</a:t>
            </a:r>
            <a:endParaRPr lang="en-US" sz="2800" b="1" dirty="0" smtClean="0"/>
          </a:p>
          <a:p>
            <a:pPr lvl="0">
              <a:buFont typeface="Arial" pitchFamily="34" charset="0"/>
              <a:buChar char="•"/>
            </a:pPr>
            <a:endParaRPr lang="en-US" sz="2800" b="1" dirty="0" smtClean="0"/>
          </a:p>
          <a:p>
            <a:pPr lvl="0">
              <a:buFont typeface="Arial" pitchFamily="34" charset="0"/>
              <a:buChar char="•"/>
            </a:pPr>
            <a:r>
              <a:rPr lang="en-US" sz="2800" b="1" dirty="0" smtClean="0"/>
              <a:t> </a:t>
            </a:r>
            <a:r>
              <a:rPr lang="ru-RU" sz="2800" b="1" dirty="0" smtClean="0"/>
              <a:t>судостроительная индустрия</a:t>
            </a:r>
            <a:endParaRPr lang="en-US" sz="2800" b="1" dirty="0" smtClean="0"/>
          </a:p>
          <a:p>
            <a:pPr lvl="0">
              <a:buFont typeface="Arial" pitchFamily="34" charset="0"/>
              <a:buChar char="•"/>
            </a:pPr>
            <a:endParaRPr lang="ru-RU" sz="2800" b="1" dirty="0" smtClean="0"/>
          </a:p>
          <a:p>
            <a:pPr lvl="0">
              <a:buFont typeface="Arial" pitchFamily="34" charset="0"/>
              <a:buChar char="•"/>
            </a:pPr>
            <a:r>
              <a:rPr lang="en-US" sz="2800" b="1" dirty="0" smtClean="0"/>
              <a:t> </a:t>
            </a:r>
            <a:r>
              <a:rPr lang="ru-RU" sz="2800" b="1" dirty="0" smtClean="0"/>
              <a:t>автомобилестроительная индустрия</a:t>
            </a:r>
            <a:endParaRPr lang="en-US" sz="2800" b="1" dirty="0" smtClean="0"/>
          </a:p>
          <a:p>
            <a:pPr lvl="0">
              <a:buFont typeface="Arial" pitchFamily="34" charset="0"/>
              <a:buChar char="•"/>
            </a:pPr>
            <a:endParaRPr lang="ru-RU" sz="2800" b="1" dirty="0" smtClean="0"/>
          </a:p>
          <a:p>
            <a:pPr lvl="0">
              <a:buFont typeface="Arial" pitchFamily="34" charset="0"/>
              <a:buChar char="•"/>
            </a:pPr>
            <a:r>
              <a:rPr lang="en-US" sz="2800" b="1" dirty="0" smtClean="0"/>
              <a:t> </a:t>
            </a:r>
            <a:r>
              <a:rPr lang="ru-RU" sz="2800" b="1" dirty="0" smtClean="0"/>
              <a:t>авиастроительная индустрия</a:t>
            </a:r>
            <a:endParaRPr lang="en-US" sz="2800" b="1" dirty="0" smtClean="0"/>
          </a:p>
          <a:p>
            <a:pPr lvl="0">
              <a:buFont typeface="Arial" pitchFamily="34" charset="0"/>
              <a:buChar char="•"/>
            </a:pPr>
            <a:endParaRPr lang="ru-RU" sz="2800" b="1" dirty="0" smtClean="0"/>
          </a:p>
          <a:p>
            <a:pPr lvl="0">
              <a:buFont typeface="Arial" pitchFamily="34" charset="0"/>
              <a:buChar char="•"/>
            </a:pPr>
            <a:r>
              <a:rPr lang="en-US" sz="2800" b="1" dirty="0" smtClean="0"/>
              <a:t> </a:t>
            </a:r>
            <a:r>
              <a:rPr lang="ru-RU" sz="2800" b="1" dirty="0" smtClean="0"/>
              <a:t>добыча природных ископаемых</a:t>
            </a:r>
            <a:endParaRPr lang="en-US" sz="2800" b="1" dirty="0" smtClean="0"/>
          </a:p>
          <a:p>
            <a:pPr lvl="0">
              <a:buFont typeface="Arial" pitchFamily="34" charset="0"/>
              <a:buChar char="•"/>
            </a:pPr>
            <a:endParaRPr lang="ru-RU" sz="2800" b="1" dirty="0" smtClean="0"/>
          </a:p>
          <a:p>
            <a:pPr lvl="0">
              <a:buFont typeface="Arial" pitchFamily="34" charset="0"/>
              <a:buChar char="•"/>
            </a:pPr>
            <a:r>
              <a:rPr lang="en-US" sz="2800" b="1" dirty="0" smtClean="0"/>
              <a:t> </a:t>
            </a:r>
            <a:r>
              <a:rPr lang="ru-RU" sz="2800" b="1" dirty="0" smtClean="0"/>
              <a:t>добыча нефти и газа</a:t>
            </a:r>
            <a:endParaRPr lang="en-US" sz="2800" b="1" dirty="0" smtClean="0"/>
          </a:p>
          <a:p>
            <a:pPr lvl="0">
              <a:buFont typeface="Arial" pitchFamily="34" charset="0"/>
              <a:buChar char="•"/>
            </a:pPr>
            <a:endParaRPr lang="ru-RU" sz="2800" b="1" dirty="0" smtClean="0"/>
          </a:p>
          <a:p>
            <a:pPr lvl="0">
              <a:buFont typeface="Arial" pitchFamily="34" charset="0"/>
              <a:buChar char="•"/>
            </a:pPr>
            <a:r>
              <a:rPr lang="en-US" sz="2800" b="1" dirty="0" smtClean="0"/>
              <a:t> </a:t>
            </a:r>
            <a:r>
              <a:rPr lang="ru-RU" sz="2800" b="1" dirty="0" smtClean="0"/>
              <a:t>шедевры работ в искусстве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2020-2021 уч.год\МЕТОДИЧЕСКАЯ РАЗРАБОТКА УРОКА ПО СВАРКЕ\regnum_picture_14649448943467626_norm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00042"/>
            <a:ext cx="714380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472" y="500042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1.</a:t>
            </a:r>
            <a:endParaRPr lang="ru-RU" sz="36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500042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2</a:t>
            </a:r>
            <a:r>
              <a:rPr lang="en-US" sz="3600" b="1" dirty="0" smtClean="0"/>
              <a:t>.</a:t>
            </a:r>
            <a:endParaRPr lang="ru-RU" sz="3600" b="1" dirty="0"/>
          </a:p>
        </p:txBody>
      </p:sp>
      <p:pic>
        <p:nvPicPr>
          <p:cNvPr id="6" name="Рисунок 5" descr="G:\2020-2021 уч.год\МЕТОДИЧЕСКАЯ РАЗРАБОТКА УРОКА ПО СВАРКЕ\JPG-Recovery-gains-pace-1536x1536-5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71480"/>
            <a:ext cx="707236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500042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3</a:t>
            </a:r>
            <a:r>
              <a:rPr lang="en-US" sz="3600" b="1" dirty="0" smtClean="0"/>
              <a:t>.</a:t>
            </a:r>
            <a:endParaRPr lang="ru-RU" sz="3600" b="1" dirty="0"/>
          </a:p>
        </p:txBody>
      </p:sp>
      <p:pic>
        <p:nvPicPr>
          <p:cNvPr id="6" name="Рисунок 5" descr="G:\2020-2021 уч.год\МЕТОДИЧЕСКАЯ РАЗРАБОТКА УРОКА ПО СВАРКЕ\1507559879966_Ship_Building_2015092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00042"/>
            <a:ext cx="714380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500042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4</a:t>
            </a:r>
            <a:r>
              <a:rPr lang="en-US" sz="3600" b="1" dirty="0" smtClean="0"/>
              <a:t>.</a:t>
            </a:r>
            <a:endParaRPr lang="ru-RU" sz="3600" b="1" dirty="0"/>
          </a:p>
        </p:txBody>
      </p:sp>
      <p:pic>
        <p:nvPicPr>
          <p:cNvPr id="6" name="Рисунок 5" descr="G:\2020-2021 уч.год\МЕТОДИЧЕСКАЯ РАЗРАБОТКА УРОКА ПО СВАРКЕ\1552993173_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00042"/>
            <a:ext cx="714380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500042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5</a:t>
            </a:r>
            <a:r>
              <a:rPr lang="en-US" sz="3600" b="1" dirty="0" smtClean="0"/>
              <a:t>.</a:t>
            </a:r>
            <a:endParaRPr lang="ru-RU" sz="3600" b="1" dirty="0"/>
          </a:p>
        </p:txBody>
      </p:sp>
      <p:pic>
        <p:nvPicPr>
          <p:cNvPr id="6" name="Рисунок 5" descr="G:\2020-2021 уч.год\МЕТОДИЧЕСКАЯ РАЗРАБОТКА УРОКА ПО СВАРКЕ\10286214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00042"/>
            <a:ext cx="714380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000232" y="1142984"/>
            <a:ext cx="5286412" cy="3857652"/>
            <a:chOff x="3500430" y="3643314"/>
            <a:chExt cx="5286412" cy="3857652"/>
          </a:xfrm>
          <a:solidFill>
            <a:srgbClr val="FFFFCC"/>
          </a:solidFill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500430" y="3643314"/>
              <a:ext cx="5286412" cy="3857652"/>
            </a:xfrm>
            <a:prstGeom prst="roundRect">
              <a:avLst/>
            </a:prstGeom>
            <a:grpFill/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14744" y="4286256"/>
              <a:ext cx="4857784" cy="267765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b="1" dirty="0" smtClean="0"/>
                <a:t>OUTDOOR</a:t>
              </a:r>
            </a:p>
            <a:p>
              <a:pPr algn="ctr"/>
              <a:r>
                <a:rPr lang="ru-RU" sz="4400" b="1" dirty="0" smtClean="0"/>
                <a:t>на открытом воздухе</a:t>
              </a:r>
              <a:endParaRPr lang="ru-RU" sz="4400" b="1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000232" y="1142984"/>
            <a:ext cx="5286412" cy="3857652"/>
            <a:chOff x="1857356" y="1142984"/>
            <a:chExt cx="5286412" cy="3857652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857356" y="1142984"/>
              <a:ext cx="5286412" cy="3857652"/>
            </a:xfrm>
            <a:prstGeom prst="roundRect">
              <a:avLst/>
            </a:prstGeom>
            <a:solidFill>
              <a:srgbClr val="CCFF99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00232" y="2357430"/>
              <a:ext cx="485778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b="1" dirty="0" smtClean="0"/>
                <a:t>OUTDOOR</a:t>
              </a:r>
              <a:endParaRPr lang="ru-RU" sz="8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500042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6</a:t>
            </a:r>
            <a:r>
              <a:rPr lang="en-US" sz="3600" b="1" dirty="0" smtClean="0"/>
              <a:t>.</a:t>
            </a:r>
            <a:endParaRPr lang="ru-RU" sz="3600" b="1" dirty="0"/>
          </a:p>
        </p:txBody>
      </p:sp>
      <p:pic>
        <p:nvPicPr>
          <p:cNvPr id="6" name="Рисунок 5" descr="G:\2020-2021 уч.год\МЕТОДИЧЕСКАЯ РАЗРАБОТКА УРОКА ПО СВАРКЕ\20181031szalagmunka-gep-termeles-munkas-munkadarab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00042"/>
            <a:ext cx="714380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500042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7</a:t>
            </a:r>
            <a:r>
              <a:rPr lang="en-US" sz="3600" b="1" dirty="0" smtClean="0"/>
              <a:t>.</a:t>
            </a:r>
            <a:endParaRPr lang="ru-RU" sz="3600" b="1" dirty="0"/>
          </a:p>
        </p:txBody>
      </p:sp>
      <p:pic>
        <p:nvPicPr>
          <p:cNvPr id="6" name="Рисунок 5" descr="G:\2020-2021 уч.год\МЕТОДИЧЕСКАЯ РАЗРАБОТКА УРОКА ПО СВАРКЕ\88488fbb952a34a494d3b39fd38939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00042"/>
            <a:ext cx="714380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500042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8.</a:t>
            </a:r>
            <a:endParaRPr lang="ru-RU" sz="3600" b="1" dirty="0"/>
          </a:p>
        </p:txBody>
      </p:sp>
      <p:pic>
        <p:nvPicPr>
          <p:cNvPr id="6" name="Рисунок 5" descr="G:\2020-2021 уч.год\МЕТОДИЧЕСКАЯ РАЗРАБОТКА УРОКА ПО СВАРКЕ\88488fbb952a34a494d3b39fd38939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00042"/>
            <a:ext cx="714380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G:\2020-2021 уч.год\МЕТОДИЧЕСКАЯ РАЗРАБОТКА УРОКА ПО СВАРКЕ\494c6d59075e4850a70922de985934a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500042"/>
            <a:ext cx="714380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285720" y="1071546"/>
            <a:ext cx="8286808" cy="4214841"/>
            <a:chOff x="1104900" y="2392363"/>
            <a:chExt cx="5667375" cy="1666875"/>
          </a:xfrm>
        </p:grpSpPr>
        <p:grpSp>
          <p:nvGrpSpPr>
            <p:cNvPr id="1026" name="Group 2"/>
            <p:cNvGrpSpPr>
              <a:grpSpLocks/>
            </p:cNvGrpSpPr>
            <p:nvPr/>
          </p:nvGrpSpPr>
          <p:grpSpPr bwMode="auto">
            <a:xfrm>
              <a:off x="3122613" y="2725738"/>
              <a:ext cx="1543050" cy="969962"/>
              <a:chOff x="5205" y="5928"/>
              <a:chExt cx="2430" cy="1527"/>
            </a:xfrm>
          </p:grpSpPr>
          <p:sp>
            <p:nvSpPr>
              <p:cNvPr id="1027" name="AutoShape 3"/>
              <p:cNvSpPr>
                <a:spLocks noChangeArrowheads="1"/>
              </p:cNvSpPr>
              <p:nvPr/>
            </p:nvSpPr>
            <p:spPr bwMode="auto">
              <a:xfrm>
                <a:off x="5205" y="5928"/>
                <a:ext cx="2430" cy="1527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28" name="Text Box 4"/>
              <p:cNvSpPr txBox="1">
                <a:spLocks noChangeArrowheads="1"/>
              </p:cNvSpPr>
              <p:nvPr/>
            </p:nvSpPr>
            <p:spPr bwMode="auto">
              <a:xfrm>
                <a:off x="5336" y="6248"/>
                <a:ext cx="2133" cy="103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Welders can work</a:t>
                </a:r>
                <a:endParaRPr kumimoji="0" 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 flipV="1">
              <a:off x="4665663" y="2611438"/>
              <a:ext cx="363537" cy="228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0" name="AutoShape 6"/>
            <p:cNvCxnSpPr>
              <a:cxnSpLocks noChangeShapeType="1"/>
            </p:cNvCxnSpPr>
            <p:nvPr/>
          </p:nvCxnSpPr>
          <p:spPr bwMode="auto">
            <a:xfrm>
              <a:off x="4665663" y="3240088"/>
              <a:ext cx="36353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4665663" y="3611563"/>
              <a:ext cx="430212" cy="1714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 flipH="1" flipV="1">
              <a:off x="2743200" y="2611438"/>
              <a:ext cx="379413" cy="228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flipH="1">
              <a:off x="2743200" y="3240088"/>
              <a:ext cx="37941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 flipH="1">
              <a:off x="2743200" y="3611563"/>
              <a:ext cx="379413" cy="2667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5" name="AutoShape 11"/>
            <p:cNvSpPr>
              <a:spLocks noChangeArrowheads="1"/>
            </p:cNvSpPr>
            <p:nvPr/>
          </p:nvSpPr>
          <p:spPr bwMode="auto">
            <a:xfrm>
              <a:off x="5095875" y="2392363"/>
              <a:ext cx="1619250" cy="4476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AutoShape 12"/>
            <p:cNvSpPr>
              <a:spLocks noChangeArrowheads="1"/>
            </p:cNvSpPr>
            <p:nvPr/>
          </p:nvSpPr>
          <p:spPr bwMode="auto">
            <a:xfrm>
              <a:off x="5105400" y="3022600"/>
              <a:ext cx="1619250" cy="4476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7" name="AutoShape 13"/>
            <p:cNvSpPr>
              <a:spLocks noChangeArrowheads="1"/>
            </p:cNvSpPr>
            <p:nvPr/>
          </p:nvSpPr>
          <p:spPr bwMode="auto">
            <a:xfrm>
              <a:off x="5153025" y="3611563"/>
              <a:ext cx="1619250" cy="4476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8" name="AutoShape 14"/>
            <p:cNvSpPr>
              <a:spLocks noChangeArrowheads="1"/>
            </p:cNvSpPr>
            <p:nvPr/>
          </p:nvSpPr>
          <p:spPr bwMode="auto">
            <a:xfrm>
              <a:off x="1114425" y="2401888"/>
              <a:ext cx="1619250" cy="4476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9" name="AutoShape 15"/>
            <p:cNvSpPr>
              <a:spLocks noChangeArrowheads="1"/>
            </p:cNvSpPr>
            <p:nvPr/>
          </p:nvSpPr>
          <p:spPr bwMode="auto">
            <a:xfrm>
              <a:off x="1104900" y="3022600"/>
              <a:ext cx="1619250" cy="4476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0" name="AutoShape 16"/>
            <p:cNvSpPr>
              <a:spLocks noChangeArrowheads="1"/>
            </p:cNvSpPr>
            <p:nvPr/>
          </p:nvSpPr>
          <p:spPr bwMode="auto">
            <a:xfrm>
              <a:off x="1123950" y="3611563"/>
              <a:ext cx="1619250" cy="4476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071670" y="1142984"/>
            <a:ext cx="5357850" cy="3857652"/>
            <a:chOff x="3143240" y="2071678"/>
            <a:chExt cx="5357850" cy="385765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143240" y="2071678"/>
              <a:ext cx="5286412" cy="3857652"/>
            </a:xfrm>
            <a:prstGeom prst="roundRect">
              <a:avLst/>
            </a:prstGeom>
            <a:solidFill>
              <a:srgbClr val="FFFFCC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43240" y="3071810"/>
              <a:ext cx="5357850" cy="235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900" b="1" dirty="0" smtClean="0"/>
                <a:t>CONSTRUCTION</a:t>
              </a:r>
            </a:p>
            <a:p>
              <a:pPr algn="ctr"/>
              <a:r>
                <a:rPr lang="ru-RU" sz="4400" b="1" dirty="0" smtClean="0"/>
                <a:t>сооружение, строительство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2000232" y="1142984"/>
            <a:ext cx="5357850" cy="3857652"/>
            <a:chOff x="1785918" y="1071546"/>
            <a:chExt cx="5357850" cy="385765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857356" y="1071546"/>
              <a:ext cx="5286412" cy="3857652"/>
            </a:xfrm>
            <a:prstGeom prst="roundRect">
              <a:avLst/>
            </a:prstGeom>
            <a:solidFill>
              <a:srgbClr val="CCFF99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85918" y="2428868"/>
              <a:ext cx="535785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900" b="1" dirty="0" smtClean="0"/>
                <a:t>CONSTRUCTION</a:t>
              </a:r>
              <a:endParaRPr lang="ru-RU" sz="59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2000232" y="1214422"/>
            <a:ext cx="5500726" cy="3857652"/>
            <a:chOff x="3000364" y="2428868"/>
            <a:chExt cx="5500726" cy="385765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143240" y="2428868"/>
              <a:ext cx="5286412" cy="3857652"/>
            </a:xfrm>
            <a:prstGeom prst="roundRect">
              <a:avLst/>
            </a:prstGeom>
            <a:solidFill>
              <a:srgbClr val="FFFFCC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00364" y="3214686"/>
              <a:ext cx="5500726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EQUIPMENT</a:t>
              </a:r>
            </a:p>
            <a:p>
              <a:pPr algn="ctr"/>
              <a:r>
                <a:rPr lang="ru-RU" sz="4400" b="1" dirty="0" smtClean="0"/>
                <a:t>оборудование</a:t>
              </a:r>
              <a:endParaRPr lang="ru-RU" sz="4400" b="1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928794" y="1214422"/>
            <a:ext cx="5500726" cy="3857652"/>
            <a:chOff x="1643042" y="1142984"/>
            <a:chExt cx="5500726" cy="385765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857356" y="1142984"/>
              <a:ext cx="5286412" cy="3857652"/>
            </a:xfrm>
            <a:prstGeom prst="roundRect">
              <a:avLst/>
            </a:prstGeom>
            <a:solidFill>
              <a:srgbClr val="CCFF99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43042" y="2357430"/>
              <a:ext cx="55007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EQUIPMENT</a:t>
              </a:r>
              <a:endParaRPr lang="ru-RU" sz="7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2071670" y="1214422"/>
            <a:ext cx="5500726" cy="3857652"/>
            <a:chOff x="3286116" y="428604"/>
            <a:chExt cx="5500726" cy="385765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428992" y="428604"/>
              <a:ext cx="5286412" cy="3857652"/>
            </a:xfrm>
            <a:prstGeom prst="roundRect">
              <a:avLst/>
            </a:prstGeom>
            <a:solidFill>
              <a:srgbClr val="FFFFCC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86116" y="1357298"/>
              <a:ext cx="5500726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EXTRACTION</a:t>
              </a:r>
            </a:p>
            <a:p>
              <a:pPr algn="ctr"/>
              <a:r>
                <a:rPr lang="ru-RU" sz="4400" b="1" dirty="0" smtClean="0"/>
                <a:t>извлечение, добыча</a:t>
              </a:r>
              <a:r>
                <a:rPr lang="en-US" sz="4400" b="1" dirty="0" smtClean="0"/>
                <a:t> </a:t>
              </a:r>
              <a:endParaRPr lang="ru-RU" sz="4400" b="1" dirty="0"/>
            </a:p>
          </p:txBody>
        </p:sp>
      </p:grpSp>
      <p:grpSp>
        <p:nvGrpSpPr>
          <p:cNvPr id="3" name="Группа 6"/>
          <p:cNvGrpSpPr/>
          <p:nvPr/>
        </p:nvGrpSpPr>
        <p:grpSpPr>
          <a:xfrm>
            <a:off x="2143108" y="1214422"/>
            <a:ext cx="5500726" cy="3857652"/>
            <a:chOff x="2500266" y="-571528"/>
            <a:chExt cx="5500726" cy="385765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571704" y="-571528"/>
              <a:ext cx="5286412" cy="3857652"/>
            </a:xfrm>
            <a:prstGeom prst="roundRect">
              <a:avLst/>
            </a:prstGeom>
            <a:solidFill>
              <a:srgbClr val="CCFF99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00266" y="642918"/>
              <a:ext cx="55007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EXTRACTION</a:t>
              </a:r>
              <a:r>
                <a:rPr lang="en-US" sz="7200" dirty="0" smtClean="0"/>
                <a:t> </a:t>
              </a:r>
              <a:endParaRPr lang="ru-RU" sz="7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857356" y="1214422"/>
            <a:ext cx="5500726" cy="3857652"/>
            <a:chOff x="2000232" y="1214422"/>
            <a:chExt cx="5500726" cy="385765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143108" y="1214422"/>
              <a:ext cx="5286412" cy="3857652"/>
            </a:xfrm>
            <a:prstGeom prst="roundRect">
              <a:avLst/>
            </a:prstGeom>
            <a:solidFill>
              <a:srgbClr val="FFFFCC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00232" y="2143116"/>
              <a:ext cx="5500726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INDUSTRY</a:t>
              </a:r>
            </a:p>
            <a:p>
              <a:pPr algn="ctr"/>
              <a:r>
                <a:rPr lang="ru-RU" sz="4400" b="1" dirty="0" smtClean="0"/>
                <a:t>промышленность</a:t>
              </a:r>
              <a:endParaRPr lang="en-US" sz="4400" b="1" dirty="0" smtClean="0"/>
            </a:p>
          </p:txBody>
        </p:sp>
      </p:grpSp>
      <p:grpSp>
        <p:nvGrpSpPr>
          <p:cNvPr id="3" name="Группа 6"/>
          <p:cNvGrpSpPr/>
          <p:nvPr/>
        </p:nvGrpSpPr>
        <p:grpSpPr>
          <a:xfrm>
            <a:off x="1928794" y="1214422"/>
            <a:ext cx="5500726" cy="3857652"/>
            <a:chOff x="1857356" y="2928910"/>
            <a:chExt cx="5500726" cy="385765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928794" y="2928910"/>
              <a:ext cx="5286412" cy="3857652"/>
            </a:xfrm>
            <a:prstGeom prst="roundRect">
              <a:avLst/>
            </a:prstGeom>
            <a:solidFill>
              <a:srgbClr val="CCFF99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57356" y="4214818"/>
              <a:ext cx="55007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INDUSTRY</a:t>
              </a:r>
              <a:endParaRPr lang="ru-RU" sz="7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2000232" y="1214422"/>
            <a:ext cx="5500726" cy="3857652"/>
            <a:chOff x="3000364" y="2428868"/>
            <a:chExt cx="5500726" cy="385765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143240" y="2428868"/>
              <a:ext cx="5286412" cy="3857652"/>
            </a:xfrm>
            <a:prstGeom prst="roundRect">
              <a:avLst/>
            </a:prstGeom>
            <a:solidFill>
              <a:srgbClr val="FFFFCC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00364" y="3214686"/>
              <a:ext cx="5500726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PLANT</a:t>
              </a:r>
            </a:p>
            <a:p>
              <a:pPr algn="ctr"/>
              <a:r>
                <a:rPr lang="ru-RU" sz="4400" b="1" dirty="0" smtClean="0"/>
                <a:t>предприятие, завод</a:t>
              </a:r>
              <a:endParaRPr lang="ru-RU" sz="4400" b="1" dirty="0"/>
            </a:p>
          </p:txBody>
        </p:sp>
      </p:grpSp>
      <p:grpSp>
        <p:nvGrpSpPr>
          <p:cNvPr id="3" name="Группа 6"/>
          <p:cNvGrpSpPr/>
          <p:nvPr/>
        </p:nvGrpSpPr>
        <p:grpSpPr>
          <a:xfrm>
            <a:off x="1928794" y="1214422"/>
            <a:ext cx="5500726" cy="3857652"/>
            <a:chOff x="1643042" y="1142984"/>
            <a:chExt cx="5500726" cy="385765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857356" y="1142984"/>
              <a:ext cx="5286412" cy="3857652"/>
            </a:xfrm>
            <a:prstGeom prst="roundRect">
              <a:avLst/>
            </a:prstGeom>
            <a:solidFill>
              <a:srgbClr val="CCFF99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43042" y="2357430"/>
              <a:ext cx="55007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PLANT</a:t>
              </a:r>
              <a:endParaRPr lang="ru-RU" sz="7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1785918" y="1142984"/>
            <a:ext cx="5500726" cy="3857652"/>
            <a:chOff x="3000364" y="2428868"/>
            <a:chExt cx="5500726" cy="385765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071802" y="2428868"/>
              <a:ext cx="5286412" cy="3857652"/>
            </a:xfrm>
            <a:prstGeom prst="roundRect">
              <a:avLst/>
            </a:prstGeom>
            <a:solidFill>
              <a:srgbClr val="FFFFCC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00364" y="3214686"/>
              <a:ext cx="5500726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MASTERPIECE</a:t>
              </a:r>
              <a:endParaRPr lang="ru-RU" sz="7200" b="1" dirty="0" smtClean="0"/>
            </a:p>
            <a:p>
              <a:pPr algn="ctr"/>
              <a:r>
                <a:rPr lang="ru-RU" sz="4400" b="1" dirty="0" smtClean="0"/>
                <a:t>шедевр</a:t>
              </a:r>
              <a:endParaRPr lang="ru-RU" sz="4400" b="1" dirty="0"/>
            </a:p>
          </p:txBody>
        </p:sp>
      </p:grpSp>
      <p:grpSp>
        <p:nvGrpSpPr>
          <p:cNvPr id="3" name="Группа 6"/>
          <p:cNvGrpSpPr/>
          <p:nvPr/>
        </p:nvGrpSpPr>
        <p:grpSpPr>
          <a:xfrm>
            <a:off x="1714480" y="1142984"/>
            <a:ext cx="5500726" cy="3857652"/>
            <a:chOff x="-71470" y="3143248"/>
            <a:chExt cx="5500726" cy="385765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71406" y="3143248"/>
              <a:ext cx="5286412" cy="3857652"/>
            </a:xfrm>
            <a:prstGeom prst="roundRect">
              <a:avLst/>
            </a:prstGeom>
            <a:solidFill>
              <a:srgbClr val="CCFF99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71470" y="4357694"/>
              <a:ext cx="5500726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0" b="1" dirty="0" smtClean="0"/>
                <a:t>MASTERPIECE</a:t>
              </a:r>
              <a:endParaRPr lang="ru-RU" sz="7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1714480" y="1000108"/>
            <a:ext cx="5786478" cy="4143404"/>
            <a:chOff x="3071802" y="2428868"/>
            <a:chExt cx="5500726" cy="385765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143240" y="2428868"/>
              <a:ext cx="5286412" cy="3857652"/>
            </a:xfrm>
            <a:prstGeom prst="roundRect">
              <a:avLst/>
            </a:prstGeom>
            <a:solidFill>
              <a:srgbClr val="FFFFCC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71802" y="2571744"/>
              <a:ext cx="5500726" cy="323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MINING</a:t>
              </a:r>
              <a:endParaRPr lang="ru-RU" sz="7200" b="1" dirty="0" smtClean="0"/>
            </a:p>
            <a:p>
              <a:pPr algn="ctr"/>
              <a:r>
                <a:rPr lang="ru-RU" sz="4400" b="1" dirty="0" smtClean="0"/>
                <a:t>горное дело, разработка полезных  ископаемых, добыча</a:t>
              </a:r>
              <a:endParaRPr lang="ru-RU" sz="4400" b="1" dirty="0"/>
            </a:p>
          </p:txBody>
        </p:sp>
      </p:grpSp>
      <p:grpSp>
        <p:nvGrpSpPr>
          <p:cNvPr id="3" name="Группа 6"/>
          <p:cNvGrpSpPr/>
          <p:nvPr/>
        </p:nvGrpSpPr>
        <p:grpSpPr>
          <a:xfrm>
            <a:off x="1643042" y="1000108"/>
            <a:ext cx="5786478" cy="4143404"/>
            <a:chOff x="1710952" y="1142984"/>
            <a:chExt cx="5500726" cy="385765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857356" y="1142984"/>
              <a:ext cx="5286412" cy="3857652"/>
            </a:xfrm>
            <a:prstGeom prst="roundRect">
              <a:avLst/>
            </a:prstGeom>
            <a:solidFill>
              <a:srgbClr val="CCFF99"/>
            </a:solidFill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10952" y="2539720"/>
              <a:ext cx="55007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 smtClean="0"/>
                <a:t>MINING</a:t>
              </a:r>
              <a:endParaRPr lang="ru-RU" sz="7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127</Words>
  <PresentationFormat>Экран (4:3)</PresentationFormat>
  <Paragraphs>88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80</cp:revision>
  <dcterms:modified xsi:type="dcterms:W3CDTF">2021-06-08T09:17:59Z</dcterms:modified>
</cp:coreProperties>
</file>