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8" r:id="rId5"/>
    <p:sldId id="259" r:id="rId6"/>
    <p:sldId id="260" r:id="rId7"/>
    <p:sldId id="270" r:id="rId8"/>
    <p:sldId id="261" r:id="rId9"/>
    <p:sldId id="262" r:id="rId10"/>
    <p:sldId id="271" r:id="rId11"/>
    <p:sldId id="263" r:id="rId12"/>
    <p:sldId id="264" r:id="rId13"/>
    <p:sldId id="265" r:id="rId14"/>
    <p:sldId id="266" r:id="rId15"/>
    <p:sldId id="272" r:id="rId16"/>
    <p:sldId id="267" r:id="rId17"/>
    <p:sldId id="269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80" d="100"/>
          <a:sy n="80" d="100"/>
        </p:scale>
        <p:origin x="-96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D9FD4D-E09E-4631-9B04-606C5FC37921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D86828-366D-4D67-9406-D2FB9BFFAC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474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D86828-366D-4D67-9406-D2FB9BFFAC8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964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D86828-366D-4D67-9406-D2FB9BFFAC8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58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D86828-366D-4D67-9406-D2FB9BFFAC8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038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217ADE3-7ED2-4719-9AE9-DF02AE5A63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AA92E57-D45F-4862-9988-402EAFFC21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A78A4DB-0BAF-4F6B-B41A-8BDB5908E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A5876-CD16-4CD4-A8A0-AFFF30AD5ED0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5E6702C-DCBF-4125-9D6D-75D54EA5C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138AB44-26D9-4789-A448-0C41ACD17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589C-20BE-4748-8DFC-660EA5DB5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35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C78366-8616-406C-8E28-530C5379E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314A750-566E-49B4-8F36-1162D37FB6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D000673-9A5E-4747-BA9C-3A3286D655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A5876-CD16-4CD4-A8A0-AFFF30AD5ED0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BAD6A71-3DBA-40EB-93ED-CFF1BC0C1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B381726-6869-4E11-A24A-0DC3F5BFE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589C-20BE-4748-8DFC-660EA5DB5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7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8585F0C-7ED4-4DBA-876C-89C4696C06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D3D9D38-6022-43F1-AC96-9FE7A2E302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58E4790-A595-413C-ACB9-1BF6762D5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A5876-CD16-4CD4-A8A0-AFFF30AD5ED0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6FF4027-F0D1-4486-B8DF-F4A674559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9E04C4-1014-49F3-9FF1-20A36A0E9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589C-20BE-4748-8DFC-660EA5DB5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319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F6EC28-5FEF-4D87-AFAC-21F2105B4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1694045-6F0D-4552-9CB8-0F70287E8B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96A3A66-1935-4A6E-99D9-9E92EDFDE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A5876-CD16-4CD4-A8A0-AFFF30AD5ED0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22A66A7-F43E-4847-961B-45EC17F26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5B0AEF8-2931-45E1-86BC-BAB93EFB4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589C-20BE-4748-8DFC-660EA5DB5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83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5C8020-F6B5-48FE-986A-230AB2A26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D257352-E120-425E-AF0E-11DB20A0BD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1BF4272-8086-457C-8F9C-F92A2FBCD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A5876-CD16-4CD4-A8A0-AFFF30AD5ED0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0C8F53-198E-4E38-96F9-A8B159687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4EAC074-20D5-4F9A-B4C0-082072A0E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589C-20BE-4748-8DFC-660EA5DB5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232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B0095B-BE56-40D3-82C5-A1BFE29E6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7E4F4C4-627F-4F7C-BFA2-EA6367E8B9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48DE3C5-DBD2-41F1-BA74-2FEA4D09A8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512EEEF-0140-4FF8-AE44-3421E96B1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A5876-CD16-4CD4-A8A0-AFFF30AD5ED0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A967F68-25F1-4314-8985-E09C641E4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FE21A52-8D96-467E-A746-671C94FF1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589C-20BE-4748-8DFC-660EA5DB5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189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75F660-CA06-433D-8A57-BB61F6E9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70B9229-8B0B-46AE-BB0C-05DAE2D785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617BE00-1605-4351-A268-CB41E429B7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EDE1EA01-5974-4A7D-A092-FF73BFCAD5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052FB8B-9D98-4C2F-9C21-BB55C57DBF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40A7606-90DF-455A-9D53-7FBC406EF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A5876-CD16-4CD4-A8A0-AFFF30AD5ED0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2C616B0F-6A23-4691-B422-FA50C36E5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85A7F40-0110-4BB2-A01B-39C405AA9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589C-20BE-4748-8DFC-660EA5DB5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947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72C9D2-D175-4EE6-AE58-121D4A87F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67275803-52DD-4967-A8C1-D63C1955F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A5876-CD16-4CD4-A8A0-AFFF30AD5ED0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6D15C94-829C-4DB6-AD63-6DE696B2E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93EEE7AB-3E39-4F57-B2F7-E92B257A4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589C-20BE-4748-8DFC-660EA5DB5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193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28126126-AA09-4D92-90AE-6B64923CB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A5876-CD16-4CD4-A8A0-AFFF30AD5ED0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140ABA26-9F6B-4D1C-852B-E74023979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61B0734-786C-4F47-B57D-B72B2A919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589C-20BE-4748-8DFC-660EA5DB5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56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4C5ED2-D465-4F6A-B059-5B2D17A26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BFDAB08-C725-437F-AF06-D206B66F95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D1CA367-5692-4036-943F-40B5BEEE47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927249B-0954-43AE-BABA-DA9F70F3D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A5876-CD16-4CD4-A8A0-AFFF30AD5ED0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80577F0-60B1-4C24-9AE2-40CFE4EFB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8D981B2-BCE4-46B6-8FA0-CF4FD26EB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589C-20BE-4748-8DFC-660EA5DB5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332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057D39-8FCD-4171-9AA4-A697A6809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BEF6D2B2-CC58-4E9E-8A89-387B71124A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1E3FD95-DEB1-47D3-AA2C-DE55E4C507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867FF4D-E07A-4FCD-BDEC-D5FFBD4C7E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A5876-CD16-4CD4-A8A0-AFFF30AD5ED0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261E2A4-38FC-43E8-B74E-E64956C10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677E911-6FDE-4E0F-8937-F42A7AAD3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6589C-20BE-4748-8DFC-660EA5DB5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287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E13853-805F-4C39-B7B6-6AFE04FDF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C3C27DB-8AD3-4795-89A7-27B8BB90F0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A98DA56-6DD4-44B0-8A0F-C775D2E45C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A5876-CD16-4CD4-A8A0-AFFF30AD5ED0}" type="datetimeFigureOut">
              <a:rPr lang="ru-RU" smtClean="0"/>
              <a:t>10.06.2025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4C3CD88-2DE9-45CD-83A4-2C56FE427C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735B3C2-645A-4105-B6DD-5B362A2D50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F6589C-20BE-4748-8DFC-660EA5DB5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09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ладимирский помещик Александр Суворов внес большой вклад в присоединение  Крыма">
            <a:extLst>
              <a:ext uri="{FF2B5EF4-FFF2-40B4-BE49-F238E27FC236}">
                <a16:creationId xmlns:a16="http://schemas.microsoft.com/office/drawing/2014/main" xmlns="" id="{F02B0959-4B0B-4B84-803B-E24B4FAEE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765" y="257175"/>
            <a:ext cx="7057730" cy="660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244076A-3527-4655-8C77-2BF2E1FCC1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0" y="0"/>
            <a:ext cx="10248900" cy="1655762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rgbClr val="C00000"/>
                </a:solidFill>
              </a:rPr>
              <a:t> </a:t>
            </a:r>
            <a:r>
              <a:rPr lang="ru-RU" sz="5400" i="1" dirty="0">
                <a:solidFill>
                  <a:srgbClr val="C00000"/>
                </a:solidFill>
              </a:rPr>
              <a:t>«Тяжело в учении — легко в бою»</a:t>
            </a:r>
          </a:p>
        </p:txBody>
      </p:sp>
      <p:sp>
        <p:nvSpPr>
          <p:cNvPr id="8" name="Подзаголовок 2">
            <a:extLst>
              <a:ext uri="{FF2B5EF4-FFF2-40B4-BE49-F238E27FC236}">
                <a16:creationId xmlns:a16="http://schemas.microsoft.com/office/drawing/2014/main" xmlns="" id="{4166C173-C09C-448A-9945-8D84C7960277}"/>
              </a:ext>
            </a:extLst>
          </p:cNvPr>
          <p:cNvSpPr txBox="1">
            <a:spLocks/>
          </p:cNvSpPr>
          <p:nvPr/>
        </p:nvSpPr>
        <p:spPr>
          <a:xfrm>
            <a:off x="7762875" y="811213"/>
            <a:ext cx="5019675" cy="69373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400" dirty="0">
                <a:solidFill>
                  <a:srgbClr val="C00000"/>
                </a:solidFill>
              </a:rPr>
              <a:t> </a:t>
            </a:r>
            <a:r>
              <a:rPr lang="ru-RU" sz="4000" dirty="0" err="1">
                <a:solidFill>
                  <a:srgbClr val="C00000"/>
                </a:solidFill>
              </a:rPr>
              <a:t>А.В.Суворов</a:t>
            </a:r>
            <a:endParaRPr lang="ru-RU" sz="4000" i="1" dirty="0">
              <a:solidFill>
                <a:srgbClr val="C00000"/>
              </a:solidFill>
            </a:endParaRPr>
          </a:p>
        </p:txBody>
      </p:sp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xmlns="" id="{A1C13A97-678C-48D3-B970-C62664EA53B0}"/>
              </a:ext>
            </a:extLst>
          </p:cNvPr>
          <p:cNvSpPr txBox="1">
            <a:spLocks/>
          </p:cNvSpPr>
          <p:nvPr/>
        </p:nvSpPr>
        <p:spPr>
          <a:xfrm>
            <a:off x="-247649" y="5878513"/>
            <a:ext cx="1274445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4000" dirty="0">
                <a:solidFill>
                  <a:srgbClr val="C00000"/>
                </a:solidFill>
              </a:rPr>
              <a:t> </a:t>
            </a:r>
            <a:r>
              <a:rPr lang="ru-RU" sz="3200" i="1" dirty="0">
                <a:solidFill>
                  <a:srgbClr val="C00000"/>
                </a:solidFill>
              </a:rPr>
              <a:t>«Теория без практики мертва, практика без теории слепа» </a:t>
            </a:r>
          </a:p>
        </p:txBody>
      </p:sp>
    </p:spTree>
    <p:extLst>
      <p:ext uri="{BB962C8B-B14F-4D97-AF65-F5344CB8AC3E}">
        <p14:creationId xmlns:p14="http://schemas.microsoft.com/office/powerpoint/2010/main" val="280773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663CF3-A6D7-43AE-B130-BDCFE818B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Алгоритм решения дробно-рациональных уравнений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F3EDECB-4740-49E2-88AB-44D4081E64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/>
              <a:t>Найти допустимые значения переменной, входящей в запись уравнения (если нетрудно). </a:t>
            </a:r>
            <a:r>
              <a:rPr lang="ru-RU" b="1" dirty="0"/>
              <a:t>Записать ОДЗ</a:t>
            </a:r>
            <a:r>
              <a:rPr lang="ru-RU" dirty="0"/>
              <a:t> .</a:t>
            </a:r>
            <a:r>
              <a:rPr lang="ru-RU" b="1" dirty="0"/>
              <a:t> </a:t>
            </a:r>
            <a:endParaRPr lang="ru-RU" dirty="0"/>
          </a:p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Найти общий знаменатель</a:t>
            </a:r>
            <a:r>
              <a:rPr lang="ru-RU" dirty="0"/>
              <a:t> дробей, входящих в уравнение, привести дроби к общему знаменателю.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Умножить уравнение</a:t>
            </a:r>
            <a:r>
              <a:rPr lang="ru-RU" dirty="0"/>
              <a:t> на общий знаменатель дробей, входящих в это уравнение (избавиться от знаменателя).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Решить </a:t>
            </a:r>
            <a:r>
              <a:rPr lang="ru-RU" dirty="0"/>
              <a:t>получившееся целое уравнение</a:t>
            </a:r>
            <a:r>
              <a:rPr lang="ru-RU" b="1" dirty="0"/>
              <a:t>.</a:t>
            </a:r>
            <a:endParaRPr lang="ru-RU" dirty="0"/>
          </a:p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Исключить</a:t>
            </a:r>
            <a:r>
              <a:rPr lang="ru-RU" dirty="0"/>
              <a:t> посторонние корни, учитывая ОДЗ </a:t>
            </a:r>
            <a:r>
              <a:rPr lang="ru-RU" b="1" dirty="0"/>
              <a:t>или проверить</a:t>
            </a:r>
            <a:r>
              <a:rPr lang="ru-RU" dirty="0"/>
              <a:t>, при каких найденных значениях неизвестного знаменатели дробей, входящих в уравнение, не равны нулю.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691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B11ACDD6-72C4-4AB2-89DA-7643B88712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923" t="23057" r="11582" b="12805"/>
          <a:stretch/>
        </p:blipFill>
        <p:spPr>
          <a:xfrm>
            <a:off x="412793" y="1133476"/>
            <a:ext cx="10140908" cy="4911217"/>
          </a:xfrm>
          <a:prstGeom prst="rect">
            <a:avLst/>
          </a:prstGeom>
        </p:spPr>
      </p:pic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xmlns="" id="{7F819601-922A-4A14-B02F-DF611BDFEDB8}"/>
              </a:ext>
            </a:extLst>
          </p:cNvPr>
          <p:cNvCxnSpPr/>
          <p:nvPr/>
        </p:nvCxnSpPr>
        <p:spPr>
          <a:xfrm>
            <a:off x="4438650" y="1524000"/>
            <a:ext cx="5343525" cy="60960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EC2D6A0D-74C9-479D-AE8F-3693BEF58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5374" y="184150"/>
            <a:ext cx="9972675" cy="83502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Рабочий лист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E4A8B69-79DE-4214-B9EC-FFC1AF4A52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733" r="21046"/>
          <a:stretch/>
        </p:blipFill>
        <p:spPr>
          <a:xfrm>
            <a:off x="7102964" y="2190749"/>
            <a:ext cx="4927111" cy="2638425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34B865F9-7BCB-48C4-AE5F-8EAD83A05C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733" r="21046"/>
          <a:stretch/>
        </p:blipFill>
        <p:spPr>
          <a:xfrm>
            <a:off x="7064864" y="2190749"/>
            <a:ext cx="4927111" cy="2638425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055439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4A5CA91-90C0-4766-9E46-A2DB770D47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687" t="19228" r="18515" b="20694"/>
          <a:stretch/>
        </p:blipFill>
        <p:spPr>
          <a:xfrm>
            <a:off x="906101" y="1057275"/>
            <a:ext cx="10449096" cy="5286375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E87E40ED-651E-4CCD-923A-CCF383CCF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350" y="155576"/>
            <a:ext cx="9791700" cy="6731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Рабочий лист</a:t>
            </a:r>
          </a:p>
        </p:txBody>
      </p:sp>
    </p:spTree>
    <p:extLst>
      <p:ext uri="{BB962C8B-B14F-4D97-AF65-F5344CB8AC3E}">
        <p14:creationId xmlns:p14="http://schemas.microsoft.com/office/powerpoint/2010/main" val="462246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09EAC44-DC69-4CD6-BFC5-3B1FA8801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7875" y="843148"/>
            <a:ext cx="2905125" cy="1028700"/>
          </a:xfrm>
        </p:spPr>
        <p:txBody>
          <a:bodyPr>
            <a:normAutofit/>
          </a:bodyPr>
          <a:lstStyle/>
          <a:p>
            <a:r>
              <a:rPr lang="ru-RU" sz="4000" b="1" dirty="0" err="1">
                <a:solidFill>
                  <a:srgbClr val="C00000"/>
                </a:solidFill>
              </a:rPr>
              <a:t>Физминутка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9DDD8BB3-D70D-4768-9596-CD96995013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21" t="65301"/>
          <a:stretch/>
        </p:blipFill>
        <p:spPr>
          <a:xfrm>
            <a:off x="1327694" y="2594449"/>
            <a:ext cx="9165489" cy="230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631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12">
            <a:extLst>
              <a:ext uri="{FF2B5EF4-FFF2-40B4-BE49-F238E27FC236}">
                <a16:creationId xmlns:a16="http://schemas.microsoft.com/office/drawing/2014/main" xmlns="" id="{B4B0DE53-8146-47DC-B1F2-D762F4D97F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5139" t="30729" r="24566" b="15144"/>
          <a:stretch/>
        </p:blipFill>
        <p:spPr>
          <a:xfrm>
            <a:off x="1771649" y="1390650"/>
            <a:ext cx="9676838" cy="4886325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6CE0D3-FFAB-4B64-A5D5-EF6E6A6EF9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020300" cy="1006475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Решение уравнений</a:t>
            </a: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xmlns="" id="{47F529CC-BF09-4B6B-98A1-3D1A4173DC4B}"/>
              </a:ext>
            </a:extLst>
          </p:cNvPr>
          <p:cNvSpPr/>
          <p:nvPr/>
        </p:nvSpPr>
        <p:spPr>
          <a:xfrm>
            <a:off x="1095375" y="2790825"/>
            <a:ext cx="940308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xmlns="" id="{899B48BE-29DF-4791-83C0-DB311FDD71D5}"/>
              </a:ext>
            </a:extLst>
          </p:cNvPr>
          <p:cNvSpPr/>
          <p:nvPr/>
        </p:nvSpPr>
        <p:spPr>
          <a:xfrm>
            <a:off x="1143000" y="4857750"/>
            <a:ext cx="940308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xmlns="" id="{6C7EE171-353C-455F-A061-02E7914672F4}"/>
              </a:ext>
            </a:extLst>
          </p:cNvPr>
          <p:cNvSpPr/>
          <p:nvPr/>
        </p:nvSpPr>
        <p:spPr>
          <a:xfrm>
            <a:off x="6972300" y="4829175"/>
            <a:ext cx="940308" cy="3048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74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9663CF3-A6D7-43AE-B130-BDCFE818B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Алгоритм решения дробно-рациональных уравнений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F3EDECB-4740-49E2-88AB-44D4081E64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/>
              <a:t>Найти допустимые значения переменной, входящей в запись уравнения (если нетрудно). </a:t>
            </a:r>
            <a:r>
              <a:rPr lang="ru-RU" b="1" dirty="0"/>
              <a:t>Записать ОДЗ</a:t>
            </a:r>
            <a:r>
              <a:rPr lang="ru-RU" dirty="0"/>
              <a:t> .</a:t>
            </a:r>
            <a:r>
              <a:rPr lang="ru-RU" b="1" dirty="0"/>
              <a:t> </a:t>
            </a:r>
            <a:endParaRPr lang="ru-RU" dirty="0"/>
          </a:p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Найти общий знаменатель</a:t>
            </a:r>
            <a:r>
              <a:rPr lang="ru-RU" dirty="0"/>
              <a:t> дробей, входящих в уравнение, привести дроби к общему знаменателю.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Умножить уравнение</a:t>
            </a:r>
            <a:r>
              <a:rPr lang="ru-RU" dirty="0"/>
              <a:t> на общий знаменатель дробей, входящих в это уравнение (избавиться от знаменателя).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Решить </a:t>
            </a:r>
            <a:r>
              <a:rPr lang="ru-RU" dirty="0"/>
              <a:t>получившееся целое уравнение</a:t>
            </a:r>
            <a:r>
              <a:rPr lang="ru-RU" b="1" dirty="0"/>
              <a:t>.</a:t>
            </a:r>
            <a:endParaRPr lang="ru-RU" dirty="0"/>
          </a:p>
          <a:p>
            <a:pPr marL="514350" lvl="0" indent="-514350">
              <a:buFont typeface="+mj-lt"/>
              <a:buAutoNum type="arabicPeriod"/>
            </a:pPr>
            <a:r>
              <a:rPr lang="ru-RU" b="1" dirty="0"/>
              <a:t>Исключить</a:t>
            </a:r>
            <a:r>
              <a:rPr lang="ru-RU" dirty="0"/>
              <a:t> посторонние корни, учитывая ОДЗ </a:t>
            </a:r>
            <a:r>
              <a:rPr lang="ru-RU" b="1" dirty="0"/>
              <a:t>или проверить</a:t>
            </a:r>
            <a:r>
              <a:rPr lang="ru-RU" dirty="0"/>
              <a:t>, при каких найденных значениях неизвестного знаменатели дробей, входящих в уравнение, не равны нулю.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40317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0D193E1-1D88-4194-9162-BFCBCB366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Домашнее задание</a:t>
            </a:r>
          </a:p>
        </p:txBody>
      </p:sp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xmlns="" id="{A8A5488D-7D2F-45F5-8436-A8ECE98902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0612508"/>
              </p:ext>
            </p:extLst>
          </p:nvPr>
        </p:nvGraphicFramePr>
        <p:xfrm>
          <a:off x="876300" y="1800226"/>
          <a:ext cx="10525125" cy="3241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25125">
                  <a:extLst>
                    <a:ext uri="{9D8B030D-6E8A-4147-A177-3AD203B41FA5}">
                      <a16:colId xmlns:a16="http://schemas.microsoft.com/office/drawing/2014/main" xmlns="" val="1134191847"/>
                    </a:ext>
                  </a:extLst>
                </a:gridCol>
              </a:tblGrid>
              <a:tr h="1162050">
                <a:tc>
                  <a:txBody>
                    <a:bodyPr/>
                    <a:lstStyle/>
                    <a:p>
                      <a:pPr algn="l">
                        <a:spcAft>
                          <a:spcPts val="1000"/>
                        </a:spcAft>
                        <a:tabLst>
                          <a:tab pos="1809750" algn="l"/>
                        </a:tabLst>
                      </a:pPr>
                      <a:r>
                        <a:rPr lang="ru-RU" sz="3200" dirty="0">
                          <a:effectLst/>
                        </a:rPr>
                        <a:t>теория с.81.-82 учебник </a:t>
                      </a:r>
                    </a:p>
                    <a:p>
                      <a:pPr algn="l">
                        <a:spcAft>
                          <a:spcPts val="1000"/>
                        </a:spcAft>
                        <a:tabLst>
                          <a:tab pos="1809750" algn="l"/>
                        </a:tabLst>
                      </a:pPr>
                      <a:r>
                        <a:rPr lang="ru-RU" sz="3200" dirty="0">
                          <a:effectLst/>
                        </a:rPr>
                        <a:t>№289(в) с.84 учебник; задания №6, №7 из рабочего листа</a:t>
                      </a:r>
                    </a:p>
                    <a:p>
                      <a:pPr algn="l">
                        <a:spcAft>
                          <a:spcPts val="1000"/>
                        </a:spcAft>
                        <a:tabLst>
                          <a:tab pos="1809750" algn="l"/>
                        </a:tabLst>
                      </a:pPr>
                      <a:endParaRPr lang="ru-RU" sz="3200" dirty="0">
                        <a:effectLst/>
                      </a:endParaRPr>
                    </a:p>
                    <a:p>
                      <a:pPr algn="l">
                        <a:spcAft>
                          <a:spcPts val="1000"/>
                        </a:spcAft>
                        <a:tabLst>
                          <a:tab pos="1809750" algn="l"/>
                        </a:tabLst>
                      </a:pPr>
                      <a:r>
                        <a:rPr lang="ru-RU" sz="3200" dirty="0">
                          <a:effectLst/>
                        </a:rPr>
                        <a:t> </a:t>
                      </a:r>
                      <a:r>
                        <a:rPr lang="ru-RU" sz="3200" dirty="0">
                          <a:effectLst/>
                          <a:latin typeface="+mn-lt"/>
                        </a:rPr>
                        <a:t>Выбор: </a:t>
                      </a:r>
                      <a:r>
                        <a:rPr lang="ru-RU" sz="2800" i="1" dirty="0">
                          <a:effectLst/>
                          <a:latin typeface="+mn-lt"/>
                        </a:rPr>
                        <a:t>одно уравнение – 3; два уравнения – 4, три уравнения-5.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1809750" algn="l"/>
                        </a:tabLst>
                        <a:defRPr/>
                      </a:pPr>
                      <a:r>
                        <a:rPr kumimoji="0" lang="ru-RU" altLang="ru-RU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Подсказка: </a:t>
                      </a:r>
                      <a:r>
                        <a:rPr kumimoji="0" lang="ru-RU" altLang="ru-RU" sz="2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одно из уравнений ДЗ разобрано в п.13 учебника</a:t>
                      </a:r>
                      <a:r>
                        <a:rPr kumimoji="0" lang="ru-RU" altLang="ru-RU" sz="2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  <a:p>
                      <a:pPr algn="l">
                        <a:spcAft>
                          <a:spcPts val="1000"/>
                        </a:spcAft>
                        <a:tabLst>
                          <a:tab pos="1809750" algn="l"/>
                        </a:tabLs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17910187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08646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xmlns="" id="{CAD13567-93CE-4DD2-B7F2-E8D01B7307F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2231365"/>
              </p:ext>
            </p:extLst>
          </p:nvPr>
        </p:nvGraphicFramePr>
        <p:xfrm>
          <a:off x="1016330" y="1027906"/>
          <a:ext cx="10337470" cy="32353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37470">
                  <a:extLst>
                    <a:ext uri="{9D8B030D-6E8A-4147-A177-3AD203B41FA5}">
                      <a16:colId xmlns:a16="http://schemas.microsoft.com/office/drawing/2014/main" xmlns="" val="3768962265"/>
                    </a:ext>
                  </a:extLst>
                </a:gridCol>
              </a:tblGrid>
              <a:tr h="3235336">
                <a:tc>
                  <a:txBody>
                    <a:bodyPr/>
                    <a:lstStyle/>
                    <a:p>
                      <a:pPr marL="342900" lvl="0" indent="-342900" algn="l"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4800" dirty="0">
                          <a:effectLst/>
                        </a:rPr>
                        <a:t>Сегодня на уроке я ….</a:t>
                      </a:r>
                    </a:p>
                    <a:p>
                      <a:pPr marL="342900" lvl="0" indent="-342900" algn="l"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4800" dirty="0">
                          <a:effectLst/>
                        </a:rPr>
                        <a:t>Мне было трудно … .</a:t>
                      </a:r>
                    </a:p>
                    <a:p>
                      <a:pPr marL="342900" lvl="0" indent="-342900" algn="l">
                        <a:spcAft>
                          <a:spcPts val="10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4800" dirty="0">
                          <a:effectLst/>
                        </a:rPr>
                        <a:t>Мне осталось непонятно … . </a:t>
                      </a:r>
                      <a:endParaRPr lang="ru-RU" sz="4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xmlns="" val="3051355314"/>
                  </a:ext>
                </a:extLst>
              </a:tr>
            </a:tbl>
          </a:graphicData>
        </a:graphic>
      </p:graphicFrame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3DF92372-4C96-457B-A496-9AC3B4D2F167}"/>
              </a:ext>
            </a:extLst>
          </p:cNvPr>
          <p:cNvSpPr txBox="1">
            <a:spLocks/>
          </p:cNvSpPr>
          <p:nvPr/>
        </p:nvSpPr>
        <p:spPr>
          <a:xfrm>
            <a:off x="971550" y="5011387"/>
            <a:ext cx="102489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400" dirty="0">
                <a:solidFill>
                  <a:srgbClr val="C00000"/>
                </a:solidFill>
              </a:rPr>
              <a:t> </a:t>
            </a:r>
            <a:r>
              <a:rPr lang="ru-RU" sz="5400" i="1" dirty="0">
                <a:solidFill>
                  <a:srgbClr val="C00000"/>
                </a:solidFill>
              </a:rPr>
              <a:t>«Тяжело в учении — легко в бою»</a:t>
            </a:r>
          </a:p>
        </p:txBody>
      </p:sp>
    </p:spTree>
    <p:extLst>
      <p:ext uri="{BB962C8B-B14F-4D97-AF65-F5344CB8AC3E}">
        <p14:creationId xmlns:p14="http://schemas.microsoft.com/office/powerpoint/2010/main" val="213304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2BF134-7DF5-4898-8795-462517738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Проверка домашнего задания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161790-CE4C-4504-AE0A-24FF3601C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209675"/>
            <a:ext cx="11087100" cy="508635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Задание 1. Заполните пропуски:</a:t>
            </a:r>
          </a:p>
          <a:p>
            <a:pPr marL="0" indent="0">
              <a:buNone/>
            </a:pPr>
            <a:endParaRPr lang="ru-RU" sz="2000" dirty="0"/>
          </a:p>
          <a:p>
            <a:pPr marL="914400" lvl="1" indent="-457200">
              <a:buFont typeface="+mj-lt"/>
              <a:buAutoNum type="arabicPeriod"/>
            </a:pPr>
            <a:r>
              <a:rPr lang="ru-RU" dirty="0"/>
              <a:t>Алгебраическое выражение, составленное из чисел и переменной с помощью операций сложения, вычитания, умножения, деления и возведения в степень с натуральным показателем называется _____________________выражением.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dirty="0"/>
              <a:t>Уравнение, обе части которого являются рациональными выражениями </a:t>
            </a:r>
            <a:r>
              <a:rPr lang="ru-RU" dirty="0" err="1"/>
              <a:t>называется______________________уравнением</a:t>
            </a:r>
            <a:r>
              <a:rPr lang="ru-RU" dirty="0"/>
              <a:t>.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dirty="0"/>
              <a:t>Рациональное уравнение, в котором нет операции деления на выражение, содержащее переменную, </a:t>
            </a:r>
            <a:r>
              <a:rPr lang="ru-RU" dirty="0" err="1"/>
              <a:t>называют_________________уравнением</a:t>
            </a:r>
            <a:r>
              <a:rPr lang="ru-RU" dirty="0"/>
              <a:t>.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dirty="0"/>
              <a:t>Рациональное уравнение, в котором есть операция деления на выражение, содержащее переменную, </a:t>
            </a:r>
            <a:r>
              <a:rPr lang="ru-RU" dirty="0" err="1"/>
              <a:t>называют________________рациональным</a:t>
            </a:r>
            <a:r>
              <a:rPr lang="ru-RU" dirty="0"/>
              <a:t> уравнением.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dirty="0"/>
              <a:t>Значение переменной, при котором </a:t>
            </a:r>
            <a:r>
              <a:rPr lang="ru-RU" dirty="0" err="1"/>
              <a:t>уравнени</a:t>
            </a:r>
            <a:r>
              <a:rPr lang="ru-RU" dirty="0"/>
              <a:t> обращается в верное числовое равенство называется ______________уравнения.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2400" dirty="0"/>
              <a:t>Все значения переменной, при которых выражения, стоящие в обеих частях уравнения, имеют смысл называются _______________значениями переменной.</a:t>
            </a:r>
          </a:p>
        </p:txBody>
      </p:sp>
    </p:spTree>
    <p:extLst>
      <p:ext uri="{BB962C8B-B14F-4D97-AF65-F5344CB8AC3E}">
        <p14:creationId xmlns:p14="http://schemas.microsoft.com/office/powerpoint/2010/main" val="1204671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C2BF134-7DF5-4898-8795-462517738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0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Проверка домашнего задания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161790-CE4C-4504-AE0A-24FF3601C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1500" y="1238251"/>
            <a:ext cx="11087100" cy="517207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/>
              <a:t>Заполните пропуски: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dirty="0"/>
              <a:t>Алгебраическое выражение, составленное из чисел и переменной с помощью операций сложения, вычитания, умножения, деления и возведения в степень с натуральным показателем называется </a:t>
            </a:r>
            <a:r>
              <a:rPr lang="ru-RU" b="1" dirty="0">
                <a:solidFill>
                  <a:srgbClr val="C00000"/>
                </a:solidFill>
              </a:rPr>
              <a:t>рациональным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/>
              <a:t>выражением.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dirty="0"/>
              <a:t>Уравнение, обе части которого являются рациональными выражениями называется </a:t>
            </a:r>
            <a:r>
              <a:rPr lang="ru-RU" b="1" dirty="0">
                <a:solidFill>
                  <a:srgbClr val="C00000"/>
                </a:solidFill>
              </a:rPr>
              <a:t>рациональным </a:t>
            </a:r>
            <a:r>
              <a:rPr lang="ru-RU" dirty="0"/>
              <a:t>уравнением.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dirty="0"/>
              <a:t>Рациональное уравнение, в котором нет операции деления на выражение, содержащее переменную, называют</a:t>
            </a:r>
            <a:r>
              <a:rPr lang="ru-RU" b="1" dirty="0">
                <a:solidFill>
                  <a:srgbClr val="C00000"/>
                </a:solidFill>
              </a:rPr>
              <a:t> целым </a:t>
            </a:r>
            <a:r>
              <a:rPr lang="ru-RU" dirty="0"/>
              <a:t>уравнением.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dirty="0"/>
              <a:t>Рациональное уравнение, в котором есть операция деления на выражение, содержащее переменную, называют </a:t>
            </a:r>
            <a:r>
              <a:rPr lang="ru-RU" b="1" dirty="0">
                <a:solidFill>
                  <a:srgbClr val="C00000"/>
                </a:solidFill>
              </a:rPr>
              <a:t>дробным </a:t>
            </a:r>
            <a:r>
              <a:rPr lang="ru-RU" dirty="0"/>
              <a:t>рациональным уравнением.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dirty="0"/>
              <a:t>Значение переменной, при котором уравнение обращается в верное числовое равенство называется </a:t>
            </a:r>
            <a:r>
              <a:rPr lang="ru-RU" b="1" dirty="0">
                <a:solidFill>
                  <a:srgbClr val="C00000"/>
                </a:solidFill>
              </a:rPr>
              <a:t>корнем </a:t>
            </a:r>
            <a:r>
              <a:rPr lang="ru-RU" dirty="0"/>
              <a:t>уравнения.</a:t>
            </a:r>
          </a:p>
          <a:p>
            <a:pPr marL="914400" lvl="1" indent="-457200">
              <a:buFont typeface="+mj-lt"/>
              <a:buAutoNum type="arabicPeriod"/>
            </a:pPr>
            <a:r>
              <a:rPr lang="ru-RU" sz="2400" dirty="0"/>
              <a:t>Все значения переменной, при которых выражения, стоящие в обеих частях уравнения, имеют смысл называются </a:t>
            </a:r>
            <a:r>
              <a:rPr lang="ru-RU" sz="2400" b="1" dirty="0">
                <a:solidFill>
                  <a:srgbClr val="C00000"/>
                </a:solidFill>
              </a:rPr>
              <a:t>допустимыми </a:t>
            </a:r>
            <a:r>
              <a:rPr lang="ru-RU" sz="2400" dirty="0"/>
              <a:t>значениями переменной.</a:t>
            </a:r>
          </a:p>
        </p:txBody>
      </p:sp>
    </p:spTree>
    <p:extLst>
      <p:ext uri="{BB962C8B-B14F-4D97-AF65-F5344CB8AC3E}">
        <p14:creationId xmlns:p14="http://schemas.microsoft.com/office/powerpoint/2010/main" val="4172632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EE7CE0D-09F1-411C-8F8D-17232F00E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315203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</a:rPr>
              <a:t>Рациональные уравнения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C01B69E-EAC9-4D37-A044-F31AE7C8AA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        </a:t>
            </a:r>
            <a:r>
              <a:rPr lang="ru-RU" sz="3200" b="1" dirty="0">
                <a:solidFill>
                  <a:srgbClr val="002060"/>
                </a:solidFill>
              </a:rPr>
              <a:t>Целые</a:t>
            </a:r>
            <a:r>
              <a:rPr lang="ru-RU" dirty="0">
                <a:solidFill>
                  <a:srgbClr val="002060"/>
                </a:solidFill>
              </a:rPr>
              <a:t>  </a:t>
            </a:r>
            <a:r>
              <a:rPr lang="ru-RU" dirty="0"/>
              <a:t>                                                                        </a:t>
            </a:r>
            <a:r>
              <a:rPr lang="ru-RU" sz="3200" b="1" dirty="0">
                <a:solidFill>
                  <a:srgbClr val="002060"/>
                </a:solidFill>
              </a:rPr>
              <a:t>Дробные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адпись 2">
            <a:extLst>
              <a:ext uri="{FF2B5EF4-FFF2-40B4-BE49-F238E27FC236}">
                <a16:creationId xmlns:a16="http://schemas.microsoft.com/office/drawing/2014/main" xmlns="" id="{0BEAC976-5D64-4F07-BA88-F479789F18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531" y="2674916"/>
            <a:ext cx="3705103" cy="131519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Нет операции деления на выражение, содержащее переменную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Надпись 2">
            <a:extLst>
              <a:ext uri="{FF2B5EF4-FFF2-40B4-BE49-F238E27FC236}">
                <a16:creationId xmlns:a16="http://schemas.microsoft.com/office/drawing/2014/main" xmlns="" id="{49FCA9A0-3030-4113-9B7A-72366FFADE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071" y="2544287"/>
            <a:ext cx="3705103" cy="144582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Есть операция деления на выражение, содержащее переменную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xmlns="" id="{C70ED672-4F15-4AC5-9A60-74356919544D}"/>
              </a:ext>
            </a:extLst>
          </p:cNvPr>
          <p:cNvCxnSpPr/>
          <p:nvPr/>
        </p:nvCxnSpPr>
        <p:spPr>
          <a:xfrm flipH="1">
            <a:off x="2660073" y="1246909"/>
            <a:ext cx="2719449" cy="676894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7F5CE003-E9B9-4F7D-9F53-FF966F5AD7FF}"/>
              </a:ext>
            </a:extLst>
          </p:cNvPr>
          <p:cNvCxnSpPr>
            <a:cxnSpLocks/>
          </p:cNvCxnSpPr>
          <p:nvPr/>
        </p:nvCxnSpPr>
        <p:spPr>
          <a:xfrm>
            <a:off x="5830784" y="1246909"/>
            <a:ext cx="2945081" cy="676894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589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975D14-0B3B-44DF-9AE9-D91B8897E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775" y="193675"/>
            <a:ext cx="10515600" cy="60642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Рабочий лист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xmlns="" id="{5924FA09-5E09-45F5-9273-7CC33B08CC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4046" t="20868" r="11953" b="13900"/>
          <a:stretch/>
        </p:blipFill>
        <p:spPr>
          <a:xfrm>
            <a:off x="1048837" y="1019175"/>
            <a:ext cx="10266863" cy="509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907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D7D7BD18-58FE-4E40-BF93-D22A3B0A3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350" y="317501"/>
            <a:ext cx="9582150" cy="69215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Рабочий лист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43CB9AC6-31DD-4A56-B238-78D5759EF5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5038" t="31185" r="22781" b="39886"/>
          <a:stretch/>
        </p:blipFill>
        <p:spPr>
          <a:xfrm>
            <a:off x="400623" y="1037576"/>
            <a:ext cx="11260945" cy="499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66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2AE5FAD-70B8-4C7A-9506-5F9375610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Новое понятие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2D21A86D-EFAE-4780-9CF3-3AA6E2A21D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409" t="28728" r="32607" b="49984"/>
          <a:stretch/>
        </p:blipFill>
        <p:spPr>
          <a:xfrm>
            <a:off x="32578" y="1690688"/>
            <a:ext cx="12159422" cy="363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207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03BB7C23-FCAB-4A29-86FA-42869CF6C1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3061" t="16709" r="7027" b="16088"/>
          <a:stretch/>
        </p:blipFill>
        <p:spPr>
          <a:xfrm>
            <a:off x="585741" y="1057275"/>
            <a:ext cx="11014341" cy="5210175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8429A8BF-9D9D-4C83-B94B-FA6C9FCE8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850" y="250825"/>
            <a:ext cx="9906000" cy="68262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Рабочий лист</a:t>
            </a:r>
          </a:p>
        </p:txBody>
      </p:sp>
    </p:spTree>
    <p:extLst>
      <p:ext uri="{BB962C8B-B14F-4D97-AF65-F5344CB8AC3E}">
        <p14:creationId xmlns:p14="http://schemas.microsoft.com/office/powerpoint/2010/main" val="10316682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D2BA6127-6199-4086-8FF3-26316401D8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277" t="24371" r="12815" b="9741"/>
          <a:stretch/>
        </p:blipFill>
        <p:spPr>
          <a:xfrm>
            <a:off x="956706" y="1110576"/>
            <a:ext cx="10467375" cy="5394999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27CE60D3-8880-4667-BF90-1AC7970B1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74625"/>
            <a:ext cx="9963150" cy="83502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Рабочий лист</a:t>
            </a:r>
          </a:p>
        </p:txBody>
      </p:sp>
    </p:spTree>
    <p:extLst>
      <p:ext uri="{BB962C8B-B14F-4D97-AF65-F5344CB8AC3E}">
        <p14:creationId xmlns:p14="http://schemas.microsoft.com/office/powerpoint/2010/main" val="26561825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331</Words>
  <Application>Microsoft Office PowerPoint</Application>
  <PresentationFormat>Произвольный</PresentationFormat>
  <Paragraphs>58</Paragraphs>
  <Slides>17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Проверка домашнего задания</vt:lpstr>
      <vt:lpstr>Проверка домашнего задания</vt:lpstr>
      <vt:lpstr>Рациональные уравнения</vt:lpstr>
      <vt:lpstr>Рабочий лист</vt:lpstr>
      <vt:lpstr>Рабочий лист</vt:lpstr>
      <vt:lpstr>Новое понятие</vt:lpstr>
      <vt:lpstr>Рабочий лист</vt:lpstr>
      <vt:lpstr>Рабочий лист</vt:lpstr>
      <vt:lpstr>Алгоритм решения дробно-рациональных уравнений</vt:lpstr>
      <vt:lpstr>Рабочий лист</vt:lpstr>
      <vt:lpstr>Рабочий лист</vt:lpstr>
      <vt:lpstr>Физминутка</vt:lpstr>
      <vt:lpstr>Решение уравнений</vt:lpstr>
      <vt:lpstr>Алгоритм решения дробно-рациональных уравнений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Cab01</cp:lastModifiedBy>
  <cp:revision>18</cp:revision>
  <dcterms:created xsi:type="dcterms:W3CDTF">2024-10-13T19:05:45Z</dcterms:created>
  <dcterms:modified xsi:type="dcterms:W3CDTF">2025-06-10T03:23:38Z</dcterms:modified>
</cp:coreProperties>
</file>