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2" r:id="rId2"/>
    <p:sldId id="256" r:id="rId3"/>
    <p:sldId id="298" r:id="rId4"/>
    <p:sldId id="281" r:id="rId5"/>
    <p:sldId id="280" r:id="rId6"/>
    <p:sldId id="293" r:id="rId7"/>
    <p:sldId id="282" r:id="rId8"/>
    <p:sldId id="283" r:id="rId9"/>
    <p:sldId id="284" r:id="rId10"/>
    <p:sldId id="286" r:id="rId11"/>
    <p:sldId id="299" r:id="rId12"/>
    <p:sldId id="258" r:id="rId13"/>
    <p:sldId id="295" r:id="rId14"/>
    <p:sldId id="277" r:id="rId15"/>
    <p:sldId id="278" r:id="rId16"/>
    <p:sldId id="290" r:id="rId17"/>
    <p:sldId id="297" r:id="rId18"/>
    <p:sldId id="296" r:id="rId19"/>
    <p:sldId id="294" r:id="rId20"/>
    <p:sldId id="291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МКОУ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СОШ СП Н - КУРП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572560" cy="4168773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Интегрированный урок математики и литературы в 6 классе</a:t>
            </a:r>
          </a:p>
          <a:p>
            <a:pPr algn="ctr">
              <a:lnSpc>
                <a:spcPct val="220000"/>
              </a:lnSpc>
              <a:buNone/>
            </a:pPr>
            <a:r>
              <a:rPr lang="ru-RU" sz="4000" b="1" i="1" u="sng" dirty="0">
                <a:solidFill>
                  <a:srgbClr val="C00000"/>
                </a:solidFill>
              </a:rPr>
              <a:t>«Занимательные задачи из практической  деятельности повседневной жизни».</a:t>
            </a:r>
            <a:endParaRPr lang="ru-RU" sz="4000" i="1" dirty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Учитель математики: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Буздова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Р.К. </a:t>
            </a:r>
          </a:p>
          <a:p>
            <a:pPr algn="ctr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2014-2015 учебный год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-1500230" y="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757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7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лет спал Илья Муромец?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u="sng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одушевлённых персонажей в сказке «Репка»?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u="sng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путешествий совершил </a:t>
                      </a:r>
                      <a:r>
                        <a:rPr lang="ru-RU" sz="1800" b="1" i="1" u="sng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Синдбад</a:t>
                      </a: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– мореход?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u="sng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Заглавия каких сказок начинаются с чисел 3, 12?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u="sng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разбойников было в сказке про Али – Бабу и стальную дверь которая открывалась с помощью заклинания «Сезам, открой твою дверь»?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rgbClr val="002060"/>
                          </a:solidFill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жителей проживало в теремке (сказка Теремок), пока не пришёл медведь?</a:t>
                      </a:r>
                    </a:p>
                    <a:p>
                      <a:pPr lvl="0"/>
                      <a:endParaRPr lang="ru-RU" sz="1800" b="1" i="1" u="sng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8-конечная звезда 4"/>
          <p:cNvSpPr/>
          <p:nvPr/>
        </p:nvSpPr>
        <p:spPr>
          <a:xfrm>
            <a:off x="7643834" y="1571612"/>
            <a:ext cx="928694" cy="642942"/>
          </a:xfrm>
          <a:prstGeom prst="star8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33</a:t>
            </a:r>
          </a:p>
        </p:txBody>
      </p:sp>
      <p:sp>
        <p:nvSpPr>
          <p:cNvPr id="6" name="8-конечная звезда 5"/>
          <p:cNvSpPr/>
          <p:nvPr/>
        </p:nvSpPr>
        <p:spPr>
          <a:xfrm>
            <a:off x="7643834" y="2857496"/>
            <a:ext cx="928694" cy="571504"/>
          </a:xfrm>
          <a:prstGeom prst="star8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7" name="8-конечная звезда 6"/>
          <p:cNvSpPr/>
          <p:nvPr/>
        </p:nvSpPr>
        <p:spPr>
          <a:xfrm>
            <a:off x="7643834" y="3643314"/>
            <a:ext cx="928694" cy="428628"/>
          </a:xfrm>
          <a:prstGeom prst="star8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8-конечная звезда 8"/>
          <p:cNvSpPr/>
          <p:nvPr/>
        </p:nvSpPr>
        <p:spPr>
          <a:xfrm>
            <a:off x="7643834" y="4357694"/>
            <a:ext cx="928694" cy="500066"/>
          </a:xfrm>
          <a:prstGeom prst="star8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40</a:t>
            </a:r>
          </a:p>
        </p:txBody>
      </p:sp>
      <p:sp>
        <p:nvSpPr>
          <p:cNvPr id="10" name="8-конечная звезда 9"/>
          <p:cNvSpPr/>
          <p:nvPr/>
        </p:nvSpPr>
        <p:spPr>
          <a:xfrm>
            <a:off x="7643834" y="5286388"/>
            <a:ext cx="928694" cy="571504"/>
          </a:xfrm>
          <a:prstGeom prst="star8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1" name="8-конечная звезда 10"/>
          <p:cNvSpPr/>
          <p:nvPr/>
        </p:nvSpPr>
        <p:spPr>
          <a:xfrm>
            <a:off x="7643834" y="2285992"/>
            <a:ext cx="928694" cy="571504"/>
          </a:xfrm>
          <a:prstGeom prst="star8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6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1552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14290"/>
            <a:ext cx="2019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Занимательные задачи из практической  деятельности повседневной жизни</a:t>
            </a:r>
            <a:r>
              <a:rPr kumimoji="0" lang="ru-RU" sz="1600" b="1" i="1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1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Фмзкультминутка</a:t>
            </a:r>
            <a:endParaRPr lang="ru-RU" dirty="0"/>
          </a:p>
        </p:txBody>
      </p:sp>
      <p:pic>
        <p:nvPicPr>
          <p:cNvPr id="33794" name="Picture 2" descr="C:\Documents and Settings\Admin\Рабочий стол\к семинару\семинар\белоснежка и гном (анимация)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2862" y="2958306"/>
            <a:ext cx="1438275" cy="1809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572560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Чебурашка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крокодил Гена решили расчистить площадку для строительства дома, в котором будут жить друзья. Для этого 3 экскаватора работали 330 минут. За сколько минут эту площадку расчистили бы 10  </a:t>
            </a:r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экскава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</a:p>
          <a:p>
            <a:pPr>
              <a:buNone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торов?</a:t>
            </a:r>
          </a:p>
          <a:p>
            <a:pPr>
              <a:buNone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Ответ: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14290"/>
            <a:ext cx="1928826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429132"/>
            <a:ext cx="3101975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Горизонтальный свиток 6"/>
          <p:cNvSpPr/>
          <p:nvPr/>
        </p:nvSpPr>
        <p:spPr>
          <a:xfrm>
            <a:off x="1857356" y="5500702"/>
            <a:ext cx="1357322" cy="1000132"/>
          </a:xfrm>
          <a:prstGeom prst="horizont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99 мин.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3 экс. – 330 мин</a:t>
            </a:r>
          </a:p>
          <a:p>
            <a:pPr>
              <a:buNone/>
            </a:pPr>
            <a:r>
              <a:rPr lang="ru-RU" dirty="0"/>
              <a:t>   10 экс. –  </a:t>
            </a:r>
            <a:r>
              <a:rPr lang="ru-RU" dirty="0" err="1"/>
              <a:t>х</a:t>
            </a:r>
            <a:r>
              <a:rPr lang="ru-RU" dirty="0"/>
              <a:t> мин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3286124"/>
            <a:ext cx="4612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5687" y="2107397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3144034" y="214232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857224" y="5572140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Ответ: площадку расчистили за 99 мин.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42875" cy="342900"/>
          </a:xfrm>
          <a:prstGeom prst="rect">
            <a:avLst/>
          </a:prstGeom>
          <a:noFill/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0100"/>
            <a:ext cx="219075" cy="32385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42875" cy="342900"/>
          </a:xfrm>
          <a:prstGeom prst="rect">
            <a:avLst/>
          </a:prstGeom>
          <a:noFill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0100"/>
            <a:ext cx="219075" cy="323850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0100"/>
            <a:ext cx="219075" cy="323850"/>
          </a:xfrm>
          <a:prstGeom prst="rect">
            <a:avLst/>
          </a:prstGeom>
          <a:noFill/>
        </p:spPr>
      </p:pic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0100"/>
            <a:ext cx="219075" cy="323850"/>
          </a:xfrm>
          <a:prstGeom prst="rect">
            <a:avLst/>
          </a:prstGeom>
          <a:noFill/>
        </p:spPr>
      </p:pic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285720" y="800100"/>
            <a:ext cx="88582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20" name="Picture 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0100"/>
            <a:ext cx="219075" cy="323850"/>
          </a:xfrm>
          <a:prstGeom prst="rect">
            <a:avLst/>
          </a:prstGeom>
          <a:noFill/>
        </p:spPr>
      </p:pic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 самостоятельно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7858148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/>
              <a:t>    </a:t>
            </a:r>
            <a:r>
              <a:rPr lang="ru-RU" b="1" dirty="0"/>
              <a:t>Сел Иванушка на Серого Волка верхом и поскакал – синие леса мимо глаз пропускает, озера хвостом заметает…</a:t>
            </a:r>
          </a:p>
          <a:p>
            <a:pPr>
              <a:buNone/>
            </a:pPr>
            <a:r>
              <a:rPr lang="ru-RU" b="1" i="1" dirty="0"/>
              <a:t>    Если бы волк скакал со скоростью 70км/ч, то они бы с Иваном-Царевичем добрались от царства Берендея до царства царя </a:t>
            </a:r>
            <a:r>
              <a:rPr lang="ru-RU" b="1" i="1" dirty="0" err="1"/>
              <a:t>Афрона</a:t>
            </a:r>
            <a:r>
              <a:rPr lang="ru-RU" b="1" i="1" dirty="0"/>
              <a:t> за 4,5ч. С какой скоростью должен был скакать волк, чтобы добраться до царства царя </a:t>
            </a:r>
            <a:r>
              <a:rPr lang="ru-RU" b="1" i="1" dirty="0" err="1"/>
              <a:t>Афрона</a:t>
            </a:r>
            <a:r>
              <a:rPr lang="ru-RU" b="1" i="1" dirty="0"/>
              <a:t> за 3ч?</a:t>
            </a:r>
          </a:p>
        </p:txBody>
      </p:sp>
      <p:pic>
        <p:nvPicPr>
          <p:cNvPr id="4" name="Рисунок 3" descr="CRTN081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3638307"/>
            <a:ext cx="2407772" cy="321969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решение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70км/ч – 4,5ч</a:t>
            </a:r>
          </a:p>
          <a:p>
            <a:pPr>
              <a:buNone/>
            </a:pPr>
            <a:r>
              <a:rPr lang="ru-RU" dirty="0"/>
              <a:t>      </a:t>
            </a:r>
            <a:r>
              <a:rPr lang="ru-RU" b="1" i="1" dirty="0" err="1">
                <a:latin typeface="Book Antiqua" pitchFamily="18" charset="0"/>
                <a:cs typeface="Arial" pitchFamily="34" charset="0"/>
              </a:rPr>
              <a:t>х</a:t>
            </a:r>
            <a:r>
              <a:rPr lang="ru-RU" dirty="0"/>
              <a:t> км/ч – 3ч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Ответ: Скорость волка должна быть 105км/ч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214554"/>
            <a:ext cx="1743075" cy="1038225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495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86124"/>
            <a:ext cx="2238375" cy="1000125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500570"/>
            <a:ext cx="2552700" cy="552450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250795" y="1607331"/>
            <a:ext cx="107077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2856694" y="1643050"/>
            <a:ext cx="100092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/>
              <a:t> В корзине у Красной Шапочки  15 пирожков: 3 с картошкой, 6 с вареньем и 6 с земляникой. Красная Шапочка наугад выбирает один пирожок. Найдите вероятность того, что он окажется с картошкой, с вареньем</a:t>
            </a:r>
          </a:p>
          <a:p>
            <a:pPr>
              <a:buNone/>
            </a:pPr>
            <a:r>
              <a:rPr lang="ru-RU" i="1" dirty="0"/>
              <a:t>     и с земляникой.</a:t>
            </a:r>
          </a:p>
          <a:p>
            <a:pPr>
              <a:buNone/>
            </a:pPr>
            <a:r>
              <a:rPr lang="ru-RU" i="1" dirty="0"/>
              <a:t>Ответ: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857628"/>
            <a:ext cx="2016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Горизонтальный свиток 5"/>
          <p:cNvSpPr/>
          <p:nvPr/>
        </p:nvSpPr>
        <p:spPr>
          <a:xfrm>
            <a:off x="2285984" y="5000636"/>
            <a:ext cx="2214578" cy="85725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0,2; 0,4; 0,4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358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358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Кощей Бессмертный похитил Василису –Прекрасную, а Ивана - Царевича заковал в цепи, но цепи особенные, если вы ребята решите задачу, то цепи рассыплются. Помогите освободить Ивана – Царевича.</a:t>
            </a:r>
          </a:p>
          <a:p>
            <a:pPr>
              <a:buNone/>
            </a:pPr>
            <a:r>
              <a:rPr lang="ru-RU" dirty="0"/>
              <a:t>    От Кощея до </a:t>
            </a:r>
            <a:r>
              <a:rPr lang="ru-RU" dirty="0" err="1"/>
              <a:t>Баба-Яги</a:t>
            </a:r>
            <a:r>
              <a:rPr lang="ru-RU" dirty="0"/>
              <a:t> ведут три дороги, а от </a:t>
            </a:r>
            <a:r>
              <a:rPr lang="ru-RU" dirty="0" err="1"/>
              <a:t>Баба-Яги</a:t>
            </a:r>
            <a:r>
              <a:rPr lang="ru-RU" dirty="0"/>
              <a:t> до Кикиморы ведут две дороги. Сколькими способами можно пройти от Кощея до Кикиморы заходя к </a:t>
            </a:r>
            <a:r>
              <a:rPr lang="ru-RU" dirty="0" err="1"/>
              <a:t>Баба-Яге</a:t>
            </a:r>
            <a:r>
              <a:rPr lang="ru-RU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2695920" cy="16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 t="-1435"/>
          <a:stretch>
            <a:fillRect/>
          </a:stretch>
        </p:blipFill>
        <p:spPr bwMode="auto">
          <a:xfrm>
            <a:off x="1857356" y="0"/>
            <a:ext cx="4781865" cy="39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78000"/>
            <a:ext cx="2195282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7736" y="3762000"/>
            <a:ext cx="3986264" cy="30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олилиния 11"/>
          <p:cNvSpPr/>
          <p:nvPr/>
        </p:nvSpPr>
        <p:spPr>
          <a:xfrm>
            <a:off x="1316182" y="4073236"/>
            <a:ext cx="55418" cy="55419"/>
          </a:xfrm>
          <a:custGeom>
            <a:avLst/>
            <a:gdLst>
              <a:gd name="connsiteX0" fmla="*/ 0 w 55418"/>
              <a:gd name="connsiteY0" fmla="*/ 55419 h 55419"/>
              <a:gd name="connsiteX1" fmla="*/ 55418 w 55418"/>
              <a:gd name="connsiteY1" fmla="*/ 0 h 5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418" h="55419">
                <a:moveTo>
                  <a:pt x="0" y="55419"/>
                </a:moveTo>
                <a:lnTo>
                  <a:pt x="55418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107125" y="2464587"/>
            <a:ext cx="2214578" cy="157163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1464447" y="3321843"/>
            <a:ext cx="1143008" cy="78581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1500166" y="4143380"/>
            <a:ext cx="2214578" cy="121444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9124" y="3857628"/>
            <a:ext cx="1000132" cy="85725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6143636" y="3000372"/>
            <a:ext cx="1071570" cy="64294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i="1" dirty="0">
                <a:solidFill>
                  <a:srgbClr val="FFFF00"/>
                </a:solidFill>
              </a:rPr>
              <a:t>одберите к данным выражениям синонимичные фразеологизмы с числами:</a:t>
            </a:r>
            <a:br>
              <a:rPr lang="ru-RU" i="1" dirty="0"/>
            </a:br>
            <a:endParaRPr lang="ru-RU" dirty="0"/>
          </a:p>
        </p:txBody>
      </p:sp>
      <p:sp>
        <p:nvSpPr>
          <p:cNvPr id="2867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625" y="1928802"/>
            <a:ext cx="8501093" cy="489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Как говорят  о человеке, который часто меняет решения (Семь пятниц на неделе).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Знать хорошо (как дважды два).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Очень далеко (За тридевять земель).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Эти два человека очень похожи (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похожи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как две капли воды).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Иди куда хочешь (На все четыре стороны).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Знать кого-то очень хорошо (Знать, как свои пять пальцев).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i="1" dirty="0"/>
              <a:t>Быть счастливым (быть на седьмом небе).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NTN014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-500090"/>
            <a:ext cx="2174188" cy="4651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6100778" cy="3286148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Математика  в гостях  у  сказки </a:t>
            </a:r>
            <a:br>
              <a:rPr lang="ru-RU" b="1" dirty="0">
                <a:latin typeface="Comic Sans MS" pitchFamily="66" charset="0"/>
              </a:rPr>
            </a:br>
            <a:endParaRPr lang="ru-RU" sz="3100" b="1" dirty="0">
              <a:latin typeface="Comic Sans MS" pitchFamily="66" charset="0"/>
            </a:endParaRPr>
          </a:p>
        </p:txBody>
      </p:sp>
      <p:pic>
        <p:nvPicPr>
          <p:cNvPr id="4" name="Рисунок 3" descr="ANTN027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1876"/>
            <a:ext cx="3714744" cy="309922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6700" y="2714625"/>
            <a:ext cx="1722240" cy="24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6970" y="2174875"/>
            <a:ext cx="288064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Составить небольшую сказку;</a:t>
            </a:r>
          </a:p>
          <a:p>
            <a:r>
              <a:rPr lang="ru-RU" dirty="0"/>
              <a:t>Решить задачи по карточкам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до </a:t>
            </a:r>
            <a:b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новых  встреч</a:t>
            </a:r>
            <a:r>
              <a:rPr lang="en-US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!</a:t>
            </a:r>
            <a:b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3116"/>
            <a:ext cx="79530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систематизировать и обобщить знания учащихся по пройденному материалу;</a:t>
            </a:r>
          </a:p>
          <a:p>
            <a:r>
              <a:rPr lang="ru-RU" dirty="0"/>
              <a:t>развивать  у  учеников  математическую речь,  логическое мышление,  внимание, умение выделять главное, прививать интерес к предмету,</a:t>
            </a:r>
          </a:p>
          <a:p>
            <a:r>
              <a:rPr lang="ru-RU" dirty="0"/>
              <a:t> воспитывать дружеские отношения между детьми и готовность прийти на помощь.</a:t>
            </a:r>
          </a:p>
        </p:txBody>
      </p:sp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Расшифруйте имя сказочного героя: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5"/>
            <a:ext cx="4043362" cy="4500593"/>
          </a:xfrm>
        </p:spPr>
        <p:txBody>
          <a:bodyPr vert="horz">
            <a:noAutofit/>
          </a:bodyPr>
          <a:lstStyle/>
          <a:p>
            <a:pPr marL="457200" indent="-457200">
              <a:buAutoNum type="arabicParenR"/>
            </a:pPr>
            <a:r>
              <a:rPr lang="ru-RU" sz="2400" b="1" dirty="0"/>
              <a:t>0, 54 : 0,6 =</a:t>
            </a:r>
          </a:p>
          <a:p>
            <a:pPr marL="457200" indent="-457200">
              <a:buNone/>
            </a:pPr>
            <a:endParaRPr lang="ru-RU" sz="2400" b="1" dirty="0"/>
          </a:p>
          <a:p>
            <a:pPr>
              <a:buNone/>
            </a:pPr>
            <a:r>
              <a:rPr lang="ru-RU" sz="2400" b="1" dirty="0"/>
              <a:t>2)   5 – 3,8 =     </a:t>
            </a:r>
          </a:p>
          <a:p>
            <a:pPr>
              <a:buNone/>
            </a:pPr>
            <a:r>
              <a:rPr lang="ru-RU" sz="2400" b="1" dirty="0"/>
              <a:t>              </a:t>
            </a:r>
          </a:p>
          <a:p>
            <a:pPr>
              <a:buFontTx/>
              <a:buAutoNum type="arabicParenR" startAt="3"/>
            </a:pPr>
            <a:r>
              <a:rPr lang="ru-RU" sz="2400" b="1" dirty="0"/>
              <a:t>0,5 * 7 = </a:t>
            </a:r>
          </a:p>
          <a:p>
            <a:pPr>
              <a:buNone/>
            </a:pPr>
            <a:endParaRPr lang="ru-RU" sz="2400" b="1" dirty="0"/>
          </a:p>
          <a:p>
            <a:pPr>
              <a:buNone/>
            </a:pPr>
            <a:r>
              <a:rPr lang="ru-RU" sz="2400" b="1" dirty="0"/>
              <a:t> 4) 2,7 + 1,3 =   </a:t>
            </a:r>
          </a:p>
          <a:p>
            <a:pPr>
              <a:buFontTx/>
              <a:buAutoNum type="arabicParenR" startAt="4"/>
            </a:pPr>
            <a:endParaRPr lang="ru-RU" sz="2000" dirty="0"/>
          </a:p>
          <a:p>
            <a:pPr marL="457200" indent="-457200">
              <a:buAutoNum type="arabicParenR" startAt="5"/>
            </a:pPr>
            <a:r>
              <a:rPr lang="ru-RU" sz="2400" b="1" dirty="0"/>
              <a:t>2,41 – 0,99 </a:t>
            </a:r>
          </a:p>
          <a:p>
            <a:pPr marL="457200" indent="-457200">
              <a:buNone/>
            </a:pPr>
            <a:endParaRPr lang="ru-RU" sz="2400" b="1" dirty="0"/>
          </a:p>
          <a:p>
            <a:pPr>
              <a:buNone/>
            </a:pPr>
            <a:r>
              <a:rPr lang="ru-RU" sz="2400" b="1" dirty="0"/>
              <a:t>6) 1,6 * 0,2 =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785794"/>
            <a:ext cx="4043362" cy="521497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/>
              <a:t>      7) 35 * 0,1 =      </a:t>
            </a:r>
          </a:p>
          <a:p>
            <a:pPr fontAlgn="base">
              <a:lnSpc>
                <a:spcPct val="120000"/>
              </a:lnSpc>
              <a:buNone/>
            </a:pPr>
            <a:r>
              <a:rPr lang="ru-RU" sz="9600" b="1" dirty="0"/>
              <a:t> </a:t>
            </a:r>
            <a:r>
              <a:rPr lang="ru-RU" sz="800" b="1" dirty="0"/>
              <a:t>0,32 </a:t>
            </a:r>
            <a:r>
              <a:rPr lang="ru-RU" sz="100" b="1" dirty="0"/>
              <a:t>0,32 </a:t>
            </a:r>
            <a:endParaRPr lang="ru-RU" sz="9600" b="1" dirty="0"/>
          </a:p>
          <a:p>
            <a:pPr>
              <a:buNone/>
            </a:pPr>
            <a:r>
              <a:rPr lang="ru-RU" sz="9600" b="1" dirty="0"/>
              <a:t>     8) 17 – 5, 14 =    </a:t>
            </a:r>
          </a:p>
          <a:p>
            <a:pPr>
              <a:buNone/>
            </a:pPr>
            <a:r>
              <a:rPr lang="ru-RU" sz="9600" b="1" dirty="0"/>
              <a:t>       </a:t>
            </a:r>
          </a:p>
          <a:p>
            <a:r>
              <a:rPr lang="ru-RU" sz="9600" b="1" dirty="0"/>
              <a:t>  9) 4,97 +1,03 =   </a:t>
            </a:r>
          </a:p>
          <a:p>
            <a:pPr>
              <a:buNone/>
            </a:pPr>
            <a:r>
              <a:rPr lang="ru-RU" sz="9600" b="1" dirty="0"/>
              <a:t> </a:t>
            </a:r>
          </a:p>
          <a:p>
            <a:r>
              <a:rPr lang="ru-RU" sz="9600" b="1" dirty="0"/>
              <a:t> 10) 2,4: 1,2 =</a:t>
            </a:r>
          </a:p>
          <a:p>
            <a:endParaRPr lang="ru-RU" sz="9600" b="1" dirty="0"/>
          </a:p>
          <a:p>
            <a:r>
              <a:rPr lang="ru-RU" sz="800" dirty="0"/>
              <a:t> </a:t>
            </a:r>
            <a:endParaRPr lang="ru-RU" sz="9600" b="1" dirty="0"/>
          </a:p>
          <a:p>
            <a:r>
              <a:rPr lang="ru-RU" sz="9600" b="1" dirty="0"/>
              <a:t>11) 18 : 20  =</a:t>
            </a:r>
            <a:r>
              <a:rPr lang="ru-RU" sz="800" dirty="0"/>
              <a:t> </a:t>
            </a:r>
          </a:p>
          <a:p>
            <a:endParaRPr lang="ru-RU" sz="800" dirty="0"/>
          </a:p>
          <a:p>
            <a:endParaRPr lang="ru-RU" sz="800" dirty="0"/>
          </a:p>
          <a:p>
            <a:endParaRPr lang="ru-RU" sz="800" dirty="0"/>
          </a:p>
          <a:p>
            <a:endParaRPr lang="ru-RU" sz="800" dirty="0"/>
          </a:p>
          <a:p>
            <a:endParaRPr lang="ru-RU" sz="800" dirty="0"/>
          </a:p>
          <a:p>
            <a:r>
              <a:rPr lang="ru-RU" sz="800" b="1" dirty="0"/>
              <a:t> 12</a:t>
            </a:r>
            <a:endParaRPr lang="ru-RU" sz="12800" b="1" dirty="0"/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   </a:t>
            </a:r>
            <a:r>
              <a:rPr lang="ru-RU" sz="9600" b="1" dirty="0"/>
              <a:t>12) 6, 26 - 3 = </a:t>
            </a:r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   </a:t>
            </a:r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   </a:t>
            </a:r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            </a:t>
            </a:r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  </a:t>
            </a:r>
          </a:p>
          <a:p>
            <a:pPr>
              <a:lnSpc>
                <a:spcPct val="160000"/>
              </a:lnSpc>
              <a:buNone/>
            </a:pPr>
            <a:r>
              <a:rPr lang="ru-RU" sz="12800" b="1" dirty="0"/>
              <a:t>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5427022"/>
          <a:ext cx="7715306" cy="1144044"/>
        </p:xfrm>
        <a:graphic>
          <a:graphicData uri="http://schemas.openxmlformats.org/drawingml/2006/table">
            <a:tbl>
              <a:tblPr/>
              <a:tblGrid>
                <a:gridCol w="785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8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29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438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4296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0,32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1,42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11,86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r>
                        <a:rPr lang="ru-RU" sz="2400" b="1" i="0" kern="120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3,26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 err="1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400" b="1" i="0" kern="120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</a:rPr>
                        <a:t> –</a:t>
                      </a:r>
                      <a:endParaRPr lang="ru-RU" sz="2400" b="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 err="1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400" b="1" i="0" kern="12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</a:rPr>
                        <a:t>     ч</a:t>
                      </a:r>
                      <a:endParaRPr lang="ru-RU" sz="2400" i="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ятно 2 6"/>
          <p:cNvSpPr/>
          <p:nvPr/>
        </p:nvSpPr>
        <p:spPr>
          <a:xfrm>
            <a:off x="2357422" y="1500174"/>
            <a:ext cx="1357322" cy="642942"/>
          </a:xfrm>
          <a:prstGeom prst="irregularSeal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1,2</a:t>
            </a:r>
          </a:p>
          <a:p>
            <a:pPr algn="ctr"/>
            <a:endParaRPr lang="ru-RU" dirty="0"/>
          </a:p>
        </p:txBody>
      </p:sp>
      <p:sp>
        <p:nvSpPr>
          <p:cNvPr id="8" name="Пятно 2 7"/>
          <p:cNvSpPr/>
          <p:nvPr/>
        </p:nvSpPr>
        <p:spPr>
          <a:xfrm>
            <a:off x="2285984" y="2214554"/>
            <a:ext cx="1500198" cy="914400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3,5</a:t>
            </a:r>
          </a:p>
        </p:txBody>
      </p:sp>
      <p:sp>
        <p:nvSpPr>
          <p:cNvPr id="13" name="Пятно 2 12"/>
          <p:cNvSpPr/>
          <p:nvPr/>
        </p:nvSpPr>
        <p:spPr>
          <a:xfrm>
            <a:off x="2500298" y="3143248"/>
            <a:ext cx="1214446" cy="914400"/>
          </a:xfrm>
          <a:prstGeom prst="irregularSeal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4" name="Пятно 2 13"/>
          <p:cNvSpPr/>
          <p:nvPr/>
        </p:nvSpPr>
        <p:spPr>
          <a:xfrm>
            <a:off x="2500298" y="4000504"/>
            <a:ext cx="1500198" cy="914400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1,42</a:t>
            </a:r>
          </a:p>
        </p:txBody>
      </p:sp>
      <p:sp>
        <p:nvSpPr>
          <p:cNvPr id="15" name="Пятно 2 14"/>
          <p:cNvSpPr/>
          <p:nvPr/>
        </p:nvSpPr>
        <p:spPr>
          <a:xfrm>
            <a:off x="6715140" y="571480"/>
            <a:ext cx="1500198" cy="714380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3,5</a:t>
            </a:r>
          </a:p>
        </p:txBody>
      </p:sp>
      <p:sp>
        <p:nvSpPr>
          <p:cNvPr id="16" name="Пятно 2 15"/>
          <p:cNvSpPr/>
          <p:nvPr/>
        </p:nvSpPr>
        <p:spPr>
          <a:xfrm>
            <a:off x="7143768" y="2000240"/>
            <a:ext cx="1285884" cy="928694"/>
          </a:xfrm>
          <a:prstGeom prst="irregularSeal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7" name="Пятно 2 16"/>
          <p:cNvSpPr/>
          <p:nvPr/>
        </p:nvSpPr>
        <p:spPr>
          <a:xfrm>
            <a:off x="7000892" y="1071546"/>
            <a:ext cx="1771656" cy="928694"/>
          </a:xfrm>
          <a:prstGeom prst="irregularSeal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11,86</a:t>
            </a:r>
          </a:p>
        </p:txBody>
      </p:sp>
      <p:sp>
        <p:nvSpPr>
          <p:cNvPr id="19" name="Пятно 2 18"/>
          <p:cNvSpPr/>
          <p:nvPr/>
        </p:nvSpPr>
        <p:spPr>
          <a:xfrm>
            <a:off x="6929454" y="3500438"/>
            <a:ext cx="1500198" cy="928694"/>
          </a:xfrm>
          <a:prstGeom prst="irregularSeal2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0,9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86000" y="42860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b="1" dirty="0"/>
              <a:t> </a:t>
            </a:r>
            <a:endParaRPr lang="ru-RU" dirty="0"/>
          </a:p>
        </p:txBody>
      </p:sp>
      <p:sp>
        <p:nvSpPr>
          <p:cNvPr id="22" name="Пятно 2 21"/>
          <p:cNvSpPr/>
          <p:nvPr/>
        </p:nvSpPr>
        <p:spPr>
          <a:xfrm>
            <a:off x="2428860" y="500042"/>
            <a:ext cx="1285884" cy="914400"/>
          </a:xfrm>
          <a:prstGeom prst="irregularSeal2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0,9</a:t>
            </a:r>
          </a:p>
        </p:txBody>
      </p:sp>
      <p:pic>
        <p:nvPicPr>
          <p:cNvPr id="1026" name="Picture 2" descr="C:\Documents and Settings\Admin\Рабочий стол\123\рисунки\сказки\иван - царевич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428736"/>
            <a:ext cx="1680287" cy="3168000"/>
          </a:xfrm>
          <a:prstGeom prst="rect">
            <a:avLst/>
          </a:prstGeom>
          <a:noFill/>
        </p:spPr>
      </p:pic>
      <p:sp>
        <p:nvSpPr>
          <p:cNvPr id="21" name="Пятно 2 20"/>
          <p:cNvSpPr/>
          <p:nvPr/>
        </p:nvSpPr>
        <p:spPr>
          <a:xfrm>
            <a:off x="7072330" y="2714620"/>
            <a:ext cx="1571636" cy="785818"/>
          </a:xfrm>
          <a:prstGeom prst="irregularSeal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23" name="Пятно 2 22"/>
          <p:cNvSpPr/>
          <p:nvPr/>
        </p:nvSpPr>
        <p:spPr>
          <a:xfrm>
            <a:off x="2214546" y="4786322"/>
            <a:ext cx="1500198" cy="785818"/>
          </a:xfrm>
          <a:prstGeom prst="irregularSeal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0,32</a:t>
            </a:r>
          </a:p>
        </p:txBody>
      </p:sp>
      <p:sp>
        <p:nvSpPr>
          <p:cNvPr id="25" name="Пятно 2 24"/>
          <p:cNvSpPr/>
          <p:nvPr/>
        </p:nvSpPr>
        <p:spPr>
          <a:xfrm>
            <a:off x="6858016" y="4214818"/>
            <a:ext cx="1571636" cy="928694"/>
          </a:xfrm>
          <a:prstGeom prst="irregularSeal2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3,26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2" grpId="0" animBg="1"/>
      <p:bldP spid="21" grpId="0" animBg="1"/>
      <p:bldP spid="23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раз повторятся сто?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У про100го 100рожа – не про100рный дом.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Ча100 в нем 100ножка бродит под 100лом.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Дорожит 100ножка чи100тою ног.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И100личной ваксой чистит 100 сапог.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Вскоре 7я  40  О5 сядет за 100л, блещущий чи100тою.</a:t>
            </a:r>
          </a:p>
          <a:p>
            <a:r>
              <a:rPr lang="ru-RU" dirty="0">
                <a:solidFill>
                  <a:srgbClr val="002060"/>
                </a:solidFill>
              </a:rPr>
              <a:t>Ответ: 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2071670" y="5500702"/>
            <a:ext cx="1285884" cy="9144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Баба-яга собралась в гости  к своим  сестрам </a:t>
            </a:r>
            <a:r>
              <a:rPr lang="ru-RU" i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баба-ежкам</a:t>
            </a:r>
            <a:r>
              <a:rPr lang="ru-RU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, но у нее сломалась  ступа с метлой и ей не на чем добраться в гости . </a:t>
            </a:r>
            <a:r>
              <a:rPr lang="ru-RU" i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Давйте</a:t>
            </a:r>
            <a:r>
              <a:rPr lang="ru-RU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ребята поможем  ей арендовать автомобиль на сутки для поездки протяженностью 500 км. В таблице приведены характеристики трех автомобилей и стоимость их аренды. Помимо аренды Баба-яга обязана оплатить топливо для автомобиля на всю поездку. Какую сумму в рублях заплатит за аренду Баба-яга  и топливо, если выберет самый деше­вый вариант?</a:t>
            </a:r>
          </a:p>
          <a:p>
            <a:r>
              <a:rPr lang="ru-RU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86345"/>
          </a:xfrm>
        </p:spPr>
        <p:txBody>
          <a:bodyPr>
            <a:normAutofit fontScale="92500" lnSpcReduction="10000"/>
          </a:bodyPr>
          <a:lstStyle/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pPr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Цена дизельного топлива — 19 рублей за литр, бензина — 22 рублей за литр, </a:t>
            </a:r>
          </a:p>
          <a:p>
            <a:pPr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газа — 14 рублей за литр.</a:t>
            </a:r>
          </a:p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Ответ: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428736"/>
          <a:ext cx="6096000" cy="219788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Автомобиль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Топливо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Расход топлива 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(л на 100 км)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Арендная плата (руб. за 1 сутки) 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А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Дизельное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7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3700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Б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Бензин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10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3200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В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Газ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14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3200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ятно 2 4"/>
          <p:cNvSpPr/>
          <p:nvPr/>
        </p:nvSpPr>
        <p:spPr>
          <a:xfrm>
            <a:off x="2143108" y="5500702"/>
            <a:ext cx="1785950" cy="914400"/>
          </a:xfrm>
          <a:prstGeom prst="irregularSeal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4180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57166"/>
            <a:ext cx="1909451" cy="2805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150019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Насколько хорошо вы запомнили числа  , присутствующие в сказках?</a:t>
            </a:r>
            <a:endParaRPr lang="ru-RU" dirty="0"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643050"/>
          <a:ext cx="8229600" cy="489181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85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0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480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 сколько сольдо продал Буратино свою азбуку?</a:t>
                      </a:r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160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Какой рост у </a:t>
                      </a:r>
                      <a:r>
                        <a:rPr lang="ru-RU" sz="2000" b="1" i="1" u="sng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Дюймовочки</a:t>
                      </a: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160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лет </a:t>
                      </a:r>
                      <a:r>
                        <a:rPr lang="ru-RU" sz="2000" b="1" i="1" u="sng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Балда</a:t>
                      </a: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отслужил у попа?</a:t>
                      </a: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160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путешествий </a:t>
                      </a:r>
                      <a:r>
                        <a:rPr lang="ru-RU" sz="2000" b="1" i="1" u="sng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Мюнхаузена</a:t>
                      </a: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на Луну?</a:t>
                      </a: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1926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лет сидел старик из сказки А.С.Пушкина у самого синего моря?</a:t>
                      </a:r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1926">
                <a:tc>
                  <a:txBody>
                    <a:bodyPr/>
                    <a:lstStyle/>
                    <a:p>
                      <a:r>
                        <a:rPr lang="ru-RU" sz="2000" b="1" i="1" u="sng" dirty="0">
                          <a:solidFill>
                            <a:srgbClr val="00206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Число братьев </a:t>
                      </a:r>
                      <a:r>
                        <a:rPr lang="ru-RU" sz="2000" b="1" i="1" u="sng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Эльзы</a:t>
                      </a:r>
                      <a:r>
                        <a:rPr lang="ru-RU" sz="2000" b="1" i="1" u="sng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превращенных в диких лебедей?</a:t>
                      </a:r>
                    </a:p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i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8-конечная звезда 8"/>
          <p:cNvSpPr/>
          <p:nvPr/>
        </p:nvSpPr>
        <p:spPr>
          <a:xfrm>
            <a:off x="7643834" y="1428736"/>
            <a:ext cx="928694" cy="571504"/>
          </a:xfrm>
          <a:prstGeom prst="star8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8-конечная звезда 9"/>
          <p:cNvSpPr/>
          <p:nvPr/>
        </p:nvSpPr>
        <p:spPr>
          <a:xfrm>
            <a:off x="7715272" y="2786058"/>
            <a:ext cx="928694" cy="633418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11" name="8-конечная звезда 10"/>
          <p:cNvSpPr/>
          <p:nvPr/>
        </p:nvSpPr>
        <p:spPr>
          <a:xfrm>
            <a:off x="7643834" y="3500438"/>
            <a:ext cx="928694" cy="633418"/>
          </a:xfrm>
          <a:prstGeom prst="star8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12" name="8-конечная звезда 11"/>
          <p:cNvSpPr/>
          <p:nvPr/>
        </p:nvSpPr>
        <p:spPr>
          <a:xfrm>
            <a:off x="7429520" y="2143116"/>
            <a:ext cx="1500198" cy="571504"/>
          </a:xfrm>
          <a:prstGeom prst="star8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Дюйм</a:t>
            </a:r>
          </a:p>
          <a:p>
            <a:pPr algn="ctr"/>
            <a:r>
              <a:rPr lang="ru-RU" b="1" dirty="0"/>
              <a:t>1,5см</a:t>
            </a:r>
          </a:p>
        </p:txBody>
      </p:sp>
      <p:sp>
        <p:nvSpPr>
          <p:cNvPr id="13" name="8-конечная звезда 12"/>
          <p:cNvSpPr/>
          <p:nvPr/>
        </p:nvSpPr>
        <p:spPr>
          <a:xfrm>
            <a:off x="7643834" y="4286256"/>
            <a:ext cx="928694" cy="633418"/>
          </a:xfrm>
          <a:prstGeom prst="star8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33</a:t>
            </a:r>
          </a:p>
        </p:txBody>
      </p:sp>
      <p:sp>
        <p:nvSpPr>
          <p:cNvPr id="14" name="8-конечная звезда 13"/>
          <p:cNvSpPr/>
          <p:nvPr/>
        </p:nvSpPr>
        <p:spPr>
          <a:xfrm>
            <a:off x="7715272" y="5572140"/>
            <a:ext cx="928694" cy="785818"/>
          </a:xfrm>
          <a:prstGeom prst="star8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11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</TotalTime>
  <Words>979</Words>
  <Application>Microsoft Office PowerPoint</Application>
  <PresentationFormat>Экран (4:3)</PresentationFormat>
  <Paragraphs>209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Book Antiqua</vt:lpstr>
      <vt:lpstr>Calibri</vt:lpstr>
      <vt:lpstr>Cambria</vt:lpstr>
      <vt:lpstr>Comic Sans MS</vt:lpstr>
      <vt:lpstr>Monotype Corsiva</vt:lpstr>
      <vt:lpstr>Times New Roman</vt:lpstr>
      <vt:lpstr>Тема Office</vt:lpstr>
      <vt:lpstr>МКОУ СОШ СП Н - КУРП</vt:lpstr>
      <vt:lpstr>Математика  в гостях  у  сказки  </vt:lpstr>
      <vt:lpstr>Презентация PowerPoint</vt:lpstr>
      <vt:lpstr>Цели урока:</vt:lpstr>
      <vt:lpstr>Расшифруйте имя сказочного героя:</vt:lpstr>
      <vt:lpstr>Сколько раз повторятся сто?</vt:lpstr>
      <vt:lpstr>РЕШИТЕ ЗАДАЧУ</vt:lpstr>
      <vt:lpstr>Презентация PowerPoint</vt:lpstr>
      <vt:lpstr>Насколько хорошо вы запомнили числа  , присутствующие в сказках?</vt:lpstr>
      <vt:lpstr>Презентация PowerPoint</vt:lpstr>
      <vt:lpstr>Фмзкультминутка</vt:lpstr>
      <vt:lpstr>РЕШИТЕ ЗАДАЧУ</vt:lpstr>
      <vt:lpstr>Презентация PowerPoint</vt:lpstr>
      <vt:lpstr>Решите задачу самостоятельно</vt:lpstr>
      <vt:lpstr>Проверьте решение</vt:lpstr>
      <vt:lpstr>РЕШИТЕ ЗАДАЧУ</vt:lpstr>
      <vt:lpstr>                    РЕШИТЕ ЗАДАЧУ</vt:lpstr>
      <vt:lpstr>Презентация PowerPoint</vt:lpstr>
      <vt:lpstr>Подберите к данным выражениям синонимичные фразеологизмы с числами: </vt:lpstr>
      <vt:lpstr>Домашнее задание</vt:lpstr>
      <vt:lpstr> до  новых  встреч 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Рита Буздова</cp:lastModifiedBy>
  <cp:revision>143</cp:revision>
  <dcterms:created xsi:type="dcterms:W3CDTF">2010-04-14T15:30:04Z</dcterms:created>
  <dcterms:modified xsi:type="dcterms:W3CDTF">2020-10-30T18:28:48Z</dcterms:modified>
</cp:coreProperties>
</file>