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4" r:id="rId8"/>
    <p:sldId id="266" r:id="rId9"/>
    <p:sldId id="267" r:id="rId10"/>
    <p:sldId id="269" r:id="rId11"/>
    <p:sldId id="268" r:id="rId12"/>
    <p:sldId id="270" r:id="rId13"/>
    <p:sldId id="273" r:id="rId14"/>
    <p:sldId id="276" r:id="rId15"/>
    <p:sldId id="274" r:id="rId16"/>
    <p:sldId id="277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9666" y="665163"/>
            <a:ext cx="5036694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9666" y="3467126"/>
            <a:ext cx="5036694" cy="11798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247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760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691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449706" y="1825625"/>
            <a:ext cx="535773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432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0583" y="1499016"/>
            <a:ext cx="5021705" cy="2119079"/>
          </a:xfrm>
        </p:spPr>
        <p:txBody>
          <a:bodyPr anchor="b">
            <a:normAutofit/>
            <a:scene3d>
              <a:camera prst="orthographicFront"/>
              <a:lightRig rig="sunrise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>
              <a:defRPr sz="3600">
                <a:ln w="6350">
                  <a:solidFill>
                    <a:srgbClr val="3A1D00"/>
                  </a:solidFill>
                </a:ln>
                <a:solidFill>
                  <a:srgbClr val="3A1D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30583" y="3974866"/>
            <a:ext cx="5021705" cy="1436583"/>
          </a:xfrm>
        </p:spPr>
        <p:txBody>
          <a:bodyPr/>
          <a:lstStyle>
            <a:lvl1pPr marL="0" indent="0" algn="ctr">
              <a:buNone/>
              <a:defRPr sz="2400">
                <a:ln>
                  <a:solidFill>
                    <a:srgbClr val="3A1D00"/>
                  </a:solidFill>
                </a:ln>
                <a:solidFill>
                  <a:srgbClr val="3A1D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812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696" y="1847850"/>
            <a:ext cx="530651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28151" y="1847850"/>
            <a:ext cx="512413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374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0760" y="365125"/>
            <a:ext cx="5261547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9726" y="382380"/>
            <a:ext cx="544142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9726" y="1372979"/>
            <a:ext cx="5441428" cy="48166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60760" y="1681163"/>
            <a:ext cx="526154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60760" y="2505075"/>
            <a:ext cx="526154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819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735" y="464695"/>
            <a:ext cx="5372724" cy="11210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159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64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05" y="457200"/>
            <a:ext cx="5411449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0662" y="457200"/>
            <a:ext cx="5051686" cy="57637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9705" y="2057400"/>
            <a:ext cx="5411449" cy="41635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05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53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65692" y="365125"/>
            <a:ext cx="51865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65692" y="1825625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41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 w="6350">
            <a:solidFill>
              <a:schemeClr val="accent6">
                <a:lumMod val="50000"/>
              </a:schemeClr>
            </a:solidFill>
          </a:ln>
          <a:solidFill>
            <a:srgbClr val="3A1D00"/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blioatom.ru/founders/kurchatov_igor_vasilevich/bio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es.freestockphotos.biz/pictures/14/14408-illustration-of-an-open-book-pv.png" TargetMode="External"/><Relationship Id="rId2" Type="http://schemas.openxmlformats.org/officeDocument/2006/relationships/hyperlink" Target="https://stuki-druki.com/authors/saharov-andrey-akademik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026418" y="1391439"/>
            <a:ext cx="4094299" cy="2119079"/>
          </a:xfrm>
        </p:spPr>
        <p:txBody>
          <a:bodyPr/>
          <a:lstStyle/>
          <a:p>
            <a:r>
              <a:rPr lang="ru-RU" b="0" dirty="0" smtClean="0"/>
              <a:t>САХАРОВ АНДРЕЙ ДМИТРИЕВИЧ</a:t>
            </a:r>
            <a:endParaRPr lang="ru-RU" b="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ФИЗИК</a:t>
            </a:r>
          </a:p>
          <a:p>
            <a:r>
              <a:rPr lang="ru-RU" dirty="0" smtClean="0"/>
              <a:t>УЧЕНЫЙ</a:t>
            </a:r>
          </a:p>
          <a:p>
            <a:r>
              <a:rPr lang="ru-RU" dirty="0" smtClean="0"/>
              <a:t>АКАДЕМИК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393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274" y="500062"/>
            <a:ext cx="5186597" cy="13255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05" y="1825625"/>
            <a:ext cx="5186597" cy="4351338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YS Text Optional"/>
              </a:rPr>
              <a:t>Испытания первой советской водородной бомбы прошли 12 августа 1953 года, а некоторое время спустя Сахаров был избран академиком, стал лауреатом Сталинской премии и получил медаль Героя Социалистического Труда.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859989" y="1329885"/>
            <a:ext cx="4861882" cy="4351338"/>
          </a:xfrm>
        </p:spPr>
        <p:txBody>
          <a:bodyPr>
            <a:normAutofit/>
          </a:bodyPr>
          <a:lstStyle/>
          <a:p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4199" y="1293662"/>
            <a:ext cx="4822354" cy="33530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427" y="4990127"/>
            <a:ext cx="4871126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57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b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543835" y="1153272"/>
            <a:ext cx="4566047" cy="435133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Следующая советская водородная бомба была взорвана в ноябре 1955-го, а в 1961-м прошли испытания самой мощной 50-мегатонной бомбы. И в обоих этих проектах Сахаров играл одну из ведущих ролей, работая над теорией и практикой термоядерного синтеза одновременно.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 descr="Взрыв первой советской водородной бомбы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692" y="549777"/>
            <a:ext cx="5186363" cy="378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65693" y="4839443"/>
            <a:ext cx="4939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Взрыв первой советской водородной бомбы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4053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5692" y="736413"/>
            <a:ext cx="4850862" cy="585264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Зани­ма­ясь </a:t>
            </a:r>
            <a:r>
              <a:rPr lang="ru-RU" dirty="0"/>
              <a:t>про­бле­мами вли­я­ния излу­че­ния на наслед­ствен­ность, А.Д. Саха­ров понял всю пагуб­ность запре­тов Лысенко на изу­че­ние зако­нов гене­тики. </a:t>
            </a:r>
            <a:endParaRPr lang="ru-RU" dirty="0" smtClean="0"/>
          </a:p>
          <a:p>
            <a:r>
              <a:rPr lang="ru-RU" dirty="0"/>
              <a:t>В 1953—1968 гг. обще­ственно-поли­ти­че­ские взгляды А.Д. Саха­ров пре­тер­пели боль­шую эво­лю­цию. Уча­стие в раз­ра­ботке тер­мо­ядер­ного ору­жия, его испы­та­ниях «сопро­вож­да­лись все более ост­рым осо­зна­нием порож­ден­ных этим мораль­ных про­блем» </a:t>
            </a:r>
            <a:endParaRPr lang="ru-RU" dirty="0" smtClean="0"/>
          </a:p>
          <a:p>
            <a:pPr marL="0" indent="174625">
              <a:buNone/>
            </a:pPr>
            <a:r>
              <a:rPr lang="ru-RU" dirty="0" smtClean="0"/>
              <a:t>(</a:t>
            </a:r>
            <a:r>
              <a:rPr lang="ru-RU" dirty="0"/>
              <a:t>А.Д. Саха­ров).</a:t>
            </a:r>
          </a:p>
          <a:p>
            <a:pPr>
              <a:lnSpc>
                <a:spcPct val="120000"/>
              </a:lnSpc>
            </a:pPr>
            <a:endParaRPr lang="ru-RU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651411" y="736413"/>
            <a:ext cx="5103929" cy="5610598"/>
          </a:xfrm>
        </p:spPr>
        <p:txBody>
          <a:bodyPr>
            <a:normAutofit/>
          </a:bodyPr>
          <a:lstStyle/>
          <a:p>
            <a:r>
              <a:rPr lang="ru-RU" dirty="0"/>
              <a:t>В после­ду­ю­щие годы под руко­вод­ством А.Д. Саха­рова был создан ряд водо­род­ных заря­дов раз­лич­ной мощ­но­сти для мно­гих клас­сов носи­те­лей (бал­ли­сти­че­ских, кры­ла­тых и зенит­ных </a:t>
            </a:r>
            <a:r>
              <a:rPr lang="ru-RU" dirty="0" smtClean="0"/>
              <a:t>ракет</a:t>
            </a:r>
            <a:r>
              <a:rPr lang="ru-RU" dirty="0"/>
              <a:t>, тор­пед и т.д</a:t>
            </a:r>
            <a:r>
              <a:rPr lang="ru-RU" dirty="0" smtClean="0"/>
              <a:t>.).</a:t>
            </a:r>
          </a:p>
          <a:p>
            <a:r>
              <a:rPr lang="ru-RU" dirty="0"/>
              <a:t>В 50-е годы он, глу­боко оза­бо­чен­ный про­бле­мой ядер­ных испы­та­ний, начал актив­ную борьбу за их запре­ще­ние или огра­ни­че­ние. Его еди­но­мыш­лен­ни­ком в этом стал ака­де­мик </a:t>
            </a:r>
            <a:r>
              <a:rPr lang="ru-RU" u="sng" dirty="0">
                <a:hlinkClick r:id="rId2"/>
              </a:rPr>
              <a:t>И.В. Кур­ча­тов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8616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274" y="615389"/>
            <a:ext cx="5186597" cy="571817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1965 году он опуб­ли­ко­вал первую работу по кос­мо­ло­гии, зани­мался тео­ре­ти­че­скими про­бле­мами физики эле­мен­тар­ных частиц, кос­мо­ло­гии и гра­ви­та­ции.</a:t>
            </a:r>
          </a:p>
          <a:p>
            <a:r>
              <a:rPr lang="ru-RU" dirty="0"/>
              <a:t>В 1968 году появи­лась ста­тья Саха­рова «Раз­мыш­ле­ния о про­грессе, мир­ном сосу­ще­ство­ва­нии и интел­лек­ту­аль­ной сво­боде», за кото­рую он был отстра­нен от сек­рет­ной работы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1969 году Андрей Дмит­ри­е­вич вер­нулся в ФИ АН стар­шим науч­ным сотруд­ни­ком Отдела тео­ре­ти­че­ской физики.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6565692" y="615389"/>
            <a:ext cx="5357734" cy="55615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0000"/>
                </a:solidFill>
                <a:latin typeface="myPT"/>
              </a:rPr>
              <a:t>Сахаров - автор оригинальных работ по физике элементарных частиц и космологии.</a:t>
            </a:r>
          </a:p>
          <a:p>
            <a:r>
              <a:rPr lang="ru-RU" dirty="0"/>
              <a:t>Имел работы по мюонному катализу (1948, 1957), магнитной кумуляции и взрывомагнитным генераторам (1965-1966); выдвинул теорию индуцированной гравитации и идею нулевого </a:t>
            </a:r>
            <a:r>
              <a:rPr lang="ru-RU" dirty="0" err="1"/>
              <a:t>лагранжиана</a:t>
            </a:r>
            <a:r>
              <a:rPr lang="ru-RU" dirty="0"/>
              <a:t> (1967), исследование высокомерных пространств с различным числом осей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1660287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490048" y="494366"/>
            <a:ext cx="5357734" cy="4351338"/>
          </a:xfrm>
        </p:spPr>
        <p:txBody>
          <a:bodyPr/>
          <a:lstStyle/>
          <a:p>
            <a:r>
              <a:rPr lang="ru-RU" dirty="0"/>
              <a:t>Одна из идей Сахарова — заключение плазмы в мощное магнитное поле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48" y="2417477"/>
            <a:ext cx="5188146" cy="2883658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6565691" y="776754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1974 году в статье «Мир через полвека» Сахаров по сути предсказал появление Интернета. Он писал: «В перспективе, быть может, поздней, чем через 50 лет, я предполагаю создание всемирной информационной системы (ВИС), которая сделает доступным для каждого в любую минуту содержание любой книги, когда-либо и где-либо опубликованной, содержание любой статьи, получение любой справки.</a:t>
            </a:r>
          </a:p>
          <a:p>
            <a:r>
              <a:rPr lang="ru-RU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4462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2294" y="324784"/>
            <a:ext cx="5186597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3"/>
          </p:nvPr>
        </p:nvSpPr>
        <p:spPr>
          <a:xfrm>
            <a:off x="597623" y="482224"/>
            <a:ext cx="4888776" cy="6093387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ВИС должна включать индивидуальные миниатюрные запросные приёмники-передатчики, диспетчерские пункты, управляющие потоками информации, каналы связи, включающие тысячи искусственных спутников связи, кабельные и лазерные линии. Даже частичное осуществление ВИС окажет глубокое воздействие на жизнь каждого человека, на его досуг, на его интеллектуальное и 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художественное</a:t>
            </a: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развитие. </a:t>
            </a:r>
            <a:endParaRPr lang="ru-RU" sz="24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686714" y="507248"/>
            <a:ext cx="4877755" cy="609338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отличие от телевизора, который является главным источником информации многих современников, ВИС будет предоставлять каждому максимальную свободу в выборе информации и требовать индивидуальной активности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</a:p>
          <a:p>
            <a:r>
              <a:rPr lang="ru-RU" dirty="0">
                <a:solidFill>
                  <a:prstClr val="black"/>
                </a:solidFill>
              </a:rPr>
              <a:t>Андрей Дмитриевич </a:t>
            </a:r>
            <a:r>
              <a:rPr lang="ru-RU" dirty="0" smtClean="0"/>
              <a:t>был </a:t>
            </a:r>
            <a:r>
              <a:rPr lang="ru-RU" dirty="0"/>
              <a:t>иностранным членом Академий наук США, Франции, Италии, Нидерландов, Норвегии и почетным доктором многих университетов Европы, Америки и Азии.</a:t>
            </a:r>
          </a:p>
          <a:p>
            <a:r>
              <a:rPr lang="ru-RU" dirty="0" smtClean="0"/>
              <a:t>Андрей </a:t>
            </a:r>
            <a:r>
              <a:rPr lang="ru-RU" dirty="0"/>
              <a:t>Дмитриевич скончался </a:t>
            </a:r>
            <a:r>
              <a:rPr lang="ru-RU" b="1" dirty="0"/>
              <a:t>14 декабря 1989 г.</a:t>
            </a:r>
            <a:r>
              <a:rPr lang="ru-RU" dirty="0"/>
              <a:t> и похоронен на Востряковском кладбище в Москве.</a:t>
            </a: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29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6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90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843" y="324783"/>
            <a:ext cx="5186597" cy="1325563"/>
          </a:xfrm>
        </p:spPr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stuki-druki.com/authors/saharov-andrey-akademik.php</a:t>
            </a:r>
            <a:endParaRPr lang="ru-RU" dirty="0" smtClean="0"/>
          </a:p>
          <a:p>
            <a:r>
              <a:rPr lang="ru-RU" dirty="0"/>
              <a:t> </a:t>
            </a:r>
            <a:r>
              <a:rPr lang="en-US" u="sng" dirty="0">
                <a:solidFill>
                  <a:schemeClr val="accent1">
                    <a:lumMod val="75000"/>
                  </a:schemeClr>
                </a:solidFill>
              </a:rPr>
              <a:t>https://</a:t>
            </a:r>
            <a:r>
              <a:rPr lang="en-US" u="sng" dirty="0" smtClean="0">
                <a:solidFill>
                  <a:schemeClr val="accent1">
                    <a:lumMod val="75000"/>
                  </a:schemeClr>
                </a:solidFill>
              </a:rPr>
              <a:t>www.sakharov-center.ru/node/12127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hlinkClick r:id="rId3"/>
              </a:rPr>
              <a:t>http://res.freestockphotos.biz/pictures/14/14408-illustration-of-an-open-book-pv.png</a:t>
            </a:r>
            <a:endParaRPr lang="ru-RU" dirty="0"/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764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56563" y="665163"/>
            <a:ext cx="4708161" cy="11098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09666" y="1775013"/>
            <a:ext cx="5030522" cy="4719916"/>
          </a:xfrm>
        </p:spPr>
        <p:txBody>
          <a:bodyPr>
            <a:normAutofit/>
          </a:bodyPr>
          <a:lstStyle/>
          <a:p>
            <a:pPr indent="363538"/>
            <a:r>
              <a:rPr lang="ru-RU" dirty="0"/>
              <a:t>Муниципальное автономное общеобразовательное учреждение – средняя общеобразовательная школа № </a:t>
            </a:r>
            <a:r>
              <a:rPr lang="ru-RU" dirty="0" smtClean="0"/>
              <a:t>2</a:t>
            </a:r>
          </a:p>
          <a:p>
            <a:pPr indent="363538"/>
            <a:endParaRPr lang="ru-RU" dirty="0" smtClean="0"/>
          </a:p>
          <a:p>
            <a:pPr indent="363538"/>
            <a:r>
              <a:rPr lang="ru-RU" dirty="0" smtClean="0"/>
              <a:t>Номинация: медиа - презентация</a:t>
            </a:r>
          </a:p>
          <a:p>
            <a:pPr indent="363538"/>
            <a:endParaRPr lang="ru-RU" dirty="0" smtClean="0"/>
          </a:p>
          <a:p>
            <a:pPr indent="363538"/>
            <a:r>
              <a:rPr lang="ru-RU" dirty="0" smtClean="0"/>
              <a:t>Выполнила </a:t>
            </a:r>
            <a:endParaRPr lang="ru-RU" dirty="0" smtClean="0"/>
          </a:p>
          <a:p>
            <a:pPr indent="363538"/>
            <a:r>
              <a:rPr lang="ru-RU" dirty="0" smtClean="0"/>
              <a:t>учитель физики </a:t>
            </a:r>
          </a:p>
          <a:p>
            <a:pPr indent="363538"/>
            <a:r>
              <a:rPr lang="ru-RU" dirty="0" smtClean="0"/>
              <a:t>Перминова Ольга Васильевна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673754" y="528686"/>
            <a:ext cx="4863821" cy="5414914"/>
          </a:xfrm>
          <a:prstGeom prst="rect">
            <a:avLst/>
          </a:prstGeom>
          <a:noFill/>
        </p:spPr>
        <p:txBody>
          <a:bodyPr wrap="square" rtlCol="0">
            <a:prstTxWarp prst="textWave2">
              <a:avLst>
                <a:gd name="adj1" fmla="val 6165"/>
                <a:gd name="adj2" fmla="val 850"/>
              </a:avLst>
            </a:prstTxWarp>
            <a:spAutoFit/>
          </a:bodyPr>
          <a:lstStyle/>
          <a:p>
            <a:r>
              <a:rPr lang="ru-RU" sz="3200" dirty="0" smtClean="0"/>
              <a:t>ДЕЯТЕЛЬНОСТЬ  САХАРОВА </a:t>
            </a:r>
            <a:r>
              <a:rPr lang="ru-RU" sz="3200" dirty="0" smtClean="0"/>
              <a:t>АНДРЕЯ </a:t>
            </a:r>
            <a:r>
              <a:rPr lang="ru-RU" sz="3200" dirty="0" smtClean="0"/>
              <a:t>ДМИТРИЕВИЧА </a:t>
            </a:r>
            <a:endParaRPr lang="ru-RU" sz="3200" dirty="0" smtClean="0"/>
          </a:p>
          <a:p>
            <a:r>
              <a:rPr lang="ru-RU" sz="3200" dirty="0" smtClean="0"/>
              <a:t>КАК </a:t>
            </a:r>
            <a:r>
              <a:rPr lang="ru-RU" sz="3200" dirty="0" smtClean="0"/>
              <a:t>ФИЗИКА, УЧЕНОГО, АКАДЕМИКА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5691" y="1027906"/>
            <a:ext cx="5186597" cy="563749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Андрей Дмит­ри­е­вич Саха­ров родился 21 мая 1921 года в Москве в семье пре­по­да­ва­теля физики. В школу пошел сразу в 7-й класс, до этого зани­мался с учи­те­лями дома и лишь в конце года сда­вал школь­ные экза­мены. С отли­чием окон­чил школу в 1938 году и тогда же посту­пил на физи­че­ский факуль­тет Мос­ков­ского уни­вер­си­тета, учебу в кото­ром завер­шил с крас­ным дипло­мом уже во время войны</a:t>
            </a:r>
            <a:endParaRPr lang="ru-RU" dirty="0"/>
          </a:p>
        </p:txBody>
      </p:sp>
      <p:pic>
        <p:nvPicPr>
          <p:cNvPr id="1026" name="Picture 2" descr="Андрей Сахаров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619" y="651389"/>
            <a:ext cx="4109711" cy="542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50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9821" y="1610471"/>
            <a:ext cx="5186597" cy="524752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Путь Андрея Сахарова как физика-ядерщика начался в 1945 году, когда он поступил в аспирантуру ФИАН. </a:t>
            </a:r>
            <a:endParaRPr lang="ru-RU" sz="2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00000"/>
              </a:lnSpc>
            </a:pPr>
            <a:r>
              <a:rPr lang="ru-RU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Молодой 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ученый работал под руководством известного физика-теоретика Игоря Тамма. Первая серьезная работа Сахарова появилась уже спустя два года — о некоторых сложных ядерных процессах и явлениях, происходящих в атомных ядрах.</a:t>
            </a:r>
          </a:p>
          <a:p>
            <a:pPr marL="0" indent="0">
              <a:lnSpc>
                <a:spcPct val="10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605153" y="679885"/>
            <a:ext cx="5116198" cy="568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61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463153" y="551331"/>
            <a:ext cx="5345976" cy="617537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Дальнейший рассказ о вкладе Сахарова в ядерную физику невозможен без небольшого отступления. </a:t>
            </a:r>
            <a:endParaRPr lang="ru-RU" sz="2400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 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напомнить, что в 1945 году американцы провели первые испытания ядерных бомб, а советский ответ последовал лишь в </a:t>
            </a:r>
            <a:r>
              <a:rPr lang="ru-RU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1949-м.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Однако </a:t>
            </a: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этому времени уже была разработана теория термоядерного синтеза, в результате которого можно создавать в десятки и сотни раз более мощное оружие, чем ядерное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Андрей Сахаров в молодост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90" y="551331"/>
            <a:ext cx="4935199" cy="590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800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749" y="365125"/>
            <a:ext cx="5272205" cy="3714564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Теоретически термоядерные реакции выглядят крайне просто: два или несколько ядер легких элементов (например, водорода либо его тяжелых изотопов дейтерия или трития) соединяются в одно ядро более тяжелого вещества (например, гелия) с выделением огромной энергии.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2" descr="Схема термоядерного синтеза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49" y="4079689"/>
            <a:ext cx="5272205" cy="267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18599" y="583845"/>
            <a:ext cx="513369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Именно термоядерные реакции служат источником энергии звезд, в том числе и Солнца.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Однако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теории есть несколько «но»: слияние ядер возможно только при огромных температурах и колоссальных давлениях. Поэтому проблема осуществления термоядерного синтеза на Земле как раз и упиралась в создание необходимых условий. Над этой задачей активно работали лучшие физики-ядерщики XX века, в том числе и Андрей Сахаров.</a:t>
            </a:r>
            <a:endParaRPr lang="ru-RU" sz="2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633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8669" y="580277"/>
            <a:ext cx="5183620" cy="627772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>
                <a:solidFill>
                  <a:srgbClr val="000000"/>
                </a:solidFill>
                <a:latin typeface="YS Text Optional"/>
              </a:rPr>
              <a:t>Тогда же Сахаров разработал собственную конструкцию термоядерного заряда,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которая</a:t>
            </a:r>
            <a:r>
              <a:rPr lang="ru-RU" dirty="0">
                <a:solidFill>
                  <a:srgbClr val="000000"/>
                </a:solidFill>
                <a:latin typeface="YS Text Optional"/>
              </a:rPr>
              <a:t> получила название «слойка». Оно как нельзя лучше отражало устройство бомбы — шар, состоящий из слоев термоядерного (дейтерий) и ядерного (природный и обогащенный уран) зарядов</a:t>
            </a:r>
            <a:r>
              <a:rPr lang="ru-RU" dirty="0" smtClean="0">
                <a:solidFill>
                  <a:srgbClr val="000000"/>
                </a:solidFill>
                <a:latin typeface="YS Text Optional"/>
              </a:rPr>
              <a:t>.</a:t>
            </a:r>
            <a:r>
              <a:rPr lang="ru-RU" dirty="0">
                <a:solidFill>
                  <a:prstClr val="black"/>
                </a:solidFill>
              </a:rPr>
              <a:t> </a:t>
            </a:r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Термоядерная </a:t>
            </a:r>
            <a:r>
              <a:rPr lang="ru-RU" dirty="0">
                <a:solidFill>
                  <a:prstClr val="black"/>
                </a:solidFill>
              </a:rPr>
              <a:t>реакция синтеза гелия из дейтерия с выделением энергии начиналась после подрыва центрального атомного заряда. Так что идея оказалась не только относительно простой, но и жизнеспособной.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691754" y="848753"/>
            <a:ext cx="5211506" cy="6009247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1948 году произошло значимое событие в жизни Сахарова — его (во многом благодаря вышеупомянутой работе) включили в специальную группу под руководством Тамма, работавшую над проектом водородной бомбы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Изначально они занимались не созданием бомбы, а проверяли теоретические выкладки о возможности создания термоядерного оружия, сделанные учеными под руководством Якова Зельдовича.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383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0623" y="630764"/>
            <a:ext cx="4971665" cy="603897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YS Text Optional"/>
              </a:rPr>
              <a:t>Данная теоретическая разработка получила название первой идеи и почти полностью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проводилась</a:t>
            </a:r>
            <a:r>
              <a:rPr lang="ru-RU" sz="2000" dirty="0">
                <a:solidFill>
                  <a:srgbClr val="000000"/>
                </a:solidFill>
                <a:latin typeface="YS Text Optional"/>
              </a:rPr>
              <a:t> Андреем Сахаровым. Однако первая водородная бомба была основана на синтезе двух идей: первой — Сахарова и второй — предложенной Виталием Гинзбургом еще в 1948 году. </a:t>
            </a:r>
            <a:endParaRPr lang="ru-RU" sz="2000" dirty="0" smtClean="0">
              <a:solidFill>
                <a:srgbClr val="000000"/>
              </a:solidFill>
              <a:latin typeface="YS Text Optional"/>
            </a:endParaRPr>
          </a:p>
          <a:p>
            <a:r>
              <a:rPr lang="ru-RU" sz="2000" dirty="0" smtClean="0">
                <a:solidFill>
                  <a:srgbClr val="000000"/>
                </a:solidFill>
                <a:latin typeface="YS Text Optional"/>
              </a:rPr>
              <a:t>Заряд </a:t>
            </a:r>
            <a:r>
              <a:rPr lang="ru-RU" sz="2000" dirty="0">
                <a:solidFill>
                  <a:srgbClr val="000000"/>
                </a:solidFill>
                <a:latin typeface="YS Text Optional"/>
              </a:rPr>
              <a:t>все так же представлял собой «слойку», однако вместо дейтерия использовалось особое соединение — </a:t>
            </a:r>
            <a:r>
              <a:rPr lang="ru-RU" sz="2000" dirty="0" err="1">
                <a:solidFill>
                  <a:srgbClr val="000000"/>
                </a:solidFill>
                <a:latin typeface="YS Text Optional"/>
              </a:rPr>
              <a:t>дейтерид</a:t>
            </a:r>
            <a:r>
              <a:rPr lang="ru-RU" sz="2000" dirty="0">
                <a:solidFill>
                  <a:srgbClr val="000000"/>
                </a:solidFill>
                <a:latin typeface="YS Text Optional"/>
              </a:rPr>
              <a:t> лития. </a:t>
            </a:r>
            <a:endParaRPr lang="ru-RU" sz="2000" dirty="0" smtClean="0">
              <a:solidFill>
                <a:srgbClr val="000000"/>
              </a:solidFill>
              <a:latin typeface="YS Text Optional"/>
            </a:endParaRPr>
          </a:p>
          <a:p>
            <a:r>
              <a:rPr lang="ru-RU" sz="2000" dirty="0" smtClean="0">
                <a:solidFill>
                  <a:srgbClr val="000000"/>
                </a:solidFill>
                <a:latin typeface="YS Text Optional"/>
              </a:rPr>
              <a:t>Это </a:t>
            </a:r>
            <a:r>
              <a:rPr lang="ru-RU" sz="2000" dirty="0">
                <a:solidFill>
                  <a:srgbClr val="000000"/>
                </a:solidFill>
                <a:latin typeface="YS Text Optional"/>
              </a:rPr>
              <a:t>вещество под воздействием взрыва атомного заряда выделяло самый тяжелый изотоп водорода — тритий, являющийся наиболее эффективным и удобным термоядерным топливом.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5" name="Picture 2" descr="Схематический разрез «слойки» Сахарова и термоядерная реакция синтеза, где 1 — инициирующий ядерный заряд (с разделенным на части ядерным горючим);&#10;2 — термоядерное горючее; 3 — ядерное горючее (уран-238); 4 — инициирующий&#10;ядерный заряд после подрыва обычного взрывчатого вещества; 5 — источник&#10;нейтронов. Излучение, вызванное срабатыванием ядерного заряда, порождает&#10;испарение оболочки из урана-238, сжимающее и поджигающее термоядерное топливо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46" y="834400"/>
            <a:ext cx="5357812" cy="548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191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651412" y="696070"/>
            <a:ext cx="4834988" cy="598711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000000"/>
                </a:solidFill>
                <a:latin typeface="YS Text Optional"/>
              </a:rPr>
              <a:t>Советские ученые торопились, однако американцы их опередили, проведя испытания первого образца водородной бомбы 1 ноября 1952 года. </a:t>
            </a:r>
            <a:endParaRPr lang="ru-RU" sz="2400" dirty="0" smtClean="0">
              <a:solidFill>
                <a:srgbClr val="000000"/>
              </a:solidFill>
              <a:latin typeface="YS Text Optional"/>
            </a:endParaRPr>
          </a:p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YS Text Optional"/>
              </a:rPr>
              <a:t>Сахаров </a:t>
            </a:r>
            <a:r>
              <a:rPr lang="ru-RU" sz="2400" dirty="0">
                <a:solidFill>
                  <a:srgbClr val="000000"/>
                </a:solidFill>
                <a:latin typeface="YS Text Optional"/>
              </a:rPr>
              <a:t>и его группа </a:t>
            </a:r>
            <a:r>
              <a:rPr lang="ru-RU" sz="2400" dirty="0" smtClean="0">
                <a:solidFill>
                  <a:srgbClr val="000000"/>
                </a:solidFill>
                <a:latin typeface="YS Text Optional"/>
              </a:rPr>
              <a:t>успокаивали </a:t>
            </a:r>
            <a:r>
              <a:rPr lang="ru-RU" sz="2400" dirty="0">
                <a:solidFill>
                  <a:srgbClr val="000000"/>
                </a:solidFill>
                <a:latin typeface="YS Text Optional"/>
              </a:rPr>
              <a:t>себя тем, что американскими учеными было создано не боевое оружие, а всего лишь нечто вроде испытательного стенда. </a:t>
            </a:r>
            <a:endParaRPr lang="ru-RU" sz="2400" dirty="0" smtClean="0">
              <a:solidFill>
                <a:srgbClr val="000000"/>
              </a:solidFill>
              <a:latin typeface="YS Text Optional"/>
            </a:endParaRPr>
          </a:p>
          <a:p>
            <a:endParaRPr lang="ru-RU" sz="24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565692" y="696070"/>
            <a:ext cx="4810520" cy="534324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YS Text Optional"/>
              </a:rPr>
              <a:t>Действительно, первая в мире водородная бомба представляла собой трехэтажное здание, главными составляющими которого были криогенная емкость со смесью изотопов водорода и особым образом устроенный атомный заряд.</a:t>
            </a:r>
          </a:p>
          <a:p>
            <a:pPr>
              <a:lnSpc>
                <a:spcPct val="10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3647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га с обложкой 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книга с обложкой 2" id="{175F7466-EEE4-4242-A0DD-83A440728CDB}" vid="{D24C747D-EC2A-473D-875B-11DD9C0854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книга с обложкой 3</Template>
  <TotalTime>232</TotalTime>
  <Words>987</Words>
  <Application>Microsoft Office PowerPoint</Application>
  <PresentationFormat>Широкоэкранный</PresentationFormat>
  <Paragraphs>57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myPT</vt:lpstr>
      <vt:lpstr>Tahoma</vt:lpstr>
      <vt:lpstr>YS Text Optional</vt:lpstr>
      <vt:lpstr>книга с обложкой 3</vt:lpstr>
      <vt:lpstr>САХАРОВ АНДРЕЙ ДМИТРИЕВИЧ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Привет</cp:lastModifiedBy>
  <cp:revision>21</cp:revision>
  <dcterms:created xsi:type="dcterms:W3CDTF">2016-11-15T09:14:47Z</dcterms:created>
  <dcterms:modified xsi:type="dcterms:W3CDTF">2021-04-09T18:07:22Z</dcterms:modified>
</cp:coreProperties>
</file>