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7" r:id="rId5"/>
    <p:sldId id="265" r:id="rId6"/>
    <p:sldId id="270" r:id="rId7"/>
    <p:sldId id="271" r:id="rId8"/>
    <p:sldId id="272" r:id="rId9"/>
    <p:sldId id="273" r:id="rId10"/>
    <p:sldId id="286" r:id="rId11"/>
    <p:sldId id="274" r:id="rId12"/>
    <p:sldId id="275" r:id="rId13"/>
    <p:sldId id="288" r:id="rId14"/>
    <p:sldId id="291" r:id="rId15"/>
    <p:sldId id="276" r:id="rId16"/>
    <p:sldId id="277" r:id="rId17"/>
    <p:sldId id="278" r:id="rId18"/>
    <p:sldId id="287" r:id="rId19"/>
    <p:sldId id="279" r:id="rId20"/>
    <p:sldId id="289" r:id="rId21"/>
    <p:sldId id="280" r:id="rId22"/>
    <p:sldId id="290" r:id="rId23"/>
    <p:sldId id="281" r:id="rId24"/>
    <p:sldId id="284" r:id="rId25"/>
    <p:sldId id="292" r:id="rId26"/>
    <p:sldId id="293" r:id="rId27"/>
    <p:sldId id="282" r:id="rId28"/>
    <p:sldId id="29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356F4-4C37-46CD-ADF5-C8BA15746CDC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F960A-B21B-4999-A85E-0BA7F7A3F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infourok.ru/site/go?href=https://ru.wikipedia.org/wiki/%D0%A1%D0%9A-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692696"/>
            <a:ext cx="7272808" cy="472514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chemeClr val="bg1"/>
                </a:solidFill>
                <a:latin typeface="Gabriola" pitchFamily="82" charset="0"/>
              </a:rPr>
              <a:t>Проектно-исследовательская работа</a:t>
            </a:r>
          </a:p>
          <a:p>
            <a:pPr>
              <a:spcBef>
                <a:spcPts val="0"/>
              </a:spcBef>
            </a:pPr>
            <a:endParaRPr lang="ru-RU" sz="36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spcBef>
                <a:spcPts val="0"/>
              </a:spcBef>
            </a:pPr>
            <a:r>
              <a:rPr lang="ru-RU" sz="5400" dirty="0" smtClean="0">
                <a:solidFill>
                  <a:schemeClr val="bg1"/>
                </a:solidFill>
                <a:latin typeface="Gabriola" pitchFamily="82" charset="0"/>
              </a:rPr>
              <a:t>«Эволюция космического скафандра»</a:t>
            </a:r>
          </a:p>
          <a:p>
            <a:pPr>
              <a:spcBef>
                <a:spcPts val="0"/>
              </a:spcBef>
            </a:pPr>
            <a:endParaRPr lang="ru-RU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(в рамках проведения мероприятия 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«День космонавтики»)</a:t>
            </a:r>
          </a:p>
          <a:p>
            <a:pPr algn="l">
              <a:spcBef>
                <a:spcPts val="0"/>
              </a:spcBef>
            </a:pPr>
            <a:endParaRPr lang="ru-RU" sz="36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544522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 учитель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физики и математики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МБОУ-СОШ с. </a:t>
            </a:r>
            <a:r>
              <a:rPr lang="ru-RU" dirty="0" err="1" smtClean="0">
                <a:solidFill>
                  <a:schemeClr val="bg1"/>
                </a:solidFill>
              </a:rPr>
              <a:t>Кистендей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Демичева Елена Николаевна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604448" cy="6309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Технические характеристики СК-1</a:t>
            </a:r>
          </a:p>
          <a:p>
            <a:pPr>
              <a:lnSpc>
                <a:spcPct val="5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5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Масса скафандра — 20 кг;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Давление в скафандре при разгерметизации кабины — 270-300 гПа;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Время поддержания жизнедеятельности человека: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— в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загерметизированной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кабине в течение 12 суток;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— при разгерметизации кабины — 5 ч и в течение 25 минут при снижении спускаемого аппарата; 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— при пребывании в холодной воде (после приводнения) в течение 12 часов (вне лодки) и в течение 3 суток после приземления или при нахождении в лодке при температуре до −15°С; </a:t>
            </a:r>
          </a:p>
          <a:p>
            <a:pPr>
              <a:lnSpc>
                <a:spcPct val="5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 	Защита при катапультировании на высотах до 8 км и скоростном напоре до 2800 кг/см².</a:t>
            </a:r>
          </a:p>
          <a:p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5004048" cy="525658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5200" b="1" dirty="0" err="1" smtClean="0">
                <a:solidFill>
                  <a:schemeClr val="bg1"/>
                </a:solidFill>
                <a:latin typeface="Gabriola" pitchFamily="82" charset="0"/>
              </a:rPr>
              <a:t>Mark</a:t>
            </a: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 IV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Алан Шепард, участвовавший в первом космическом полете американских астронавтов «Меркурий-7» в 1961 году, был одет именно в такой костюм. Этот скафандр плохо изменял свою форму, и под высоким давлением астронавты были практически обездвижены.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836712"/>
            <a:ext cx="3713607" cy="5301208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188640"/>
            <a:ext cx="5040560" cy="6669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SPD-143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Также известный как АХ1-L, был произведен в 1963 году. Черные резиновые спирали на коленях, локтях и бедрах позволяют астронавтам свободно сгибать свои конечности. Поддерживающая система из ремней на груди удерживает костюм от чрезмерного расширения. Без нее скафандр под давлением раздулся бы как воздушный шарик.</a:t>
            </a:r>
            <a:endParaRPr lang="ru-RU" sz="30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5c45bc917af33_32718-jevoljucija-skafandra-13-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3528392" cy="504056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260648"/>
            <a:ext cx="6012160" cy="62373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Беркут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После «СК-1» в СССР в 1964 году появился «Беркут». Костюм предназначался для выхода человека в открытый космос. Там было три слоя — силовой снаружи и два герметичных под ним. При выходе из корабля к скафандру можно было прикрепить страховочный фал длиной семь метров.</a:t>
            </a:r>
          </a:p>
          <a:p>
            <a:pPr>
              <a:lnSpc>
                <a:spcPct val="6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«Беркут» применялся по прямому назначению всего один раз в ходе полета корабля «Восход-2». Экипировку использовали командир судна Павел Беляев и Алексей Леонов. Именно в «Беркуте» Леонов 18 марта 1965 года впервые в истории вышел в открытый космос, где находился 12 минут и девять секунд.</a:t>
            </a:r>
          </a:p>
          <a:p>
            <a:pPr>
              <a:buNone/>
            </a:pPr>
            <a:endParaRPr lang="ru-RU" sz="30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74193_Berkut_spacesuit.jpg"/>
          <p:cNvPicPr>
            <a:picLocks noChangeAspect="1"/>
          </p:cNvPicPr>
          <p:nvPr/>
        </p:nvPicPr>
        <p:blipFill>
          <a:blip r:embed="rId2" cstate="print"/>
          <a:srcRect l="17084" r="18515"/>
          <a:stretch>
            <a:fillRect/>
          </a:stretch>
        </p:blipFill>
        <p:spPr>
          <a:xfrm>
            <a:off x="467544" y="404664"/>
            <a:ext cx="2742949" cy="580526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332656"/>
            <a:ext cx="8064896" cy="5721499"/>
          </a:xfrm>
        </p:spPr>
        <p:txBody>
          <a:bodyPr>
            <a:noAutofit/>
          </a:bodyPr>
          <a:lstStyle/>
          <a:p>
            <a:pPr algn="ctr">
              <a:lnSpc>
                <a:spcPct val="60000"/>
              </a:lnSpc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Технические характеристики скафандра «Беркут»</a:t>
            </a:r>
          </a:p>
          <a:p>
            <a:pPr algn="ctr">
              <a:lnSpc>
                <a:spcPct val="60000"/>
              </a:lnSpc>
              <a:buNone/>
            </a:pPr>
            <a:endParaRPr lang="ru-RU" sz="2800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Масса скафандра — 20 кг.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Масса ранца — 21,5 кг.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Давление в скафандре — 400 гПа (0,4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атм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) с возможностью снижения до 270 гПа (0,27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атм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).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6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Время работы скафандра:</a:t>
            </a:r>
          </a:p>
          <a:p>
            <a:pPr lvl="1">
              <a:lnSpc>
                <a:spcPct val="60000"/>
              </a:lnSpc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При разгерметизации кабины — 4,0 ч.</a:t>
            </a:r>
          </a:p>
          <a:p>
            <a:pPr lvl="1">
              <a:lnSpc>
                <a:spcPct val="60000"/>
              </a:lnSpc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При </a:t>
            </a:r>
            <a:r>
              <a:rPr lang="ru-RU" sz="3200" dirty="0" err="1" smtClean="0">
                <a:solidFill>
                  <a:schemeClr val="bg1"/>
                </a:solidFill>
                <a:latin typeface="Gabriola" pitchFamily="82" charset="0"/>
              </a:rPr>
              <a:t>внекорабельной</a:t>
            </a: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 деятельности — 0,75 ч (45 мин).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5076056" cy="51125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A5-L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ILC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Industries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– компания, заключившая контракт с НАСА на разработку космических скафандров – создала А5-L в 1965 году. Прототип был выполнен из голубого нейлона. Космонавты, высадившиеся в первый раз на Луну, расхаживали там как раз в модифицированной версии этого костюма.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9f68ad3cfe99092e5995ddcb35db3d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1694" y="476672"/>
            <a:ext cx="3780420" cy="54006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88640"/>
            <a:ext cx="5472608" cy="59766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G3-C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Разработанный компанией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Gus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Grimsson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в том же 1965 G3-C скафандр состоял из 6 слоев белого нейлона и одного слоя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номекса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(огнеупорного материала). Разноцветные клапаны на костюме служили для вентиляции воздуха в нем. Синие – для накачивания внутрь «хорошего» воздуха, красные – для удаления углекислого газа.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c8c61f4e00cb90abb4c529b6ba7f31d9--project-gemini-nasa-hist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2808312" cy="5853848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724128" cy="6093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Ястреб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Прототип «Ястреба» был создан и испытан в 1967 году. Первыми космонавтами, использовавшими скафандр «Ястреб», стали Е.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Хрунов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и А. Елисеев во время полета кораблей «Союз-4» и «Союз-5».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Yastreb_suit.jpg"/>
          <p:cNvPicPr>
            <a:picLocks noChangeAspect="1"/>
          </p:cNvPicPr>
          <p:nvPr/>
        </p:nvPicPr>
        <p:blipFill>
          <a:blip r:embed="rId2" cstate="print"/>
          <a:srcRect l="13567" r="13508"/>
          <a:stretch>
            <a:fillRect/>
          </a:stretch>
        </p:blipFill>
        <p:spPr>
          <a:xfrm>
            <a:off x="5796136" y="548680"/>
            <a:ext cx="3096344" cy="5661248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064896" cy="5256584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buNone/>
            </a:pPr>
            <a: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  <a:t>		Ястреб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  был разработан в СССР в НПП «Звезда» для осуществления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внекорабельной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деятельности экипажами ранних модификаций космического корабля «Союз» и предполагаемого полёта на Луну. Он представлял собой скафандр мягкого типа со входом спереди, со съемным жестким (металлическим) шлемом. Шлем с открывающимся смотровым стеклом и со светофильтром был выполнен поворотного типа, то есть фиксировался на голове. </a:t>
            </a:r>
          </a:p>
          <a:p>
            <a:pPr>
              <a:lnSpc>
                <a:spcPct val="7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Система «Ястреба» отличалась от предыдущих образцов, потому что имела систему жизнеобеспечения в специальном металлическом ранце. Электропитание, связь и телеметрия производились исключительно через фал с бортом корабля.</a:t>
            </a:r>
          </a:p>
          <a:p>
            <a:endParaRPr lang="ru-RU" sz="3000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88640"/>
            <a:ext cx="5724128" cy="6093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AX-2 </a:t>
            </a:r>
            <a:r>
              <a:rPr lang="ru-RU" sz="4800" b="1" dirty="0" err="1" smtClean="0">
                <a:solidFill>
                  <a:schemeClr val="bg1"/>
                </a:solidFill>
                <a:latin typeface="Gabriola" pitchFamily="82" charset="0"/>
              </a:rPr>
              <a:t>Hard</a:t>
            </a: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endParaRPr lang="en-US" sz="48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  <a:r>
              <a:rPr lang="en-US" sz="3000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АХ-2 был выполнен из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фибергласа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и слоистого пенопласта. Его прототип разработали в исследовательском центре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Эймса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, отделении НАСА в 1968 году. Стальные пружины на талии позволяли астронавтам легко наклоняться, но этот громоздкий скафандр имел существенный недостаток: в тесных условиях космического корабля в нем было очень неудобного перемещаться.</a:t>
            </a:r>
            <a:endParaRPr lang="ru-RU" sz="30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26_7.jpg"/>
          <p:cNvPicPr>
            <a:picLocks noChangeAspect="1"/>
          </p:cNvPicPr>
          <p:nvPr/>
        </p:nvPicPr>
        <p:blipFill>
          <a:blip r:embed="rId2" cstate="print"/>
          <a:srcRect l="16551" r="11727" b="6588"/>
          <a:stretch>
            <a:fillRect/>
          </a:stretch>
        </p:blipFill>
        <p:spPr>
          <a:xfrm>
            <a:off x="251520" y="332656"/>
            <a:ext cx="3096344" cy="562837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748464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	«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Будущее человечества невообразимо </a:t>
            </a:r>
            <a:endParaRPr lang="ru-RU" b="1" i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    до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такой степени, что даже самая </a:t>
            </a:r>
            <a:endParaRPr lang="ru-RU" b="1" i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    пылкая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фантазия не в состоянии </a:t>
            </a:r>
            <a:endParaRPr lang="ru-RU" b="1" i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 	представить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этого будущего. </a:t>
            </a: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Во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	всяком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случае, оно за пределами </a:t>
            </a:r>
            <a:endParaRPr lang="ru-RU" b="1" i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	Земли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и даже за границами Солнечной системы. </a:t>
            </a:r>
            <a:endParaRPr lang="ru-RU" b="1" i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  <a:latin typeface="Monotype Corsiva" pitchFamily="66" charset="0"/>
              </a:rPr>
              <a:t>	Будущее </a:t>
            </a:r>
            <a:r>
              <a:rPr lang="ru-RU" b="1" i="1" dirty="0">
                <a:solidFill>
                  <a:schemeClr val="bg1"/>
                </a:solidFill>
                <a:latin typeface="Monotype Corsiva" pitchFamily="66" charset="0"/>
              </a:rPr>
              <a:t>человечества — в Космосе!»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К.Э</a:t>
            </a:r>
            <a:r>
              <a:rPr lang="ru-RU" sz="2800" i="1" dirty="0">
                <a:solidFill>
                  <a:schemeClr val="bg1"/>
                </a:solidFill>
              </a:rPr>
              <a:t>. </a:t>
            </a:r>
            <a:r>
              <a:rPr lang="ru-RU" sz="2800" i="1" dirty="0" smtClean="0">
                <a:solidFill>
                  <a:schemeClr val="bg1"/>
                </a:solidFill>
              </a:rPr>
              <a:t>Циолковский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Рисунок 3" descr="ciolkovskiy_konstantin_eduardovich_27_04092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5790" y="260648"/>
            <a:ext cx="2534682" cy="316835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260648"/>
            <a:ext cx="5508104" cy="659735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6200" b="1" dirty="0" smtClean="0">
                <a:solidFill>
                  <a:schemeClr val="bg1"/>
                </a:solidFill>
                <a:latin typeface="Gabriola" pitchFamily="82" charset="0"/>
              </a:rPr>
              <a:t>Кречет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«Кречет» создавался только для экспедиции на Луну. В рамках лунной программы нужно было сделать скафандр, который позволит долгое время работать на спутнике Земли.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Полет советского человека на Луну так и не состоялся, но «Кречет» все равно записался в историю как костюм, специально усиленный для пятикилометровых переходов в условиях внеземной гравитации.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Именно с «Кречета» началась новая эра скафандров. Не костюм надевался на человека, а наоборот. То есть космонавт должен был как бы войти в скафандр.</a:t>
            </a:r>
          </a:p>
          <a:p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74195_800px-Soviet_moon_suit_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3389952" cy="573325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5364088" cy="54726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Орлан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"Орлан" создан в СССР для защиты космонавтов при работе в открытом космосе. Эта модель скафандра была создана в 1969 году и с тех пор постоянно модифицируется и улучшается. В настоящее время модифицированный вариант «Орлана» обеспечивает безопасную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внекорабельную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деятельность космонавтов с МКС.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1_russian_space_suit_3.jpg"/>
          <p:cNvPicPr>
            <a:picLocks noChangeAspect="1"/>
          </p:cNvPicPr>
          <p:nvPr/>
        </p:nvPicPr>
        <p:blipFill>
          <a:blip r:embed="rId2" cstate="print"/>
          <a:srcRect l="16519" t="3801" r="13728" b="4851"/>
          <a:stretch>
            <a:fillRect/>
          </a:stretch>
        </p:blipFill>
        <p:spPr>
          <a:xfrm>
            <a:off x="5364088" y="404664"/>
            <a:ext cx="3393480" cy="590465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476672"/>
            <a:ext cx="5508104" cy="56886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Сокол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«Сокол» используется с 1973 года, но уже с рядом модификациями. Главное предназначение костюма — спасение человека в случае разгерметизации, то есть в «Соколе» нельзя выйти в открытый космос, потому что он не выдерживает эти условия.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Экипировка рассчитана на пребывание в вакууме до 125 минут — он не имеет большого запаса кислорода и не способен сохранять тепло.</a:t>
            </a:r>
          </a:p>
          <a:p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scale_1200.jpg"/>
          <p:cNvPicPr>
            <a:picLocks noChangeAspect="1"/>
          </p:cNvPicPr>
          <p:nvPr/>
        </p:nvPicPr>
        <p:blipFill>
          <a:blip r:embed="rId2" cstate="print"/>
          <a:srcRect l="12201" r="9051"/>
          <a:stretch>
            <a:fillRect/>
          </a:stretch>
        </p:blipFill>
        <p:spPr>
          <a:xfrm>
            <a:off x="179512" y="548680"/>
            <a:ext cx="3672408" cy="544522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548680"/>
            <a:ext cx="5122912" cy="554461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Z-1 </a:t>
            </a:r>
            <a:r>
              <a:rPr lang="ru-RU" sz="5200" b="1" dirty="0" err="1" smtClean="0">
                <a:solidFill>
                  <a:schemeClr val="bg1"/>
                </a:solidFill>
                <a:latin typeface="Gabriola" pitchFamily="82" charset="0"/>
              </a:rPr>
              <a:t>Prototype</a:t>
            </a: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5200" b="1" dirty="0" err="1" smtClean="0">
                <a:solidFill>
                  <a:schemeClr val="bg1"/>
                </a:solidFill>
                <a:latin typeface="Gabriola" pitchFamily="82" charset="0"/>
              </a:rPr>
              <a:t>Space</a:t>
            </a: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Z-1 был разработан и сконструирован ILC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Dover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, и по версии журнала «Тайм» был назван лучшим изобретением 2012 года. Для более эффективного контроля давления используется сочетание нейлона и полиэстера. А для ускорения процесса одевания, вход в скафандр расположен сзади, в отличие от предыдущих моделей.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Z-1_Spacesuit_Prototype_-_standing_Nov_2012.jpg"/>
          <p:cNvPicPr>
            <a:picLocks noChangeAspect="1"/>
          </p:cNvPicPr>
          <p:nvPr/>
        </p:nvPicPr>
        <p:blipFill>
          <a:blip r:embed="rId2" cstate="print"/>
          <a:srcRect l="21125" t="5901" r="21126" b="6951"/>
          <a:stretch>
            <a:fillRect/>
          </a:stretch>
        </p:blipFill>
        <p:spPr>
          <a:xfrm>
            <a:off x="395536" y="404664"/>
            <a:ext cx="3168352" cy="597666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424936" cy="59046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Скафандр </a:t>
            </a:r>
            <a:r>
              <a:rPr lang="ru-RU" sz="4800" b="1" dirty="0">
                <a:solidFill>
                  <a:schemeClr val="bg1"/>
                </a:solidFill>
                <a:latin typeface="Gabriola" pitchFamily="82" charset="0"/>
              </a:rPr>
              <a:t>будущего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Сложно </a:t>
            </a:r>
            <a:r>
              <a:rPr lang="ru-RU" sz="3000" dirty="0">
                <a:solidFill>
                  <a:schemeClr val="bg1"/>
                </a:solidFill>
                <a:latin typeface="Gabriola" pitchFamily="82" charset="0"/>
              </a:rPr>
              <a:t>сказать, как будет выглядеть человек в будущем. Но каким будет его гардероб можно представить уже сейчас. Группы ученых из различных научно-исследовательских институтов работают над костюмами, в которых человек будет покорять новые 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планеты.</a:t>
            </a:r>
          </a:p>
          <a:p>
            <a:pPr>
              <a:lnSpc>
                <a:spcPct val="8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Чтобы </a:t>
            </a:r>
            <a:r>
              <a:rPr lang="ru-RU" sz="3000" dirty="0">
                <a:solidFill>
                  <a:schemeClr val="bg1"/>
                </a:solidFill>
                <a:latin typeface="Gabriola" pitchFamily="82" charset="0"/>
              </a:rPr>
              <a:t>человек не только смог выжить, но и чувствовал себя комфортно на других планетах к костюмам космонавтов предъявляются очень жесткие требования. Они должны поддерживать определенную температуру и давление, влажность и уровень кислорода, и вместе с тем не мешать двигаться и 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работать.</a:t>
            </a:r>
          </a:p>
          <a:p>
            <a:pPr>
              <a:lnSpc>
                <a:spcPct val="80000"/>
              </a:lnSpc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endParaRPr lang="ru-RU" sz="3000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820472" cy="633670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Скафандр будущего</a:t>
            </a:r>
            <a:endParaRPr lang="ru-RU" sz="3000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На сегодняшний день готово уже несколько прототипов скафандра. Вся конструкция изготовлена из материалов, о которых совсем недавно можно было только мечтать. Например, давление внутри скафандра будет поддерживать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экзоскелет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из металлических волокон с памятью формы. 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В отличие от используемых в настоящее время скафандров, где давление поддерживается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барометрически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, ему не страшны мелкие повреждения: изменение давления на определенных участках скомпенсирует электронная система управления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экзоскелетом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.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endParaRPr lang="ru-RU" sz="30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9064" y="404664"/>
            <a:ext cx="8424936" cy="542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Скафандр будущего</a:t>
            </a:r>
            <a:endParaRPr lang="ru-RU" sz="4800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60000"/>
              </a:lnSpc>
              <a:buNone/>
            </a:pPr>
            <a:endParaRPr lang="ru-RU" sz="3000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Не страшны космонавтам будущего и перепады температур: внутренняя поверхность скафандра наполнена специальным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термо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гелем, который отводит от тела избыточное тепло и влагу. Он поможет человеку выжить при больших перепадах температур на других планетах.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	Резервуар с кислородом - это не только симпатичный рюкзак на спине, но и дополнительная защита позвоночника. Кстати, благодаря материалу с памятью формы, для того, чтобы одеть такой скафандр уже не будет требоваться помощь нескольких человек. 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5940152" cy="59046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err="1" smtClean="0">
                <a:solidFill>
                  <a:schemeClr val="bg1"/>
                </a:solidFill>
                <a:latin typeface="Gabriola" pitchFamily="82" charset="0"/>
              </a:rPr>
              <a:t>Biosuit</a:t>
            </a:r>
            <a:endParaRPr lang="ru-RU" sz="48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Biosuit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 - скафандр будущего. Согласно идее инженеров, эластичная ткань скафандра нового поколения будет выложена по всей площади тонкими нитями из </a:t>
            </a:r>
            <a:r>
              <a:rPr lang="ru-RU" sz="3000" dirty="0" err="1" smtClean="0">
                <a:solidFill>
                  <a:schemeClr val="bg1"/>
                </a:solidFill>
                <a:latin typeface="Gabriola" pitchFamily="82" charset="0"/>
              </a:rPr>
              <a:t>никель-титанового</a:t>
            </a:r>
            <a:r>
              <a:rPr lang="ru-RU" sz="3000" dirty="0" smtClean="0">
                <a:solidFill>
                  <a:schemeClr val="bg1"/>
                </a:solidFill>
                <a:latin typeface="Gabriola" pitchFamily="82" charset="0"/>
              </a:rPr>
              <a:t> сплава. Подключенный к источнику питания костюм заставит нити сократиться, плотно облегая тело астронавта. В таком защитном облачении люди смогут с легкостью передвигаться по поверхности иных планет. </a:t>
            </a:r>
            <a:endParaRPr lang="ru-RU" sz="3000" b="1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Biosuit_still-life.jpg"/>
          <p:cNvPicPr>
            <a:picLocks noChangeAspect="1"/>
          </p:cNvPicPr>
          <p:nvPr/>
        </p:nvPicPr>
        <p:blipFill>
          <a:blip r:embed="rId2" cstate="print"/>
          <a:srcRect l="14175" t="2751" r="21251" b="4851"/>
          <a:stretch>
            <a:fillRect/>
          </a:stretch>
        </p:blipFill>
        <p:spPr>
          <a:xfrm>
            <a:off x="5940152" y="188640"/>
            <a:ext cx="2939569" cy="630932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55340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Заключение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Благодаря этой работе мы систематизировали знания, расширили  кругозор в области космических исследований, совершили интересное путешествие в мир космонавтики, выполнив все поставленные задачи. Мы подтвердили гипотезу о том, что скафандр – постоянно совершенствующееся, удобное в ношении и безопасное снаряжение космонавта, работающего в космосе на орбитальной станции, является одним из показателей прогресса различных стран в космосе.</a:t>
            </a:r>
          </a:p>
          <a:p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200" dirty="0" smtClean="0">
                <a:solidFill>
                  <a:schemeClr val="bg1"/>
                </a:solidFill>
                <a:latin typeface="Gabriola" pitchFamily="82" charset="0"/>
              </a:rPr>
              <a:t>Список используемых источников</a:t>
            </a:r>
          </a:p>
          <a:p>
            <a:pPr algn="ctr">
              <a:buNone/>
            </a:pPr>
            <a:endParaRPr lang="ru-RU" sz="5200" dirty="0" smtClean="0">
              <a:solidFill>
                <a:schemeClr val="bg1"/>
              </a:solidFill>
              <a:latin typeface="Gabriola" pitchFamily="82" charset="0"/>
              <a:hlinkClick r:id="rId2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Gabriola" pitchFamily="82" charset="0"/>
              </a:rPr>
              <a:t>https://ru.wikipedia.org/</a:t>
            </a:r>
            <a:endParaRPr lang="ru-RU" dirty="0" smtClean="0">
              <a:solidFill>
                <a:schemeClr val="bg1"/>
              </a:solidFill>
              <a:latin typeface="Gabriola" pitchFamily="82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Gabriola" pitchFamily="82" charset="0"/>
              </a:rPr>
              <a:t>http://astronaut.ru/</a:t>
            </a:r>
            <a:endParaRPr lang="ru-RU" dirty="0" smtClean="0">
              <a:solidFill>
                <a:schemeClr val="bg1"/>
              </a:solidFill>
              <a:latin typeface="Gabriola" pitchFamily="82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https://weekend.rambler.ru/items/40720225/?utm_content=weekend_media&amp;utm_medium=read_more&amp;utm_source=copylink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892480" cy="5472608"/>
          </a:xfrm>
        </p:spPr>
        <p:txBody>
          <a:bodyPr>
            <a:noAutofit/>
          </a:bodyPr>
          <a:lstStyle/>
          <a:p>
            <a:pPr>
              <a:lnSpc>
                <a:spcPct val="50000"/>
              </a:lnSpc>
              <a:buNone/>
            </a:pPr>
            <a:endParaRPr lang="ru-RU" sz="28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Gabriola" pitchFamily="82" charset="0"/>
              </a:rPr>
              <a:t>Цель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Gabriola" pitchFamily="82" charset="0"/>
              </a:rPr>
              <a:t>проектно-исследовательской работы: </a:t>
            </a:r>
            <a:endParaRPr lang="ru-RU" sz="28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  <a:buNone/>
            </a:pP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	</a:t>
            </a:r>
          </a:p>
          <a:p>
            <a:pPr>
              <a:lnSpc>
                <a:spcPct val="50000"/>
              </a:lnSpc>
              <a:buNone/>
            </a:pP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	</a:t>
            </a: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показать эволюцию космических 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скафандров </a:t>
            </a: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со времени 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первого полета в космос до наших времен.</a:t>
            </a:r>
          </a:p>
          <a:p>
            <a:pPr>
              <a:lnSpc>
                <a:spcPct val="50000"/>
              </a:lnSpc>
              <a:buNone/>
            </a:pPr>
            <a:endParaRPr lang="ru-RU" sz="28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Gabriola" pitchFamily="82" charset="0"/>
              </a:rPr>
              <a:t>Задачи:</a:t>
            </a:r>
          </a:p>
          <a:p>
            <a:pPr>
              <a:lnSpc>
                <a:spcPct val="50000"/>
              </a:lnSpc>
              <a:buNone/>
            </a:pPr>
            <a:endParaRPr lang="ru-RU" sz="2800" dirty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</a:pP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расширить 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знания об истории создании </a:t>
            </a: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скафандра;</a:t>
            </a:r>
            <a:endParaRPr lang="ru-RU" sz="2800" dirty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</a:pP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проанализировать 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сходства и различия моделей скафандров разных </a:t>
            </a: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поколений;</a:t>
            </a:r>
            <a:endParaRPr lang="ru-RU" sz="2800" dirty="0">
              <a:solidFill>
                <a:schemeClr val="bg1"/>
              </a:solidFill>
              <a:latin typeface="Gabriola" pitchFamily="82" charset="0"/>
            </a:endParaRPr>
          </a:p>
          <a:p>
            <a:pPr>
              <a:lnSpc>
                <a:spcPct val="50000"/>
              </a:lnSpc>
            </a:pPr>
            <a:r>
              <a:rPr lang="ru-RU" sz="2800" smtClean="0">
                <a:solidFill>
                  <a:schemeClr val="bg1"/>
                </a:solidFill>
                <a:latin typeface="Gabriola" pitchFamily="82" charset="0"/>
              </a:rPr>
              <a:t>п</a:t>
            </a:r>
            <a:r>
              <a:rPr lang="ru-RU" sz="2800" smtClean="0">
                <a:solidFill>
                  <a:schemeClr val="bg1"/>
                </a:solidFill>
                <a:latin typeface="Gabriola" pitchFamily="82" charset="0"/>
              </a:rPr>
              <a:t>ознакомить с 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перспективными разработками скафандров нового поколения.</a:t>
            </a:r>
          </a:p>
          <a:p>
            <a:pPr>
              <a:lnSpc>
                <a:spcPct val="50000"/>
              </a:lnSpc>
            </a:pP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показать</a:t>
            </a:r>
            <a:r>
              <a:rPr lang="ru-RU" sz="2800" dirty="0">
                <a:solidFill>
                  <a:schemeClr val="bg1"/>
                </a:solidFill>
                <a:latin typeface="Gabriola" pitchFamily="82" charset="0"/>
              </a:rPr>
              <a:t>, какими характеристиками обладали космические скафандры и как шло развитие </a:t>
            </a:r>
            <a:r>
              <a:rPr lang="ru-RU" sz="2800" dirty="0" err="1">
                <a:solidFill>
                  <a:schemeClr val="bg1"/>
                </a:solidFill>
                <a:latin typeface="Gabriola" pitchFamily="82" charset="0"/>
              </a:rPr>
              <a:t>скафандростроения</a:t>
            </a:r>
            <a:r>
              <a:rPr lang="ru-RU" sz="2800" dirty="0" smtClean="0">
                <a:solidFill>
                  <a:schemeClr val="bg1"/>
                </a:solidFill>
                <a:latin typeface="Gabriola" pitchFamily="82" charset="0"/>
              </a:rPr>
              <a:t>.</a:t>
            </a:r>
            <a:endParaRPr lang="ru-RU" sz="2800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28083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Слово </a:t>
            </a:r>
            <a:r>
              <a:rPr lang="ru-RU" b="1" dirty="0">
                <a:solidFill>
                  <a:schemeClr val="bg1"/>
                </a:solidFill>
                <a:latin typeface="Gabriola" pitchFamily="82" charset="0"/>
              </a:rPr>
              <a:t>«скафандр»</a:t>
            </a:r>
            <a:r>
              <a:rPr lang="ru-RU" dirty="0">
                <a:solidFill>
                  <a:schemeClr val="bg1"/>
                </a:solidFill>
                <a:latin typeface="Gabriola" pitchFamily="82" charset="0"/>
              </a:rPr>
              <a:t> происходит от французского слова, предложенного в 1775 году аббатом-математиком Жаном-Батистом де </a:t>
            </a:r>
            <a:r>
              <a:rPr lang="ru-RU" dirty="0" err="1">
                <a:solidFill>
                  <a:schemeClr val="bg1"/>
                </a:solidFill>
                <a:latin typeface="Gabriola" pitchFamily="82" charset="0"/>
              </a:rPr>
              <a:t>Ла</a:t>
            </a:r>
            <a:r>
              <a:rPr lang="ru-RU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Gabriola" pitchFamily="82" charset="0"/>
              </a:rPr>
              <a:t>Шапелем</a:t>
            </a:r>
            <a:r>
              <a:rPr lang="ru-RU" dirty="0">
                <a:solidFill>
                  <a:schemeClr val="bg1"/>
                </a:solidFill>
                <a:latin typeface="Gabriola" pitchFamily="82" charset="0"/>
              </a:rPr>
              <a:t>. Естественно, о полётах в космос в конце XVIII века речи не шло — учёный предложил называть так водолазное снаряжение. </a:t>
            </a:r>
            <a:endParaRPr lang="ru-RU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9458" name="AutoShape 2" descr="https://upload.wikimedia.org/wikipedia/commons/thumb/0/01/La_Chapelle_-_Scaphander_%28Tafel_IV%29.jpg/1200px-La_Chapelle_-_Scaphander_%28Tafel_IV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upload.wikimedia.org/wikipedia/commons/thumb/0/01/La_Chapelle_-_Scaphander_%28Tafel_IV%29.jpg/1200px-La_Chapelle_-_Scaphander_%28Tafel_IV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200px-La_Chapelle_-_Scaphander_(Tafel_IV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0115" y="3068960"/>
            <a:ext cx="5908349" cy="345638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676456" cy="3024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Идея создания скафандра появилась в XIX веке, когда гений фантастики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Жюль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Верн опубликовал свое «С Земли на Луну прямым путём за 97 часов 20 минут». Бывший на короткой ноге с наукой, Верн понимал, что космический костюм пройдет долгий путь своего развития и будет абсолютно непохож на водолазный.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GV_Pu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391304"/>
            <a:ext cx="4432672" cy="3272443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8388424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Нынешние скафандры – это сложный комплекс одежды и устройств, служащих для защиты человека от неблагоприятных факторов космического путешествия. 	Параллельно с эволюцией этого комплекса увеличивалась дальность полетов и усложнился характер работ, производимых астронавтами.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Мы проследили за историей развития </a:t>
            </a:r>
            <a:r>
              <a:rPr lang="ru-RU" dirty="0" err="1" smtClean="0">
                <a:solidFill>
                  <a:schemeClr val="bg1"/>
                </a:solidFill>
                <a:latin typeface="Gabriola" pitchFamily="82" charset="0"/>
              </a:rPr>
              <a:t>скафандростроения</a:t>
            </a: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 от начала прошлого века до наших дней.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260648"/>
            <a:ext cx="5364088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200" b="1" dirty="0" err="1" smtClean="0">
                <a:solidFill>
                  <a:schemeClr val="bg1"/>
                </a:solidFill>
                <a:latin typeface="Gabriola" pitchFamily="82" charset="0"/>
              </a:rPr>
              <a:t>Космолаз</a:t>
            </a:r>
            <a:endParaRPr lang="ru-RU" sz="52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Так в 1924 году ученые представляли себе скафандр будущих космонавтов. В то время они уже понимали, что космический скафандр должен отличаться от водолазного костюма. Однако разработка принципиально нового костюма все же велась на его основе.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5" name="Рисунок 4" descr="1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3091188" cy="443711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36096" cy="57332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X-15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В 1956 году ВВС США принялись за разработку высотных костюмов, призванных защищать человека от перепадов давления. Несмотря на его вид, двигаться в этом скафандре было вполне возможно. Но этот прототип так и не поступил в производство.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evolyuciya-kosmicheskogo-skafandr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1772816"/>
            <a:ext cx="3286739" cy="473593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260648"/>
            <a:ext cx="4896544" cy="5832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bg1"/>
                </a:solidFill>
                <a:latin typeface="Gabriola" pitchFamily="82" charset="0"/>
              </a:rPr>
              <a:t>СК-1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Gabriola" pitchFamily="82" charset="0"/>
              </a:rPr>
              <a:t>		Спасательный скафандр-1 был разработан в СССР в 1961 году для полетов на кораблях серии «Восток». Первые скафандры шились по размерам отобранных для полета космонавтов – Ю. Гагарина и его дублеров – Г. Титова и Г. Нелюбова. </a:t>
            </a:r>
            <a:endParaRPr lang="ru-RU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4" name="Рисунок 3" descr="800px-Sk-1_spacesuit_taken_at_the_Memorial_Museum_of_Space_Explor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3312368" cy="550681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80</Words>
  <Application>Microsoft Office PowerPoint</Application>
  <PresentationFormat>Экран (4:3)</PresentationFormat>
  <Paragraphs>110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2021-11-03T11:09:13Z</dcterms:created>
  <dcterms:modified xsi:type="dcterms:W3CDTF">2021-11-04T12:08:27Z</dcterms:modified>
</cp:coreProperties>
</file>